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8" d="100"/>
          <a:sy n="158" d="100"/>
        </p:scale>
        <p:origin x="422" y="-3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EA5F-CEF3-46BB-B157-266F820BA044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68C60-AFF5-44C7-9A13-77E6C455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836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EA5F-CEF3-46BB-B157-266F820BA044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68C60-AFF5-44C7-9A13-77E6C455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01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EA5F-CEF3-46BB-B157-266F820BA044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68C60-AFF5-44C7-9A13-77E6C455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999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EA5F-CEF3-46BB-B157-266F820BA044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68C60-AFF5-44C7-9A13-77E6C455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538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EA5F-CEF3-46BB-B157-266F820BA044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68C60-AFF5-44C7-9A13-77E6C455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712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EA5F-CEF3-46BB-B157-266F820BA044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68C60-AFF5-44C7-9A13-77E6C455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13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EA5F-CEF3-46BB-B157-266F820BA044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68C60-AFF5-44C7-9A13-77E6C455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06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EA5F-CEF3-46BB-B157-266F820BA044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68C60-AFF5-44C7-9A13-77E6C455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175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EA5F-CEF3-46BB-B157-266F820BA044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68C60-AFF5-44C7-9A13-77E6C455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027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EA5F-CEF3-46BB-B157-266F820BA044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68C60-AFF5-44C7-9A13-77E6C455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63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EA5F-CEF3-46BB-B157-266F820BA044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68C60-AFF5-44C7-9A13-77E6C455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02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BAEA5F-CEF3-46BB-B157-266F820BA044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A68C60-AFF5-44C7-9A13-77E6C455DD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002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18BEEF2-85FD-5F39-2A76-D2A18F9369FB}"/>
              </a:ext>
            </a:extLst>
          </p:cNvPr>
          <p:cNvSpPr txBox="1"/>
          <p:nvPr/>
        </p:nvSpPr>
        <p:spPr>
          <a:xfrm>
            <a:off x="1064218" y="274321"/>
            <a:ext cx="5296080" cy="9226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algn="ctr">
              <a:buNone/>
            </a:pPr>
            <a:r>
              <a:rPr lang="ru-RU" sz="6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ФГБОУ ВО ИВАНОВСКИЙ ГОСУДАРСТВЕННЫЙ МЕДИЦИНСКИЙ УНИВЕРСИТЕТ</a:t>
            </a:r>
            <a:r>
              <a:rPr lang="en-US" sz="6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ru-RU" sz="6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М</a:t>
            </a:r>
            <a:r>
              <a:rPr lang="ru-RU" sz="600" b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ИНЗДРАВА РОССИИ</a:t>
            </a:r>
          </a:p>
          <a:p>
            <a:pPr marL="342900" algn="ctr">
              <a:buNone/>
            </a:pPr>
            <a:r>
              <a:rPr lang="ru-RU" sz="6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САМАРКАНДСКИЙ ГОСУДАРСТВЕННЫЙ МЕДИЦИНСКИЙ УНИВЕРСИТЕТ МЗ РУЗ</a:t>
            </a:r>
          </a:p>
          <a:p>
            <a:pPr marL="342900" algn="ctr">
              <a:buNone/>
            </a:pPr>
            <a:r>
              <a:rPr lang="ru-RU" sz="6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ru-RU" sz="600" b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Д</a:t>
            </a:r>
            <a:r>
              <a:rPr lang="ru-RU" sz="6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ЕПАРТАМЕНТ ЗДРАВООХРАНЕНИЯ ИВАНОВСКОЙ ОБЛАСТИ</a:t>
            </a:r>
          </a:p>
          <a:p>
            <a:pPr marL="342900" algn="ctr">
              <a:buNone/>
            </a:pPr>
            <a:r>
              <a:rPr lang="ru-RU" sz="600" b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ИВАНОВСКОЕ РЕГИОНАЛЬНОЕ ОТДЕЛЕНИЕ ВСЕРОССИЙСКОГО ОБЩЕСТВА НЕВРОЛОГОВ</a:t>
            </a:r>
            <a:r>
              <a:rPr lang="ru-RU" sz="800" b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endParaRPr lang="ru-RU" sz="800" b="1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marR="25400" algn="ctr">
              <a:lnSpc>
                <a:spcPts val="1775"/>
              </a:lnSpc>
              <a:buNone/>
            </a:pPr>
            <a:r>
              <a:rPr lang="en-US" sz="9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I </a:t>
            </a:r>
            <a:r>
              <a:rPr lang="ru-RU" sz="9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МЕЖДУНАРОДНАЯ НАУЧНО-ПРАКТИЧЕСКАЯ КОНФЕРЕНЦИЯ</a:t>
            </a:r>
            <a:br>
              <a:rPr lang="ru-RU" sz="9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</a:br>
            <a:r>
              <a:rPr lang="ru-RU" sz="9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«</a:t>
            </a:r>
            <a:r>
              <a:rPr lang="ru-RU" sz="900" b="1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ЛАБИРИНТЫ НЕВРОЛОГИИ И  ПСИХИАТРИИ</a:t>
            </a:r>
            <a:r>
              <a:rPr lang="ru-RU" sz="9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»</a:t>
            </a:r>
            <a:endParaRPr lang="ru-RU" sz="3200" b="1" kern="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7471CE-F462-423A-7494-E9C9E63792AC}"/>
              </a:ext>
            </a:extLst>
          </p:cNvPr>
          <p:cNvSpPr txBox="1"/>
          <p:nvPr/>
        </p:nvSpPr>
        <p:spPr>
          <a:xfrm>
            <a:off x="687917" y="1319847"/>
            <a:ext cx="5734373" cy="846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5400" algn="ctr">
              <a:buNone/>
            </a:pPr>
            <a:r>
              <a:rPr lang="ru-RU" sz="700" b="0" u="none" strike="noStrike" kern="100" spc="-5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4 апреля 2025 года</a:t>
            </a:r>
          </a:p>
          <a:p>
            <a:pPr marR="25400" algn="ctr">
              <a:buNone/>
            </a:pPr>
            <a:r>
              <a:rPr lang="ru-RU" sz="700" b="0" u="none" strike="noStrike" kern="100" spc="-5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г.  </a:t>
            </a: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Иваново</a:t>
            </a:r>
            <a:r>
              <a:rPr lang="ru-RU" sz="700" b="0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, </a:t>
            </a: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Шереметевский проспект</a:t>
            </a:r>
            <a:r>
              <a:rPr lang="ru-RU" sz="700" b="0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,</a:t>
            </a:r>
            <a:r>
              <a:rPr lang="en-US" sz="700" b="0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ru-RU" sz="700" b="0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8</a:t>
            </a:r>
            <a:endParaRPr lang="ru-RU" sz="700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sz="700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ф</a:t>
            </a: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едеральное государственное бюджетное образовательное учреждение высшего образования </a:t>
            </a:r>
          </a:p>
          <a:p>
            <a:pPr algn="ctr">
              <a:buNone/>
            </a:pP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Ивановский </a:t>
            </a:r>
            <a:r>
              <a:rPr lang="ru-RU" sz="6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государственный</a:t>
            </a: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медицинский университет </a:t>
            </a:r>
          </a:p>
          <a:p>
            <a:pPr algn="ctr">
              <a:buNone/>
            </a:pP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Министерства здравоохранения Российской Федерации</a:t>
            </a:r>
          </a:p>
          <a:p>
            <a:pPr indent="482600" algn="ctr">
              <a:buNone/>
            </a:pP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Регистрация участников: с 09.30 (МСК)</a:t>
            </a:r>
          </a:p>
          <a:p>
            <a:pPr indent="482600" algn="ctr">
              <a:buNone/>
            </a:pP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Открытие конференции: в 10.00 (МСК)</a:t>
            </a:r>
            <a:endParaRPr lang="ru-RU" sz="700" kern="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372FFA6-EE49-7B2B-0777-3A9D27E1DA21}"/>
              </a:ext>
            </a:extLst>
          </p:cNvPr>
          <p:cNvSpPr txBox="1"/>
          <p:nvPr/>
        </p:nvSpPr>
        <p:spPr>
          <a:xfrm>
            <a:off x="457149" y="2247198"/>
            <a:ext cx="6151688" cy="1836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100"/>
              </a:lnSpc>
              <a:spcBef>
                <a:spcPts val="900"/>
              </a:spcBef>
              <a:spcAft>
                <a:spcPts val="1090"/>
              </a:spcAft>
              <a:buNone/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Организационный комитет</a:t>
            </a:r>
          </a:p>
          <a:p>
            <a:pPr>
              <a:spcAft>
                <a:spcPts val="600"/>
              </a:spcAft>
              <a:buNone/>
            </a:pPr>
            <a:r>
              <a:rPr lang="ru-RU" sz="700" b="1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Иванова Инна Викторовна</a:t>
            </a:r>
            <a:r>
              <a:rPr lang="ru-RU" sz="700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, </a:t>
            </a: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ректор ФГБОУ ВО </a:t>
            </a:r>
            <a:r>
              <a:rPr lang="ru-RU" sz="700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Ивановский государственный медицинский университет </a:t>
            </a: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Минздрава России, д-р мед. наук </a:t>
            </a:r>
            <a:endParaRPr lang="en-US" sz="700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700" b="1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Арсеньев Антон Сергеевич</a:t>
            </a: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, директор Департамента здравоохранения Ивановской области </a:t>
            </a:r>
          </a:p>
          <a:p>
            <a:pPr algn="just">
              <a:spcAft>
                <a:spcPts val="600"/>
              </a:spcAft>
              <a:buNone/>
            </a:pPr>
            <a:r>
              <a:rPr lang="ru-RU" sz="700" b="1" i="1" kern="100" dirty="0" err="1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Ж</a:t>
            </a:r>
            <a:r>
              <a:rPr lang="ru-RU" sz="700" b="1" i="1" u="none" strike="noStrike" kern="100" spc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абурина</a:t>
            </a:r>
            <a:r>
              <a:rPr lang="ru-RU" sz="700" b="1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ru-RU" sz="700" b="1" i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М</a:t>
            </a:r>
            <a:r>
              <a:rPr lang="ru-RU" sz="700" b="1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ария </a:t>
            </a:r>
            <a:r>
              <a:rPr lang="ru-RU" sz="700" b="1" i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В</a:t>
            </a:r>
            <a:r>
              <a:rPr lang="ru-RU" sz="700" b="1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ладимировна</a:t>
            </a: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, проректор по научно-исследовательской и международной деятельности ФГБОУ ВО </a:t>
            </a:r>
            <a:r>
              <a:rPr lang="ru-RU" sz="700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Ивановский государственный медицинский университет </a:t>
            </a: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Минздрава России, канд. мед. наук </a:t>
            </a:r>
          </a:p>
          <a:p>
            <a:pPr>
              <a:spcAft>
                <a:spcPts val="600"/>
              </a:spcAft>
              <a:buNone/>
            </a:pPr>
            <a:r>
              <a:rPr lang="ru-RU" sz="700" b="1" i="1" kern="100" dirty="0" err="1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М</a:t>
            </a:r>
            <a:r>
              <a:rPr lang="ru-RU" sz="700" b="1" i="1" u="none" strike="noStrike" kern="100" spc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авланова</a:t>
            </a:r>
            <a:r>
              <a:rPr lang="ru-RU" sz="700" b="1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ru-RU" sz="700" b="1" i="1" u="none" strike="noStrike" kern="100" spc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Зилола</a:t>
            </a:r>
            <a:r>
              <a:rPr lang="ru-RU" sz="700" b="1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ru-RU" sz="700" b="1" i="1" kern="100" dirty="0" err="1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Ф</a:t>
            </a:r>
            <a:r>
              <a:rPr lang="ru-RU" sz="700" b="1" i="1" u="none" strike="noStrike" kern="100" spc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архадовна</a:t>
            </a: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, заведующий кафедрой реабилитологии и спортивной медицины Самаркандский </a:t>
            </a:r>
            <a:r>
              <a:rPr lang="ru-RU" sz="700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государственный медицинский университет, </a:t>
            </a: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д-р мед. наук , профессор </a:t>
            </a:r>
          </a:p>
          <a:p>
            <a:pPr>
              <a:spcAft>
                <a:spcPts val="600"/>
              </a:spcAft>
              <a:buNone/>
            </a:pPr>
            <a:r>
              <a:rPr lang="ru-RU" sz="700" b="1" i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Л</a:t>
            </a:r>
            <a:r>
              <a:rPr lang="ru-RU" sz="700" b="1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ямина </a:t>
            </a:r>
            <a:r>
              <a:rPr lang="ru-RU" sz="700" b="1" i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Н</a:t>
            </a:r>
            <a:r>
              <a:rPr lang="ru-RU" sz="700" b="1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адежда </a:t>
            </a:r>
            <a:r>
              <a:rPr lang="ru-RU" sz="700" b="1" i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В</a:t>
            </a:r>
            <a:r>
              <a:rPr lang="ru-RU" sz="700" b="1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икторовна</a:t>
            </a: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, главный внештатный специалист по специальности неврология Департамента здравоохранения Ивановской области, заведующий неврологическим отделением ОБУЗ Ивановская областная клиническая больница</a:t>
            </a:r>
          </a:p>
          <a:p>
            <a:pPr>
              <a:spcAft>
                <a:spcPts val="600"/>
              </a:spcAft>
              <a:buNone/>
            </a:pPr>
            <a:r>
              <a:rPr lang="ru-RU" sz="700" b="1" i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Д</a:t>
            </a:r>
            <a:r>
              <a:rPr lang="ru-RU" sz="700" b="1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ьяконова </a:t>
            </a:r>
            <a:r>
              <a:rPr lang="ru-RU" sz="700" b="1" i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Е</a:t>
            </a:r>
            <a:r>
              <a:rPr lang="ru-RU" sz="700" b="1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лена </a:t>
            </a:r>
            <a:r>
              <a:rPr lang="ru-RU" sz="700" b="1" i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Н</a:t>
            </a:r>
            <a:r>
              <a:rPr lang="ru-RU" sz="700" b="1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иколаевна</a:t>
            </a: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, </a:t>
            </a: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руководитель программного комитета</a:t>
            </a:r>
            <a:r>
              <a:rPr lang="ru-RU" sz="700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,</a:t>
            </a: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д-р мед. наук, профессор кафедры неврологии, нейрохирургии  и детской неврологии  ФГБОУ ВО </a:t>
            </a:r>
            <a:r>
              <a:rPr lang="ru-RU" sz="700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Ивановский государственный медицинский университет </a:t>
            </a: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Минздрава России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2B4D9EA-25A9-840C-5C23-29F654A52EF8}"/>
              </a:ext>
            </a:extLst>
          </p:cNvPr>
          <p:cNvSpPr txBox="1"/>
          <p:nvPr/>
        </p:nvSpPr>
        <p:spPr>
          <a:xfrm>
            <a:off x="1273160" y="4242311"/>
            <a:ext cx="3972731" cy="2333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5400" algn="ctr">
              <a:lnSpc>
                <a:spcPts val="1100"/>
              </a:lnSpc>
              <a:spcBef>
                <a:spcPts val="900"/>
              </a:spcBef>
              <a:spcAft>
                <a:spcPts val="2010"/>
              </a:spcAft>
            </a:pPr>
            <a:r>
              <a:rPr lang="ru-RU" sz="1000" b="1" kern="100" dirty="0">
                <a:solidFill>
                  <a:srgbClr val="00206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Первая аудитория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FFD7591-932D-05B9-C975-94A5B1F1D142}"/>
              </a:ext>
            </a:extLst>
          </p:cNvPr>
          <p:cNvSpPr txBox="1"/>
          <p:nvPr/>
        </p:nvSpPr>
        <p:spPr>
          <a:xfrm>
            <a:off x="407778" y="4475708"/>
            <a:ext cx="6238775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  <a:buNone/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10.00-10.15 Открытие конференции. </a:t>
            </a:r>
            <a:r>
              <a:rPr lang="ru-RU" sz="700" b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Вступительное </a:t>
            </a: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слово</a:t>
            </a:r>
          </a:p>
          <a:p>
            <a:pPr>
              <a:spcAft>
                <a:spcPts val="300"/>
              </a:spcAft>
              <a:buNone/>
            </a:pPr>
            <a:r>
              <a:rPr lang="ru-RU" sz="700" b="1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Иванова Инна Викторовна</a:t>
            </a: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, ректор ФГБОУ ВО </a:t>
            </a:r>
            <a:r>
              <a:rPr lang="ru-RU" sz="700" b="0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Ивановский государственный медицинский университет </a:t>
            </a: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Минздрава России, д-р мед. наук  </a:t>
            </a:r>
          </a:p>
          <a:p>
            <a:pPr>
              <a:spcAft>
                <a:spcPts val="300"/>
              </a:spcAft>
              <a:buNone/>
            </a:pPr>
            <a:r>
              <a:rPr lang="ru-RU" sz="700" b="1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Арсеньев Антон Сергеевич</a:t>
            </a: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, </a:t>
            </a: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директор Департамента здравоохранения Ивановской области </a:t>
            </a:r>
          </a:p>
          <a:p>
            <a:pPr>
              <a:spcAft>
                <a:spcPts val="300"/>
              </a:spcAft>
              <a:buNone/>
            </a:pPr>
            <a:r>
              <a:rPr lang="ru-RU" sz="700" b="1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Федин Анатолий Иванович</a:t>
            </a: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, руководитель университетской клиники неврологии, почетный профессор РНИМУ им. Н.И. Пирогова, д-р мед. наук,  профессор, заслуженный врач РФ </a:t>
            </a:r>
          </a:p>
          <a:p>
            <a:pPr>
              <a:spcAft>
                <a:spcPts val="300"/>
              </a:spcAft>
            </a:pPr>
            <a:r>
              <a:rPr lang="ru-RU" sz="700" b="1" i="1" u="none" strike="noStrike" kern="100" spc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Мавланова</a:t>
            </a:r>
            <a:r>
              <a:rPr lang="ru-RU" sz="700" b="1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ru-RU" sz="700" b="1" i="1" u="none" strike="noStrike" kern="100" spc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Зилола</a:t>
            </a:r>
            <a:r>
              <a:rPr lang="ru-RU" sz="700" b="1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ru-RU" sz="700" b="1" i="1" u="none" strike="noStrike" kern="100" spc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Фархадовна</a:t>
            </a: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, заведующий кафедрой реабилитологии и спортивной медицины Самаркандского </a:t>
            </a:r>
            <a:r>
              <a:rPr lang="ru-RU" sz="700" b="0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государственного медицинского университета, </a:t>
            </a: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д-р мед. наук , профессор </a:t>
            </a:r>
            <a:endParaRPr lang="ru-RU" sz="700" kern="100" dirty="0"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56F5FBB-3689-4FAC-13B3-2D816E7DB852}"/>
              </a:ext>
            </a:extLst>
          </p:cNvPr>
          <p:cNvSpPr txBox="1"/>
          <p:nvPr/>
        </p:nvSpPr>
        <p:spPr>
          <a:xfrm>
            <a:off x="407778" y="5615099"/>
            <a:ext cx="5749506" cy="9618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300"/>
              </a:spcAft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Модераторы:</a:t>
            </a:r>
            <a:endParaRPr lang="ru-RU" sz="700" kern="100" dirty="0">
              <a:solidFill>
                <a:srgbClr val="002060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</a:pPr>
            <a:r>
              <a:rPr lang="ru-RU" sz="700" b="1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Дьяконова Елена Николаевна</a:t>
            </a: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, д-р мед. наук , профессор кафедры неврологии, нейрохирургии  и детской 	неврологии ФГБОУ ВО </a:t>
            </a:r>
            <a:r>
              <a:rPr lang="ru-RU" sz="600" i="0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Ивановский</a:t>
            </a:r>
            <a:r>
              <a:rPr lang="ru-RU" sz="700" i="0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государственный медицинский университет </a:t>
            </a: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Минздрава России </a:t>
            </a:r>
            <a:endParaRPr lang="ru-RU" sz="700" kern="100" dirty="0">
              <a:solidFill>
                <a:srgbClr val="002060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</a:pPr>
            <a:r>
              <a:rPr lang="ru-RU" sz="700" b="1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Новиков Александр Евгеньевич</a:t>
            </a: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, д-р мед. наук , профессор, заведующий кафедрой неврологии, 	нейрохирургии и детской неврологии  ФГБОУ ВО </a:t>
            </a:r>
            <a:r>
              <a:rPr lang="ru-RU" sz="700" i="0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Ивановский государственный медицинский университет </a:t>
            </a: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Минздрава России</a:t>
            </a:r>
            <a:endParaRPr lang="ru-RU" sz="700" kern="100" dirty="0">
              <a:solidFill>
                <a:srgbClr val="002060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</a:pPr>
            <a:r>
              <a:rPr lang="ru-RU" sz="700" b="1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Федин Анатолий Иванович</a:t>
            </a: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, д-р мед. наук , профессор, руководитель университетской клиники неврологии, почетный профессор РНИМУ им. Н.И. Пирогова, заслуженный врач РФ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59AAE75-38A6-6C59-294D-785AEC1BFE56}"/>
              </a:ext>
            </a:extLst>
          </p:cNvPr>
          <p:cNvSpPr txBox="1"/>
          <p:nvPr/>
        </p:nvSpPr>
        <p:spPr>
          <a:xfrm>
            <a:off x="407778" y="6807960"/>
            <a:ext cx="5952520" cy="3447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  <a:buNone/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10.15 - 10.</a:t>
            </a:r>
            <a:r>
              <a:rPr lang="ru-RU" sz="700" b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35</a:t>
            </a: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 </a:t>
            </a:r>
            <a:r>
              <a:rPr lang="ru-RU" sz="700" b="1" kern="1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Миоклонус</a:t>
            </a: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у детей                                                                                                                                  </a:t>
            </a:r>
          </a:p>
          <a:p>
            <a:pPr algn="just">
              <a:spcAft>
                <a:spcPts val="600"/>
              </a:spcAft>
              <a:buNone/>
            </a:pP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Новиков Александр Евгеньевич, д-р мед. наук ,  профессор, заведующий кафедрой  неврологии, нейрохирургии и детской неврологии   ФГБОУ ВО Ивановский государственный медицинский университет Минздрава России</a:t>
            </a:r>
          </a:p>
          <a:p>
            <a:pPr algn="just">
              <a:spcAft>
                <a:spcPts val="600"/>
              </a:spcAft>
              <a:buNone/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10.35 - 11.00 Гипертензивная энцефалопатия. Редкий диагноз или редкие больные?</a:t>
            </a:r>
          </a:p>
          <a:p>
            <a:pPr algn="just">
              <a:spcAft>
                <a:spcPts val="600"/>
              </a:spcAft>
              <a:buNone/>
            </a:pPr>
            <a:r>
              <a:rPr lang="ru-RU" sz="700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Федин Анатолий Иванович</a:t>
            </a: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, д-р мед. наук </a:t>
            </a:r>
            <a:r>
              <a:rPr lang="ru-RU" sz="700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, </a:t>
            </a: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профессор руководитель университетской клиники неврологии</a:t>
            </a:r>
            <a:r>
              <a:rPr lang="ru-RU" sz="700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, </a:t>
            </a: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почетный профессор РНИМУ им</a:t>
            </a:r>
            <a:r>
              <a:rPr lang="ru-RU" sz="700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. </a:t>
            </a: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Н</a:t>
            </a:r>
            <a:r>
              <a:rPr lang="ru-RU" sz="700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.</a:t>
            </a: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И</a:t>
            </a:r>
            <a:r>
              <a:rPr lang="ru-RU" sz="700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. </a:t>
            </a: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Пирогова</a:t>
            </a:r>
            <a:r>
              <a:rPr lang="ru-RU" sz="700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, </a:t>
            </a: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заслуженный врач РФ </a:t>
            </a:r>
          </a:p>
          <a:p>
            <a:pPr algn="just">
              <a:spcAft>
                <a:spcPts val="600"/>
              </a:spcAft>
              <a:buNone/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11.00 - 11.25 Вопросы реабилитации  больных с нейродегенеративными заболеваниями</a:t>
            </a:r>
          </a:p>
          <a:p>
            <a:pPr algn="just">
              <a:spcAft>
                <a:spcPts val="600"/>
              </a:spcAft>
              <a:buNone/>
            </a:pPr>
            <a:r>
              <a:rPr lang="ru-RU" sz="700" i="1" u="none" strike="noStrike" kern="100" spc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Мавланова</a:t>
            </a:r>
            <a:r>
              <a:rPr lang="ru-RU" sz="700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ru-RU" sz="700" i="1" u="none" strike="noStrike" kern="100" spc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Зилола</a:t>
            </a:r>
            <a:r>
              <a:rPr lang="ru-RU" sz="700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ru-RU" sz="700" i="1" u="none" strike="noStrike" kern="100" spc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Фархадовна</a:t>
            </a:r>
            <a:r>
              <a:rPr lang="ru-RU" sz="700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, </a:t>
            </a: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д-р мед. наук </a:t>
            </a:r>
            <a:r>
              <a:rPr lang="ru-RU" sz="700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, </a:t>
            </a: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профессор</a:t>
            </a:r>
            <a:r>
              <a:rPr lang="ru-RU" sz="700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, </a:t>
            </a: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заведующий кафедрой реабилитологии и спортивной медицины, Самаркандский  </a:t>
            </a:r>
            <a:r>
              <a:rPr lang="ru-RU" sz="700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государственный медицинский университет</a:t>
            </a:r>
          </a:p>
          <a:p>
            <a:pPr algn="just">
              <a:spcAft>
                <a:spcPts val="600"/>
              </a:spcAft>
              <a:buNone/>
            </a:pPr>
            <a:r>
              <a:rPr lang="ru-RU" sz="700" b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11.25 – 11.50 </a:t>
            </a: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Когнитивные и астенические нарушения у постинсультных больных и их коррекция </a:t>
            </a:r>
            <a:endParaRPr lang="ru-RU" sz="700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  <a:buNone/>
            </a:pP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Дьяконова Елена Николаевна, д-р мед. наук , профессор кафедры неврологии, нейрохирургии и детской неврологии  ФГБОУ ВО Ивановский государственный медицинский университет Минздрава России </a:t>
            </a:r>
          </a:p>
          <a:p>
            <a:pPr algn="just">
              <a:buNone/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11.50 – 12.15 Актуальные вопросы терапии рассеянного склероза в реальной клинической практике</a:t>
            </a:r>
          </a:p>
          <a:p>
            <a:pPr algn="just">
              <a:tabLst>
                <a:tab pos="461010" algn="l"/>
              </a:tabLst>
            </a:pP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Синицына Людмила Владимировна, канд. мед. наук, асс. кафедры неврологии и нейрохирургии,  </a:t>
            </a:r>
          </a:p>
          <a:p>
            <a:pPr algn="just">
              <a:tabLst>
                <a:tab pos="461010" algn="l"/>
              </a:tabLst>
            </a:pP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Губская Ксения Владимировна, канд. мед. наук, кафедра психиатрии, наркологии, психотерапии ФГБОУ ВО Ивановский государственный медицинский университет Минздрава России </a:t>
            </a:r>
          </a:p>
          <a:p>
            <a:pPr algn="just">
              <a:tabLst>
                <a:tab pos="461010" algn="l"/>
              </a:tabLst>
            </a:pPr>
            <a:endParaRPr lang="ru-RU" sz="700" i="1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just">
              <a:buNone/>
              <a:tabLst>
                <a:tab pos="461010" algn="l"/>
              </a:tabLst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12.15-12.40</a:t>
            </a:r>
            <a:r>
              <a:rPr lang="ru-RU" sz="700" b="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Особенности </a:t>
            </a:r>
            <a:r>
              <a:rPr lang="ru-RU" sz="700" b="1" kern="1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цитокинового</a:t>
            </a: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статуса  у новорожденных с острой тяжелой асфиксией</a:t>
            </a:r>
            <a:r>
              <a:rPr lang="ru-RU" sz="700" b="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endParaRPr lang="ru-RU" sz="700" b="1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just">
              <a:buNone/>
              <a:tabLst>
                <a:tab pos="461010" algn="l"/>
              </a:tabLst>
            </a:pP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Голосная Галина Станиславовна, д-р мед. наук, профессор кафедры нервных болезней, </a:t>
            </a:r>
            <a:r>
              <a:rPr lang="ru-RU" sz="700" i="1" kern="1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Красноруцкая</a:t>
            </a: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Ольга Александровна, д-р мед. наук, профессор  кафедры инфекционных болезней ФГБОУ ВО ВГМУ им. Н.Н. Бурденко Минздрава России</a:t>
            </a:r>
          </a:p>
          <a:p>
            <a:pPr algn="just">
              <a:buNone/>
              <a:tabLst>
                <a:tab pos="461010" algn="l"/>
              </a:tabLst>
            </a:pPr>
            <a:r>
              <a:rPr lang="ru-RU" sz="700" i="1" kern="1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Холичев</a:t>
            </a: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Дмитрий Анатольевич, врач-реаниматолог ГБУЗ Московской области, Видновский перинатальный центр </a:t>
            </a:r>
          </a:p>
          <a:p>
            <a:pPr algn="just">
              <a:spcAft>
                <a:spcPts val="600"/>
              </a:spcAft>
              <a:buNone/>
              <a:tabLst>
                <a:tab pos="461010" algn="l"/>
              </a:tabLst>
            </a:pPr>
            <a:endParaRPr lang="ru-RU" sz="700" i="1" kern="100" dirty="0">
              <a:solidFill>
                <a:srgbClr val="002060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  <a:buNone/>
              <a:tabLst>
                <a:tab pos="461010" algn="l"/>
              </a:tabLst>
            </a:pPr>
            <a:endParaRPr lang="ru-RU" sz="700" i="1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  <a:tabLst>
                <a:tab pos="488315" algn="l"/>
              </a:tabLst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13.00-13.30 кофе-брейк</a:t>
            </a:r>
          </a:p>
        </p:txBody>
      </p:sp>
    </p:spTree>
    <p:extLst>
      <p:ext uri="{BB962C8B-B14F-4D97-AF65-F5344CB8AC3E}">
        <p14:creationId xmlns:p14="http://schemas.microsoft.com/office/powerpoint/2010/main" val="1805660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284D825-D0F8-7724-7AE8-04843B264F49}"/>
              </a:ext>
            </a:extLst>
          </p:cNvPr>
          <p:cNvSpPr txBox="1"/>
          <p:nvPr/>
        </p:nvSpPr>
        <p:spPr>
          <a:xfrm>
            <a:off x="643464" y="414306"/>
            <a:ext cx="5669839" cy="2931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  <a:buNone/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секция  </a:t>
            </a:r>
            <a:r>
              <a:rPr lang="ru-RU" sz="700" b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«Ловушки неврологии - ищем выход»</a:t>
            </a:r>
            <a:endParaRPr lang="ru-RU" sz="700" b="1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>
              <a:spcAft>
                <a:spcPts val="300"/>
              </a:spcAft>
              <a:buNone/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аудитория 235</a:t>
            </a:r>
            <a:endParaRPr lang="ru-RU" sz="700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>
              <a:spcAft>
                <a:spcPts val="300"/>
              </a:spcAft>
              <a:buNone/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endParaRPr lang="ru-RU" sz="700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  <a:buNone/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модераторы:</a:t>
            </a:r>
            <a:endParaRPr lang="ru-RU" sz="700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  <a:buNone/>
            </a:pPr>
            <a:r>
              <a:rPr lang="ru-RU" sz="700" b="1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Дьяконова Елена Николаевна, Новиков Александр Евгеньевич    </a:t>
            </a:r>
          </a:p>
          <a:p>
            <a:pPr algn="just">
              <a:spcAft>
                <a:spcPts val="300"/>
              </a:spcAft>
              <a:buNone/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13.30-13.50 Миастения. Клинический случай</a:t>
            </a:r>
          </a:p>
          <a:p>
            <a:pPr algn="just">
              <a:spcAft>
                <a:spcPts val="300"/>
              </a:spcAft>
              <a:buNone/>
            </a:pPr>
            <a:r>
              <a:rPr lang="ru-RU" sz="700" i="1" kern="1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Есжанова</a:t>
            </a: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Лаура </a:t>
            </a:r>
            <a:r>
              <a:rPr lang="ru-RU" sz="700" i="1" kern="1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Еркеновна</a:t>
            </a: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 (Астана, Казахстан) </a:t>
            </a:r>
          </a:p>
          <a:p>
            <a:pPr algn="just">
              <a:spcAft>
                <a:spcPts val="300"/>
              </a:spcAft>
              <a:buNone/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13.50-14.15 Пациент с болью в спине в амбулаторной практике: все ли так просто?</a:t>
            </a: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 </a:t>
            </a:r>
          </a:p>
          <a:p>
            <a:pPr algn="just">
              <a:spcAft>
                <a:spcPts val="300"/>
              </a:spcAft>
              <a:buNone/>
            </a:pP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Дьяконова Елена Николаевна, д-р мед. наук , профессор кафедры неврологии, нейрохирургии и детской неврологии  ФГБОУ ВО Ивановский ГМУ Минздрава России</a:t>
            </a:r>
          </a:p>
          <a:p>
            <a:pPr algn="just">
              <a:spcAft>
                <a:spcPts val="300"/>
              </a:spcAft>
              <a:buNone/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14.15-14.40</a:t>
            </a: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Диагностика постуральных нарушений у детей первого года жизни</a:t>
            </a:r>
            <a:endParaRPr lang="ru-RU" sz="700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  <a:buNone/>
            </a:pP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Самсонова Татьяна Вячеславовна, д-р мед. наук , ведущий научный сотрудник</a:t>
            </a:r>
            <a:r>
              <a:rPr lang="ru-RU" sz="700" i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, </a:t>
            </a: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Кривоногов Владислав Андреевич, младший научный сотрудник ФГБУ Ивановский НИИ М и Д им. В.Н. Городкова Минздрава России </a:t>
            </a:r>
          </a:p>
          <a:p>
            <a:pPr algn="just">
              <a:spcAft>
                <a:spcPts val="300"/>
              </a:spcAft>
              <a:buNone/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14.40-15.00  Современная патогенетическая терапия спинальной мышечной атрофии</a:t>
            </a:r>
            <a:r>
              <a:rPr lang="ru-RU" sz="700" b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, о</a:t>
            </a: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пыт Ивановской области</a:t>
            </a:r>
            <a:endParaRPr lang="ru-RU" sz="700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  <a:buNone/>
            </a:pPr>
            <a:r>
              <a:rPr lang="ru-RU" sz="700" i="1" kern="1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Бенис</a:t>
            </a: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Наталья Аркадьевна, канд. мед. наук, заведующая детским психоневрологическим отделением ОБУЗ ОДКБ г. Иваново,  главный внештатный детский специалист – невролог </a:t>
            </a:r>
          </a:p>
          <a:p>
            <a:pPr algn="just">
              <a:spcAft>
                <a:spcPts val="300"/>
              </a:spcAft>
              <a:buNone/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15.00-15.20  Терапевтические подходы к лечению детей  с </a:t>
            </a:r>
            <a:r>
              <a:rPr lang="ru-RU" sz="700" b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черепно-мозговыми травмами</a:t>
            </a:r>
            <a:endParaRPr lang="ru-RU" sz="700" b="1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  <a:buNone/>
            </a:pP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Артыкова </a:t>
            </a:r>
            <a:r>
              <a:rPr lang="ru-RU" sz="700" i="1" kern="1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Мавлюда</a:t>
            </a: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ru-RU" sz="700" i="1" kern="1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Абдурахмановна</a:t>
            </a: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д-р мед. наук,  профессор кафедры  детской неврологии, </a:t>
            </a:r>
            <a:r>
              <a:rPr lang="ru-RU" sz="700" i="1" kern="1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Обидова</a:t>
            </a: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ru-RU" sz="700" i="1" kern="1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Мохнигор</a:t>
            </a: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ru-RU" sz="700" i="1" kern="1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Бахтияровна</a:t>
            </a: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, магистр кафедры детской неврологии Бухарский государственный медицинский институт имени Абу Али ибн Сины</a:t>
            </a:r>
          </a:p>
          <a:p>
            <a:pPr algn="just">
              <a:spcAft>
                <a:spcPts val="300"/>
              </a:spcAft>
              <a:buNone/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15.20-15.30  Ответы на вопросы</a:t>
            </a:r>
            <a:endParaRPr lang="ru-RU" sz="700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C8BBA-E687-B822-618D-17085632E577}"/>
              </a:ext>
            </a:extLst>
          </p:cNvPr>
          <p:cNvSpPr txBox="1"/>
          <p:nvPr/>
        </p:nvSpPr>
        <p:spPr>
          <a:xfrm>
            <a:off x="643465" y="3499571"/>
            <a:ext cx="5669838" cy="28161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секция </a:t>
            </a:r>
            <a:r>
              <a:rPr lang="ru-RU" sz="700" b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«Ритмы нейрореабилитации»</a:t>
            </a:r>
            <a:endParaRPr lang="ru-RU" sz="700" kern="100" dirty="0">
              <a:solidFill>
                <a:srgbClr val="002060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>
              <a:spcAft>
                <a:spcPts val="300"/>
              </a:spcAft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аудитория 236</a:t>
            </a:r>
            <a:endParaRPr lang="ru-RU" sz="700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модераторы:</a:t>
            </a:r>
            <a:endParaRPr lang="ru-RU" sz="700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r>
              <a:rPr lang="ru-RU" sz="700" b="1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Новосельский Александр Николаевич</a:t>
            </a:r>
            <a:r>
              <a:rPr lang="ru-RU" sz="700" b="1" i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,</a:t>
            </a: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ru-RU" sz="700" b="1" i="1" u="none" strike="noStrike" kern="100" spc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Мавланова</a:t>
            </a:r>
            <a:r>
              <a:rPr lang="ru-RU" sz="700" b="1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ru-RU" sz="700" b="1" i="1" u="none" strike="noStrike" kern="100" spc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Зилола</a:t>
            </a:r>
            <a:r>
              <a:rPr lang="ru-RU" sz="700" b="1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ru-RU" sz="700" b="1" i="1" u="none" strike="noStrike" kern="100" spc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Фархадовна</a:t>
            </a:r>
            <a:r>
              <a:rPr lang="ru-RU" sz="700" b="1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, </a:t>
            </a:r>
            <a:r>
              <a:rPr lang="ru-RU" sz="700" b="1" i="1" u="none" strike="noStrike" kern="100" spc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Шакхаров</a:t>
            </a:r>
            <a:r>
              <a:rPr lang="ru-RU" sz="700" b="1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Альберт </a:t>
            </a:r>
            <a:r>
              <a:rPr lang="ru-RU" sz="700" b="1" i="1" u="none" strike="noStrike" kern="100" spc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Ганиевич</a:t>
            </a:r>
            <a:endParaRPr lang="ru-RU" sz="700" i="1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13.30 - 13.55 Современный взгляд на возможную анатомо-физиологическую основу системы акупунктурных каналов</a:t>
            </a:r>
            <a:endParaRPr lang="ru-RU" sz="700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r>
              <a:rPr lang="ru-RU" sz="700" i="1" kern="1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Тычкова</a:t>
            </a: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Наталья Владимировна, канд. мед. наук, доцент кафедры медицинской реабилитологии ФГБОУ ВО Ивановский государственный медицинский университет Минздрава России</a:t>
            </a:r>
          </a:p>
          <a:p>
            <a:pPr>
              <a:spcAft>
                <a:spcPts val="300"/>
              </a:spcAft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13.55 - 14.20</a:t>
            </a:r>
            <a:r>
              <a:rPr lang="ru-RU" sz="700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Нетрадиционный подход к реабилитации больных с </a:t>
            </a:r>
            <a:r>
              <a:rPr lang="ru-RU" sz="700" b="1" kern="1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миофасциальным</a:t>
            </a: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синдромом </a:t>
            </a:r>
          </a:p>
          <a:p>
            <a:pPr>
              <a:spcAft>
                <a:spcPts val="300"/>
              </a:spcAft>
            </a:pP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Ким Ольга Анатольевна, канд. мед. наук, доцент кафедры реабилитологии и спортивной медицины </a:t>
            </a:r>
          </a:p>
          <a:p>
            <a:pPr>
              <a:spcAft>
                <a:spcPts val="300"/>
              </a:spcAft>
            </a:pPr>
            <a:r>
              <a:rPr lang="ru-RU" sz="700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Уразбаева </a:t>
            </a:r>
            <a:r>
              <a:rPr lang="ru-RU" sz="700" i="1" u="none" strike="noStrike" kern="100" spc="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Гулжамал</a:t>
            </a:r>
            <a:r>
              <a:rPr lang="ru-RU" sz="700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Хамза </a:t>
            </a:r>
            <a:r>
              <a:rPr lang="ru-RU" sz="700" i="1" u="none" strike="noStrike" kern="100" spc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к</a:t>
            </a:r>
            <a:r>
              <a:rPr lang="ru-RU" sz="700" i="1" kern="10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и</a:t>
            </a:r>
            <a:r>
              <a:rPr lang="ru-RU" sz="700" i="1" u="none" strike="noStrike" kern="100" spc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зи</a:t>
            </a:r>
            <a:r>
              <a:rPr lang="ru-RU" sz="700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, </a:t>
            </a: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магистр кафедры реабилитологии и спортивной медицины Самаркандского  </a:t>
            </a:r>
            <a:r>
              <a:rPr lang="ru-RU" sz="700" i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государственного медицинского университета» </a:t>
            </a:r>
            <a:endParaRPr lang="ru-RU" sz="700" i="1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14.20 - 14.45 Мануальная и остеопатическая коррекция центрального и периферического двигательного дефекта у больных неврологического и </a:t>
            </a:r>
            <a:r>
              <a:rPr lang="ru-RU" sz="700" b="1" kern="1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вертебро</a:t>
            </a: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-неврологического профиля в процессе медицинской реабилитации</a:t>
            </a:r>
            <a:endParaRPr lang="ru-RU" sz="700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Новосельский Александр Николаевич, д-р мед. наук , профессор, заведующий кафедрой медицинской реабилитологии </a:t>
            </a:r>
          </a:p>
          <a:p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Быков Алексей Алексеевич канд. мед. наук, доцент кафедры медицинской реабилитологии ФГБОУ ВО Ивановский государственный медицинский университет Минздрава России </a:t>
            </a:r>
          </a:p>
          <a:p>
            <a:pPr algn="just">
              <a:spcAft>
                <a:spcPts val="300"/>
              </a:spcAft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14.45 - 15.10 </a:t>
            </a:r>
            <a:r>
              <a:rPr lang="ru-RU" sz="700" b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Инновационные методы реабилитации в  неврологии  </a:t>
            </a:r>
          </a:p>
          <a:p>
            <a:pPr algn="just">
              <a:spcAft>
                <a:spcPts val="300"/>
              </a:spcAft>
            </a:pPr>
            <a:r>
              <a:rPr lang="ru-RU" sz="700" i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Шакаров Альберт </a:t>
            </a:r>
            <a:r>
              <a:rPr lang="ru-RU" sz="700" i="1" kern="100" dirty="0" err="1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Ганиевич</a:t>
            </a:r>
            <a:r>
              <a:rPr lang="ru-RU" sz="700" i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, канд. мед. наук, ст. научн. сотр. Центр образовательных технологий «</a:t>
            </a:r>
            <a:r>
              <a:rPr lang="ru-RU" sz="700" i="1" kern="100" dirty="0" err="1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DiAS</a:t>
            </a:r>
            <a:r>
              <a:rPr lang="ru-RU" sz="700" i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» ООО» ИФИОВА» </a:t>
            </a:r>
          </a:p>
          <a:p>
            <a:pPr>
              <a:spcAft>
                <a:spcPts val="300"/>
              </a:spcAft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en-US" sz="700" b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15</a:t>
            </a:r>
            <a:r>
              <a:rPr lang="ru-RU" sz="700" b="1" u="none" strike="noStrike" kern="100" spc="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.10 -15.30 </a:t>
            </a:r>
            <a:r>
              <a:rPr lang="ru-RU" sz="700" b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Психосоматика: место встречи психиатров и неврологов</a:t>
            </a:r>
          </a:p>
          <a:p>
            <a:pPr>
              <a:spcAft>
                <a:spcPts val="300"/>
              </a:spcAft>
            </a:pPr>
            <a:r>
              <a:rPr lang="ru-RU" sz="700" i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Руженская Елена Владимировна, канд. мед. наук, доцент, директор Института клинической психологии и психического здоровья</a:t>
            </a:r>
            <a:endParaRPr lang="en-US" sz="700" i="1" kern="100" dirty="0">
              <a:solidFill>
                <a:srgbClr val="002060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99E03F-94E0-B7D1-6833-C8F8F876CD85}"/>
              </a:ext>
            </a:extLst>
          </p:cNvPr>
          <p:cNvSpPr txBox="1"/>
          <p:nvPr/>
        </p:nvSpPr>
        <p:spPr>
          <a:xfrm>
            <a:off x="643464" y="6768611"/>
            <a:ext cx="5781525" cy="307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секция </a:t>
            </a:r>
            <a:r>
              <a:rPr lang="ru-RU" sz="700" b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 «Светотени психиатрии: ранняя помощь  - от ограничений к возможностям»</a:t>
            </a:r>
            <a:endParaRPr lang="ru-RU" sz="700" kern="100" dirty="0">
              <a:solidFill>
                <a:srgbClr val="002060"/>
              </a:solidFill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>
              <a:spcAft>
                <a:spcPts val="300"/>
              </a:spcAft>
              <a:buNone/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Первая аудитория</a:t>
            </a:r>
            <a:endParaRPr lang="ru-RU" sz="700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  <a:buNone/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модераторы: </a:t>
            </a:r>
          </a:p>
          <a:p>
            <a:pPr algn="just">
              <a:spcAft>
                <a:spcPts val="300"/>
              </a:spcAft>
              <a:buNone/>
            </a:pPr>
            <a:r>
              <a:rPr lang="ru-RU" sz="700" b="1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Руженская Елена Владимировна, Жданова Людмила Алексеевна</a:t>
            </a:r>
          </a:p>
          <a:p>
            <a:pPr algn="just">
              <a:spcAft>
                <a:spcPts val="300"/>
              </a:spcAft>
              <a:buNone/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13.30-13.55 Система ранней помощи  - кому, зачем, кто и почему только вместе</a:t>
            </a:r>
            <a:endParaRPr lang="ru-RU" sz="700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</a:pP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Руженская Елена Владимировна, канд. мед. наук, доцент, директор Института клинической психологии и психического здоровья ФГБОУ ВО Ивановский государственный медицинский университет Минздрава России </a:t>
            </a:r>
          </a:p>
          <a:p>
            <a:pPr algn="just">
              <a:spcAft>
                <a:spcPts val="300"/>
              </a:spcAft>
              <a:buNone/>
            </a:pP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Петракова А.В., д-р мед. наук, профессор, научный сотрудник Центра </a:t>
            </a:r>
            <a:r>
              <a:rPr lang="ru-RU" sz="700" i="1" kern="1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психометрики</a:t>
            </a: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и измерений в образовании, Института образования, Национальный исследовательский университет «Высшая школа экономики» ФГАОУ ВО «НИУ ВШЭ» </a:t>
            </a:r>
          </a:p>
          <a:p>
            <a:pPr algn="just">
              <a:spcAft>
                <a:spcPts val="300"/>
              </a:spcAft>
              <a:buNone/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13.55-14.20 Комплексное ведение детей с задержкой развития  в амбулаторной педиатрической службе</a:t>
            </a:r>
            <a:endParaRPr lang="ru-RU" sz="700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  <a:buNone/>
            </a:pP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Салова Марина Николаевна канд. мед. наук, заместитель главного врача по детству ОБУЗ ГКБ №4 г. Иваново</a:t>
            </a:r>
          </a:p>
          <a:p>
            <a:pPr algn="just">
              <a:spcAft>
                <a:spcPts val="300"/>
              </a:spcAft>
              <a:buNone/>
            </a:pP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Жданова Людмила Алексеевна д-р мед. наук , профессор, заведующий кафедрой поликлинической педиатрии ФГБОУ ВО Ивановский государственный медицинский университет Минздрава России </a:t>
            </a:r>
          </a:p>
          <a:p>
            <a:pPr algn="just">
              <a:spcAft>
                <a:spcPts val="300"/>
              </a:spcAft>
              <a:buNone/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14.20-14.45 Вернем ребенку слух – вернем возможности развития</a:t>
            </a:r>
            <a:endParaRPr lang="ru-RU" sz="700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  <a:buNone/>
            </a:pPr>
            <a:r>
              <a:rPr lang="ru-RU" sz="700" i="1" kern="1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Жабурина</a:t>
            </a: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Мария Владимировна, канд. мед. наук, доцент кафедры оториноларингологии и офтальмологии ФГБОУ ВО Ивановский государственный медицинский университет Минздрава России </a:t>
            </a:r>
          </a:p>
          <a:p>
            <a:pPr algn="just">
              <a:buNone/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14.45-15.10  Мультидисциплинарное  сопровождение детей с расстройствами аутистического спектра</a:t>
            </a:r>
            <a:endParaRPr lang="ru-RU" sz="700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Горбунова Елена Алексеевна, д-р мед наук, ведущий научный сотрудник НИИ педиатрии ФГБНУ РНЦХ им. акад. Б.В. Петровского</a:t>
            </a:r>
          </a:p>
          <a:p>
            <a:pPr algn="just"/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15.10 </a:t>
            </a:r>
            <a:r>
              <a:rPr lang="ru-RU" sz="700" b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- </a:t>
            </a: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15.30 Информированность участковых педиатров, педагогов и родителей расстройствах аутистического спектра. Масштаб проблемы </a:t>
            </a:r>
            <a:endParaRPr lang="ru-RU" sz="700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just"/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Бобошко Ирина Евгеньевна, д-р мед. наук, Жданова Людмила Алексеевна</a:t>
            </a:r>
            <a:r>
              <a:rPr lang="ru-RU" sz="700" i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, </a:t>
            </a: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д-р мед. наук , проф</a:t>
            </a:r>
            <a:r>
              <a:rPr lang="ru-RU" sz="700" i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ессор кафедры поликлинической педиатрии, </a:t>
            </a: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ФГБОУ ВО Ивановский государственный медицинский университет Минздрава России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27A957B-FBBF-18AE-9A72-C0B896A4456A}"/>
              </a:ext>
            </a:extLst>
          </p:cNvPr>
          <p:cNvSpPr txBox="1"/>
          <p:nvPr/>
        </p:nvSpPr>
        <p:spPr>
          <a:xfrm>
            <a:off x="643464" y="9961598"/>
            <a:ext cx="5781525" cy="18697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  <a:buNone/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мастер- класс: «</a:t>
            </a:r>
            <a:r>
              <a:rPr lang="ru-RU" sz="700" b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Ритмы нейрореабилитации – нейро-танго и психо-твист»</a:t>
            </a:r>
            <a:endParaRPr lang="ru-RU" sz="700" b="1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 algn="ctr">
              <a:spcAft>
                <a:spcPts val="300"/>
              </a:spcAft>
              <a:buNone/>
            </a:pPr>
            <a:r>
              <a:rPr lang="ru-RU" sz="700" b="1" kern="10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Первая аудитория</a:t>
            </a:r>
            <a:endParaRPr lang="ru-RU" sz="700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  <a:buNone/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15.</a:t>
            </a:r>
            <a:r>
              <a:rPr lang="ru-RU" sz="700" b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40</a:t>
            </a: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-17.00 </a:t>
            </a:r>
          </a:p>
          <a:p>
            <a:pPr>
              <a:buNone/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Нейро - танго – круглый стол по нейрореабилитации  детей раннего возраста</a:t>
            </a:r>
            <a:endParaRPr lang="ru-RU" sz="700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Руженская Елена Владимировна, канд. мед. наук, доцент, директор Института клинической психологии и психического здоровья ФГБОУ ВО Ивановский государственный медицинский университет Минздрава России  </a:t>
            </a:r>
            <a:endParaRPr lang="en-US" sz="700" i="1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700" b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Ранняя помощь - алгоритмы взаимодействия  (педиатр - детский невролог - детский психиатр)</a:t>
            </a:r>
            <a:endParaRPr lang="ru-RU" sz="700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Салова Марина  Николаевна, к.м.н., заместитель главного врача по детству ОБУЗ «ГКБ №4», г. Иваново  </a:t>
            </a:r>
          </a:p>
          <a:p>
            <a:pPr>
              <a:buNone/>
            </a:pPr>
            <a:r>
              <a:rPr lang="ru-RU" sz="700" i="1" kern="1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Бенис</a:t>
            </a: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Наталья Аркадьевна, канд. мед. наук, заведующий психоневрологическим отделением  ОБУЗ ОДКБ, г. Иваново</a:t>
            </a:r>
          </a:p>
          <a:p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Руженская Елена Владимировна, канд. мед. наук, доцент, директор Института клинической психологии и психического здоровья </a:t>
            </a:r>
            <a:endParaRPr lang="en-US" sz="700" i="1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Антышева Елена Николаевна, канд. мед. наук, доцент кафедры психиатрии и клинической психологии</a:t>
            </a:r>
          </a:p>
          <a:p>
            <a:r>
              <a:rPr lang="ru-RU" sz="700" i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Смирнова Софья Владимировна, канд. псих. наук, доцент кафедры психиатрии и клинической психологии</a:t>
            </a:r>
            <a:endParaRPr lang="ru-RU" sz="700" i="1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700" i="1" kern="1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ФГБОУ ВО Ивановский государственный медицинский университет Минздрава России </a:t>
            </a:r>
            <a:endParaRPr lang="en-US" sz="700" i="1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700" b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Психо-твист - мастер-классы по </a:t>
            </a:r>
            <a:r>
              <a:rPr lang="ru-RU" sz="700" b="1" kern="100" dirty="0" err="1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нейрореабилитаци</a:t>
            </a:r>
            <a:r>
              <a:rPr lang="ru-RU" sz="700" b="1" kern="100" dirty="0">
                <a:solidFill>
                  <a:srgbClr val="002060"/>
                </a:solidFill>
                <a:latin typeface="Arial" panose="020B0604020202020204" pitchFamily="34" charset="0"/>
                <a:ea typeface="Microsoft JhengHei" panose="020B0604030504040204" pitchFamily="34" charset="-120"/>
                <a:cs typeface="Arial" panose="020B0604020202020204" pitchFamily="34" charset="0"/>
              </a:rPr>
              <a:t> в ранней помощи</a:t>
            </a:r>
            <a:endParaRPr lang="ru-RU" sz="700" i="1" kern="100" dirty="0">
              <a:solidFill>
                <a:srgbClr val="002060"/>
              </a:solidFill>
              <a:effectLst/>
              <a:latin typeface="Arial" panose="020B0604020202020204" pitchFamily="34" charset="0"/>
              <a:ea typeface="Microsoft JhengHe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6706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Тема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346</TotalTime>
  <Words>1499</Words>
  <Application>Microsoft Office PowerPoint</Application>
  <PresentationFormat>Широкоэкранный</PresentationFormat>
  <Paragraphs>108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Microsoft JhengHei</vt:lpstr>
      <vt:lpstr>Aptos</vt:lpstr>
      <vt:lpstr>Aptos Display</vt:lpstr>
      <vt:lpstr>Arial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Blinov, Aleksey</dc:creator>
  <cp:lastModifiedBy>Пользователь</cp:lastModifiedBy>
  <cp:revision>22</cp:revision>
  <dcterms:created xsi:type="dcterms:W3CDTF">2025-03-24T09:56:20Z</dcterms:created>
  <dcterms:modified xsi:type="dcterms:W3CDTF">2025-03-29T12:18:20Z</dcterms:modified>
</cp:coreProperties>
</file>