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256" r:id="rId2"/>
    <p:sldId id="373" r:id="rId3"/>
    <p:sldId id="316" r:id="rId4"/>
    <p:sldId id="374" r:id="rId5"/>
    <p:sldId id="267" r:id="rId6"/>
    <p:sldId id="310" r:id="rId7"/>
    <p:sldId id="311" r:id="rId8"/>
    <p:sldId id="376" r:id="rId9"/>
    <p:sldId id="375" r:id="rId10"/>
    <p:sldId id="260" r:id="rId11"/>
    <p:sldId id="266" r:id="rId12"/>
    <p:sldId id="377" r:id="rId13"/>
    <p:sldId id="306" r:id="rId14"/>
    <p:sldId id="271" r:id="rId15"/>
    <p:sldId id="274" r:id="rId16"/>
    <p:sldId id="278" r:id="rId17"/>
    <p:sldId id="307" r:id="rId18"/>
    <p:sldId id="405" r:id="rId19"/>
    <p:sldId id="406" r:id="rId20"/>
    <p:sldId id="275" r:id="rId21"/>
    <p:sldId id="281" r:id="rId22"/>
    <p:sldId id="283" r:id="rId23"/>
    <p:sldId id="285" r:id="rId24"/>
    <p:sldId id="288" r:id="rId25"/>
    <p:sldId id="291" r:id="rId26"/>
    <p:sldId id="411" r:id="rId27"/>
    <p:sldId id="410" r:id="rId28"/>
    <p:sldId id="292" r:id="rId29"/>
    <p:sldId id="296" r:id="rId30"/>
    <p:sldId id="293" r:id="rId31"/>
    <p:sldId id="412" r:id="rId32"/>
    <p:sldId id="392" r:id="rId33"/>
    <p:sldId id="416" r:id="rId34"/>
    <p:sldId id="382" r:id="rId35"/>
    <p:sldId id="383" r:id="rId36"/>
    <p:sldId id="384" r:id="rId37"/>
    <p:sldId id="378" r:id="rId38"/>
    <p:sldId id="302" r:id="rId39"/>
    <p:sldId id="303" r:id="rId40"/>
    <p:sldId id="262" r:id="rId41"/>
    <p:sldId id="263" r:id="rId42"/>
    <p:sldId id="264" r:id="rId43"/>
    <p:sldId id="308" r:id="rId44"/>
    <p:sldId id="265" r:id="rId45"/>
    <p:sldId id="309" r:id="rId46"/>
    <p:sldId id="270" r:id="rId47"/>
    <p:sldId id="379" r:id="rId48"/>
    <p:sldId id="400" r:id="rId49"/>
    <p:sldId id="390" r:id="rId50"/>
    <p:sldId id="282" r:id="rId51"/>
    <p:sldId id="284" r:id="rId52"/>
    <p:sldId id="287" r:id="rId53"/>
    <p:sldId id="401" r:id="rId54"/>
    <p:sldId id="386" r:id="rId55"/>
    <p:sldId id="393" r:id="rId56"/>
    <p:sldId id="299" r:id="rId57"/>
    <p:sldId id="300" r:id="rId58"/>
    <p:sldId id="301" r:id="rId59"/>
    <p:sldId id="286" r:id="rId60"/>
    <p:sldId id="407" r:id="rId61"/>
    <p:sldId id="408" r:id="rId62"/>
    <p:sldId id="409" r:id="rId63"/>
    <p:sldId id="413" r:id="rId64"/>
    <p:sldId id="414" r:id="rId65"/>
    <p:sldId id="389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4" autoAdjust="0"/>
    <p:restoredTop sz="83597" autoAdjust="0"/>
  </p:normalViewPr>
  <p:slideViewPr>
    <p:cSldViewPr>
      <p:cViewPr varScale="1">
        <p:scale>
          <a:sx n="97" d="100"/>
          <a:sy n="97" d="100"/>
        </p:scale>
        <p:origin x="22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A3085-21F3-4F1C-B84F-66B20BE1EF7A}" type="doc">
      <dgm:prSet loTypeId="urn:microsoft.com/office/officeart/2005/8/layout/vList3#1" loCatId="list" qsTypeId="urn:microsoft.com/office/officeart/2005/8/quickstyle/simple1#1" qsCatId="simple" csTypeId="urn:microsoft.com/office/officeart/2005/8/colors/accent0_2" csCatId="mainScheme" phldr="1"/>
      <dgm:spPr/>
    </dgm:pt>
    <dgm:pt modelId="{AC69F4AF-2BF1-4661-920A-8F29F7F2BFD6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такой вид вскармливания, при котором ребенок первого года жизни кормится материнским молоком из груди матери со своевременным и правильным введением прикорма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F5272788-DE56-4739-8D8B-81835FB84B2D}" type="parTrans" cxnId="{7B5320DB-E5B9-4FB7-AC25-0BC5527E53CB}">
      <dgm:prSet/>
      <dgm:spPr/>
      <dgm:t>
        <a:bodyPr/>
        <a:lstStyle/>
        <a:p>
          <a:endParaRPr lang="ru-RU"/>
        </a:p>
      </dgm:t>
    </dgm:pt>
    <dgm:pt modelId="{EB8827B1-8109-40BE-9598-C9C3F24372B5}" type="sibTrans" cxnId="{7B5320DB-E5B9-4FB7-AC25-0BC5527E53CB}">
      <dgm:prSet/>
      <dgm:spPr/>
      <dgm:t>
        <a:bodyPr/>
        <a:lstStyle/>
        <a:p>
          <a:endParaRPr lang="ru-RU"/>
        </a:p>
      </dgm:t>
    </dgm:pt>
    <dgm:pt modelId="{5C99BF13-B2C0-496A-BD33-4EF1B1B139FB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это единственная форма </a:t>
          </a:r>
          <a:r>
            <a:rPr lang="ru-RU" sz="2000" b="1" dirty="0" smtClean="0">
              <a:solidFill>
                <a:srgbClr val="FF0000"/>
              </a:solidFill>
            </a:rPr>
            <a:t>адекватного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питания ребенка сразу после рождения и в течение 1-1,5 лет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651999E-3FF9-4902-9E46-A18F16F5EB1F}" type="parTrans" cxnId="{8CE16414-A67C-4D94-8866-1F953C6FE4CC}">
      <dgm:prSet/>
      <dgm:spPr/>
      <dgm:t>
        <a:bodyPr/>
        <a:lstStyle/>
        <a:p>
          <a:endParaRPr lang="ru-RU"/>
        </a:p>
      </dgm:t>
    </dgm:pt>
    <dgm:pt modelId="{DCBB72A7-4E0B-4577-9ADD-38F5AE53146D}" type="sibTrans" cxnId="{8CE16414-A67C-4D94-8866-1F953C6FE4CC}">
      <dgm:prSet/>
      <dgm:spPr/>
      <dgm:t>
        <a:bodyPr/>
        <a:lstStyle/>
        <a:p>
          <a:endParaRPr lang="ru-RU"/>
        </a:p>
      </dgm:t>
    </dgm:pt>
    <dgm:pt modelId="{241E8312-BF93-4313-A269-98D493B26340}" type="pres">
      <dgm:prSet presAssocID="{B97A3085-21F3-4F1C-B84F-66B20BE1EF7A}" presName="linearFlow" presStyleCnt="0">
        <dgm:presLayoutVars>
          <dgm:dir/>
          <dgm:resizeHandles val="exact"/>
        </dgm:presLayoutVars>
      </dgm:prSet>
      <dgm:spPr/>
    </dgm:pt>
    <dgm:pt modelId="{A4847715-13E0-43D4-8248-8B0949B118DC}" type="pres">
      <dgm:prSet presAssocID="{AC69F4AF-2BF1-4661-920A-8F29F7F2BFD6}" presName="composite" presStyleCnt="0"/>
      <dgm:spPr/>
    </dgm:pt>
    <dgm:pt modelId="{A63175FD-4590-48DB-8D27-7EFBBE7AE736}" type="pres">
      <dgm:prSet presAssocID="{AC69F4AF-2BF1-4661-920A-8F29F7F2BFD6}" presName="imgShp" presStyleLbl="fgImgPlace1" presStyleIdx="0" presStyleCnt="2" custScaleX="104129" custScaleY="110333" custLinFactNeighborX="-44158" custLinFactNeighborY="-119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7247FA5E-6F46-4BEF-8D10-0F07D6CE47E0}" type="pres">
      <dgm:prSet presAssocID="{AC69F4AF-2BF1-4661-920A-8F29F7F2BFD6}" presName="txShp" presStyleLbl="node1" presStyleIdx="0" presStyleCnt="2" custScaleX="133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DFCA0-ECAE-4821-8D8F-AC69C67DA80D}" type="pres">
      <dgm:prSet presAssocID="{EB8827B1-8109-40BE-9598-C9C3F24372B5}" presName="spacing" presStyleCnt="0"/>
      <dgm:spPr/>
    </dgm:pt>
    <dgm:pt modelId="{0592BD49-4F5B-4167-B887-9E5660F0A639}" type="pres">
      <dgm:prSet presAssocID="{5C99BF13-B2C0-496A-BD33-4EF1B1B139FB}" presName="composite" presStyleCnt="0"/>
      <dgm:spPr/>
    </dgm:pt>
    <dgm:pt modelId="{73922439-D19E-431B-9B79-070ACAEE9CB7}" type="pres">
      <dgm:prSet presAssocID="{5C99BF13-B2C0-496A-BD33-4EF1B1B139FB}" presName="imgShp" presStyleLbl="fgImgPlace1" presStyleIdx="1" presStyleCnt="2" custScaleX="103947" custScaleY="98941" custLinFactNeighborX="-39153" custLinFactNeighborY="-2394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47A5907A-72F8-4AD8-A239-E42FB336052E}" type="pres">
      <dgm:prSet presAssocID="{5C99BF13-B2C0-496A-BD33-4EF1B1B139FB}" presName="txShp" presStyleLbl="node1" presStyleIdx="1" presStyleCnt="2" custScaleX="132228" custScaleY="75407" custLinFactNeighborX="392" custLinFactNeighborY="-27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E734F-CDC6-4234-B98C-22C7B3355E1B}" type="presOf" srcId="{5C99BF13-B2C0-496A-BD33-4EF1B1B139FB}" destId="{47A5907A-72F8-4AD8-A239-E42FB336052E}" srcOrd="0" destOrd="0" presId="urn:microsoft.com/office/officeart/2005/8/layout/vList3#1"/>
    <dgm:cxn modelId="{25E703B4-8884-4E73-A212-A57EE2805C73}" type="presOf" srcId="{B97A3085-21F3-4F1C-B84F-66B20BE1EF7A}" destId="{241E8312-BF93-4313-A269-98D493B26340}" srcOrd="0" destOrd="0" presId="urn:microsoft.com/office/officeart/2005/8/layout/vList3#1"/>
    <dgm:cxn modelId="{7B5320DB-E5B9-4FB7-AC25-0BC5527E53CB}" srcId="{B97A3085-21F3-4F1C-B84F-66B20BE1EF7A}" destId="{AC69F4AF-2BF1-4661-920A-8F29F7F2BFD6}" srcOrd="0" destOrd="0" parTransId="{F5272788-DE56-4739-8D8B-81835FB84B2D}" sibTransId="{EB8827B1-8109-40BE-9598-C9C3F24372B5}"/>
    <dgm:cxn modelId="{E081DE47-73B5-4A31-97FA-855E953CA335}" type="presOf" srcId="{AC69F4AF-2BF1-4661-920A-8F29F7F2BFD6}" destId="{7247FA5E-6F46-4BEF-8D10-0F07D6CE47E0}" srcOrd="0" destOrd="0" presId="urn:microsoft.com/office/officeart/2005/8/layout/vList3#1"/>
    <dgm:cxn modelId="{8CE16414-A67C-4D94-8866-1F953C6FE4CC}" srcId="{B97A3085-21F3-4F1C-B84F-66B20BE1EF7A}" destId="{5C99BF13-B2C0-496A-BD33-4EF1B1B139FB}" srcOrd="1" destOrd="0" parTransId="{D651999E-3FF9-4902-9E46-A18F16F5EB1F}" sibTransId="{DCBB72A7-4E0B-4577-9ADD-38F5AE53146D}"/>
    <dgm:cxn modelId="{C2C476FA-04AF-4C97-9920-45FE3D5A1F5B}" type="presParOf" srcId="{241E8312-BF93-4313-A269-98D493B26340}" destId="{A4847715-13E0-43D4-8248-8B0949B118DC}" srcOrd="0" destOrd="0" presId="urn:microsoft.com/office/officeart/2005/8/layout/vList3#1"/>
    <dgm:cxn modelId="{1898A51A-8E90-4BD8-9D31-53D2CE66F182}" type="presParOf" srcId="{A4847715-13E0-43D4-8248-8B0949B118DC}" destId="{A63175FD-4590-48DB-8D27-7EFBBE7AE736}" srcOrd="0" destOrd="0" presId="urn:microsoft.com/office/officeart/2005/8/layout/vList3#1"/>
    <dgm:cxn modelId="{68DA8C91-E62A-483F-B2EF-BD8508992439}" type="presParOf" srcId="{A4847715-13E0-43D4-8248-8B0949B118DC}" destId="{7247FA5E-6F46-4BEF-8D10-0F07D6CE47E0}" srcOrd="1" destOrd="0" presId="urn:microsoft.com/office/officeart/2005/8/layout/vList3#1"/>
    <dgm:cxn modelId="{788EA1FA-041E-4811-A7A7-5198867446C1}" type="presParOf" srcId="{241E8312-BF93-4313-A269-98D493B26340}" destId="{F2EDFCA0-ECAE-4821-8D8F-AC69C67DA80D}" srcOrd="1" destOrd="0" presId="urn:microsoft.com/office/officeart/2005/8/layout/vList3#1"/>
    <dgm:cxn modelId="{F1439DC1-3C4B-403B-90A5-74BA57B96DCF}" type="presParOf" srcId="{241E8312-BF93-4313-A269-98D493B26340}" destId="{0592BD49-4F5B-4167-B887-9E5660F0A639}" srcOrd="2" destOrd="0" presId="urn:microsoft.com/office/officeart/2005/8/layout/vList3#1"/>
    <dgm:cxn modelId="{6BEF487A-535A-4CC4-99E6-AC52DC573007}" type="presParOf" srcId="{0592BD49-4F5B-4167-B887-9E5660F0A639}" destId="{73922439-D19E-431B-9B79-070ACAEE9CB7}" srcOrd="0" destOrd="0" presId="urn:microsoft.com/office/officeart/2005/8/layout/vList3#1"/>
    <dgm:cxn modelId="{C006A329-995B-4EB5-B078-67EF3DF2404C}" type="presParOf" srcId="{0592BD49-4F5B-4167-B887-9E5660F0A639}" destId="{47A5907A-72F8-4AD8-A239-E42FB336052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4859A-8DDA-45D5-BF91-0A408E3B2C86}" type="doc">
      <dgm:prSet loTypeId="urn:microsoft.com/office/officeart/2005/8/layout/vList5" loCatId="list" qsTypeId="urn:microsoft.com/office/officeart/2005/8/quickstyle/simple1#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C581DA-B8A3-45A1-B101-F2B4F93BE0B3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Подготовительный 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F959E263-F0F3-46E2-B57B-73A911A31F57}" type="parTrans" cxnId="{A703FC53-8E40-418E-A2FF-55A0C5FCE6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9C40509-C348-4BB5-BE9E-6164ACDFCCB2}" type="sibTrans" cxnId="{A703FC53-8E40-418E-A2FF-55A0C5FCE64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90BCCB0-AE3F-4A7D-9B9A-53FACF184F38}">
      <dgm:prSet phldrT="[Текст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формирование психологической установки на кормление грудью, начиная с детства будущей матери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E419CD3-3465-47D1-9FE4-140F443EFC49}" type="parTrans" cxnId="{93343E05-C43F-4948-A139-4AF901BD12B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8985303-E2C6-4AA6-8D51-358E738D5AF7}" type="sibTrans" cxnId="{93343E05-C43F-4948-A139-4AF901BD12B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C3B372C-4CBB-4BBF-9EA1-D08FED6943CC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Период взаимной адаптации матери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и ребенка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B78AB8CB-5FA2-4C12-8CE0-9936495595CF}" type="parTrans" cxnId="{62A40972-5726-442D-928F-9A56F1B8628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2C416AF-531E-4435-9BA9-18968A8E8988}" type="sibTrans" cxnId="{62A40972-5726-442D-928F-9A56F1B8628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44B177B-10C5-46EE-A767-A29B39892E03}">
      <dgm:prSet phldrT="[Текст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начальный этап – первые 3-5 дней жизни ребенка от первого прикладывания к груди до «прилива» молока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A51EF818-DF44-4627-BC2A-9BB729BFAF91}" type="parTrans" cxnId="{0A19286C-3AF0-4E89-990A-E01BDBC65F3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FBF4580-6A45-4997-BB1F-405176AB428F}" type="sibTrans" cxnId="{0A19286C-3AF0-4E89-990A-E01BDBC65F3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A65E748-DE48-487F-8657-E5142F56038D}">
      <dgm:prSet phldrT="[Текст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переходный этап - переход от нерегулярного питания («вскармливание по требованию») к формированию устойчивого ритма голода и насыщения с более или менее фиксированными часами кормлений – длится с 3-5 дня жизни до 1-2 месяцев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CB8598EC-9D84-494E-9AAF-D7D2EC4447ED}" type="parTrans" cxnId="{8304A93F-35BA-45AF-B7AB-011E63D89D9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D50CA72-3BEF-4775-9942-EFD22A9D71FC}" type="sibTrans" cxnId="{8304A93F-35BA-45AF-B7AB-011E63D89D9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1AB7308-E00F-494C-A5DB-977644A18A9D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Основной период 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4AF285C9-E91C-4F02-BF4B-9D214D94284D}" type="parTrans" cxnId="{F5C2F556-788A-442A-B352-72FE57CE8BA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BE5E686-F708-4749-B610-16272E2730DF}" type="sibTrans" cxnId="{F5C2F556-788A-442A-B352-72FE57CE8BA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EC1595F-F6E0-48BE-AE4D-1E7908C0E6A7}">
      <dgm:prSet phldrT="[Текст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устойчивая лактация, вначале исключительно, затем преимущественно грудное вскармливание с постепенно возрастающими интервалами между кормлениями – длится с 1-2 до 5-6 месяцев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E8FBF20E-6065-4592-9A05-AD481B33801A}" type="parTrans" cxnId="{2EC8603E-2F5B-4322-97AF-D097D3F23DA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9184ECD-F8E7-4038-8128-E80A011D20E8}" type="sibTrans" cxnId="{2EC8603E-2F5B-4322-97AF-D097D3F23DA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B06A8E6-F750-46BE-9321-A3F74C00CCF0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Период прикормов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 постепенным отлучением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от груди матери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02303B51-8F47-4583-945E-6420F1B849F2}" type="parTrans" cxnId="{6F6F5510-90C5-43FA-BF4E-FA4783C3BA5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3318203-632C-454F-B2D3-8E36BDA07EA2}" type="sibTrans" cxnId="{6F6F5510-90C5-43FA-BF4E-FA4783C3BA5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5E5DD66-F0D5-4C1D-90EE-E9D27E1F9826}">
      <dgm:prSet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длится от введения первого блюда основного прикорма до конца 1-го года жизни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0C535A03-6D5C-4C92-9B47-6B9875AACD86}" type="parTrans" cxnId="{50B101F2-03FF-4F4C-84AB-136C393B532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AF916C7-D588-402B-AB8B-D76977C3F820}" type="sibTrans" cxnId="{50B101F2-03FF-4F4C-84AB-136C393B532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C6B6BDC-D52B-470F-A9F2-6ABAB27C6FEF}">
      <dgm:prSet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после 1 года ребенок полностью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 action="ppaction://hlinksldjump"/>
            </a:rPr>
            <a:t>отлучается от груди матери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, либо до 1,5 – 2 лет сохраняется 1-2 кормления грудью, которые скорее носят символический характер вне задач пищевого обеспечения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F818F445-58FB-43F3-838B-DC65EEE8F214}" type="parTrans" cxnId="{C4A4B8A4-3328-4131-B79B-E60B6C5C927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12D4F57-E37E-4411-9B2B-E233E6C9284F}" type="sibTrans" cxnId="{C4A4B8A4-3328-4131-B79B-E60B6C5C927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7E4DD1D-E59A-49C3-8EE9-4577A0B9C2F9}">
      <dgm:prSet phldrT="[Текст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активная подготовка к лактации во время беременности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870E4A5-6CC9-4498-B656-6E7963BF7377}" type="parTrans" cxnId="{2E64E9AE-5FE3-4D7C-B967-D510D50DC3E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D11D719-F10F-4E50-B820-7AD227732F2A}" type="sibTrans" cxnId="{2E64E9AE-5FE3-4D7C-B967-D510D50DC3E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4470816-0A5D-49E9-B457-C1E093E6B2DF}" type="pres">
      <dgm:prSet presAssocID="{0474859A-8DDA-45D5-BF91-0A408E3B2C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873B64-ADD8-4B6C-85D9-CC2C7B22A2E4}" type="pres">
      <dgm:prSet presAssocID="{18C581DA-B8A3-45A1-B101-F2B4F93BE0B3}" presName="linNode" presStyleCnt="0"/>
      <dgm:spPr/>
    </dgm:pt>
    <dgm:pt modelId="{F087C4C2-8E9E-464A-89A2-29CFCF2337B7}" type="pres">
      <dgm:prSet presAssocID="{18C581DA-B8A3-45A1-B101-F2B4F93BE0B3}" presName="parentText" presStyleLbl="node1" presStyleIdx="0" presStyleCnt="4" custScaleY="49746" custLinFactNeighborX="-1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91EB4-C000-483C-A006-1993C0899FC0}" type="pres">
      <dgm:prSet presAssocID="{18C581DA-B8A3-45A1-B101-F2B4F93BE0B3}" presName="descendantText" presStyleLbl="alignAccFollowNode1" presStyleIdx="0" presStyleCnt="4" custScaleX="139572" custScaleY="5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86C7F-DAFC-489E-A8C6-10FACD4A6039}" type="pres">
      <dgm:prSet presAssocID="{D9C40509-C348-4BB5-BE9E-6164ACDFCCB2}" presName="sp" presStyleCnt="0"/>
      <dgm:spPr/>
    </dgm:pt>
    <dgm:pt modelId="{5A852DF0-89AC-4FDE-A6F2-91DE9AB75B9F}" type="pres">
      <dgm:prSet presAssocID="{AC3B372C-4CBB-4BBF-9EA1-D08FED6943CC}" presName="linNode" presStyleCnt="0"/>
      <dgm:spPr/>
    </dgm:pt>
    <dgm:pt modelId="{1D371A64-06E6-4720-B61A-C6C2DB948BC0}" type="pres">
      <dgm:prSet presAssocID="{AC3B372C-4CBB-4BBF-9EA1-D08FED6943CC}" presName="parentText" presStyleLbl="node1" presStyleIdx="1" presStyleCnt="4" custScaleY="62438" custLinFactNeighborY="-3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34B0B-B5BF-458F-8C40-7EA2E1CE2684}" type="pres">
      <dgm:prSet presAssocID="{AC3B372C-4CBB-4BBF-9EA1-D08FED6943CC}" presName="descendantText" presStyleLbl="alignAccFollowNode1" presStyleIdx="1" presStyleCnt="4" custScaleX="139586" custScaleY="84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071B6-17CF-4D0D-90C4-23F652E9CB40}" type="pres">
      <dgm:prSet presAssocID="{E2C416AF-531E-4435-9BA9-18968A8E8988}" presName="sp" presStyleCnt="0"/>
      <dgm:spPr/>
    </dgm:pt>
    <dgm:pt modelId="{DCEEA4E3-E08F-492C-BA74-08E31EBA6937}" type="pres">
      <dgm:prSet presAssocID="{D1AB7308-E00F-494C-A5DB-977644A18A9D}" presName="linNode" presStyleCnt="0"/>
      <dgm:spPr/>
    </dgm:pt>
    <dgm:pt modelId="{69CDE973-84CC-4092-8871-1E8E5D1C7E14}" type="pres">
      <dgm:prSet presAssocID="{D1AB7308-E00F-494C-A5DB-977644A18A9D}" presName="parentText" presStyleLbl="node1" presStyleIdx="2" presStyleCnt="4" custScaleY="42595" custLinFactNeighborX="-1" custLinFactNeighborY="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4966F-D404-425D-9018-862BD9E7E65C}" type="pres">
      <dgm:prSet presAssocID="{D1AB7308-E00F-494C-A5DB-977644A18A9D}" presName="descendantText" presStyleLbl="alignAccFollowNode1" presStyleIdx="2" presStyleCnt="4" custScaleX="139556" custScaleY="47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582C-7DCD-4E4D-83C4-0500B1545787}" type="pres">
      <dgm:prSet presAssocID="{BBE5E686-F708-4749-B610-16272E2730DF}" presName="sp" presStyleCnt="0"/>
      <dgm:spPr/>
    </dgm:pt>
    <dgm:pt modelId="{A0D58562-5751-4A0F-9411-39838667D190}" type="pres">
      <dgm:prSet presAssocID="{3B06A8E6-F750-46BE-9321-A3F74C00CCF0}" presName="linNode" presStyleCnt="0"/>
      <dgm:spPr/>
    </dgm:pt>
    <dgm:pt modelId="{26DD28FC-DBB9-486E-8602-9CBC9570B3AC}" type="pres">
      <dgm:prSet presAssocID="{3B06A8E6-F750-46BE-9321-A3F74C00CCF0}" presName="parentText" presStyleLbl="node1" presStyleIdx="3" presStyleCnt="4" custScaleY="688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B1379-4119-4B56-8FC7-0A4BBE4A9A56}" type="pres">
      <dgm:prSet presAssocID="{3B06A8E6-F750-46BE-9321-A3F74C00CCF0}" presName="descendantText" presStyleLbl="alignAccFollowNode1" presStyleIdx="3" presStyleCnt="4" custScaleX="139556" custScaleY="76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B33C2-5DE2-42D7-BDB3-70685F2F6896}" type="presOf" srcId="{F5E5DD66-F0D5-4C1D-90EE-E9D27E1F9826}" destId="{5E4B1379-4119-4B56-8FC7-0A4BBE4A9A56}" srcOrd="0" destOrd="0" presId="urn:microsoft.com/office/officeart/2005/8/layout/vList5"/>
    <dgm:cxn modelId="{84B7546A-938A-4268-85B8-4FE5285D4F49}" type="presOf" srcId="{3B06A8E6-F750-46BE-9321-A3F74C00CCF0}" destId="{26DD28FC-DBB9-486E-8602-9CBC9570B3AC}" srcOrd="0" destOrd="0" presId="urn:microsoft.com/office/officeart/2005/8/layout/vList5"/>
    <dgm:cxn modelId="{2EC8603E-2F5B-4322-97AF-D097D3F23DA3}" srcId="{D1AB7308-E00F-494C-A5DB-977644A18A9D}" destId="{5EC1595F-F6E0-48BE-AE4D-1E7908C0E6A7}" srcOrd="0" destOrd="0" parTransId="{E8FBF20E-6065-4592-9A05-AD481B33801A}" sibTransId="{29184ECD-F8E7-4038-8128-E80A011D20E8}"/>
    <dgm:cxn modelId="{C4A4B8A4-3328-4131-B79B-E60B6C5C927B}" srcId="{3B06A8E6-F750-46BE-9321-A3F74C00CCF0}" destId="{9C6B6BDC-D52B-470F-A9F2-6ABAB27C6FEF}" srcOrd="1" destOrd="0" parTransId="{F818F445-58FB-43F3-838B-DC65EEE8F214}" sibTransId="{D12D4F57-E37E-4411-9B2B-E233E6C9284F}"/>
    <dgm:cxn modelId="{F5C2F556-788A-442A-B352-72FE57CE8BAB}" srcId="{0474859A-8DDA-45D5-BF91-0A408E3B2C86}" destId="{D1AB7308-E00F-494C-A5DB-977644A18A9D}" srcOrd="2" destOrd="0" parTransId="{4AF285C9-E91C-4F02-BF4B-9D214D94284D}" sibTransId="{BBE5E686-F708-4749-B610-16272E2730DF}"/>
    <dgm:cxn modelId="{6F6F5510-90C5-43FA-BF4E-FA4783C3BA57}" srcId="{0474859A-8DDA-45D5-BF91-0A408E3B2C86}" destId="{3B06A8E6-F750-46BE-9321-A3F74C00CCF0}" srcOrd="3" destOrd="0" parTransId="{02303B51-8F47-4583-945E-6420F1B849F2}" sibTransId="{83318203-632C-454F-B2D3-8E36BDA07EA2}"/>
    <dgm:cxn modelId="{0A19286C-3AF0-4E89-990A-E01BDBC65F3A}" srcId="{AC3B372C-4CBB-4BBF-9EA1-D08FED6943CC}" destId="{744B177B-10C5-46EE-A767-A29B39892E03}" srcOrd="0" destOrd="0" parTransId="{A51EF818-DF44-4627-BC2A-9BB729BFAF91}" sibTransId="{4FBF4580-6A45-4997-BB1F-405176AB428F}"/>
    <dgm:cxn modelId="{379B51CA-57C8-4CD2-919A-0F0664A0E59C}" type="presOf" srcId="{AC3B372C-4CBB-4BBF-9EA1-D08FED6943CC}" destId="{1D371A64-06E6-4720-B61A-C6C2DB948BC0}" srcOrd="0" destOrd="0" presId="urn:microsoft.com/office/officeart/2005/8/layout/vList5"/>
    <dgm:cxn modelId="{3361DB4D-31EF-4914-ADEE-F6C8A5E93BF4}" type="presOf" srcId="{190BCCB0-AE3F-4A7D-9B9A-53FACF184F38}" destId="{95991EB4-C000-483C-A006-1993C0899FC0}" srcOrd="0" destOrd="0" presId="urn:microsoft.com/office/officeart/2005/8/layout/vList5"/>
    <dgm:cxn modelId="{34464D27-2D53-49E0-A8BF-E0C4C6730BAC}" type="presOf" srcId="{18C581DA-B8A3-45A1-B101-F2B4F93BE0B3}" destId="{F087C4C2-8E9E-464A-89A2-29CFCF2337B7}" srcOrd="0" destOrd="0" presId="urn:microsoft.com/office/officeart/2005/8/layout/vList5"/>
    <dgm:cxn modelId="{50B101F2-03FF-4F4C-84AB-136C393B5322}" srcId="{3B06A8E6-F750-46BE-9321-A3F74C00CCF0}" destId="{F5E5DD66-F0D5-4C1D-90EE-E9D27E1F9826}" srcOrd="0" destOrd="0" parTransId="{0C535A03-6D5C-4C92-9B47-6B9875AACD86}" sibTransId="{DAF916C7-D588-402B-AB8B-D76977C3F820}"/>
    <dgm:cxn modelId="{62A40972-5726-442D-928F-9A56F1B86281}" srcId="{0474859A-8DDA-45D5-BF91-0A408E3B2C86}" destId="{AC3B372C-4CBB-4BBF-9EA1-D08FED6943CC}" srcOrd="1" destOrd="0" parTransId="{B78AB8CB-5FA2-4C12-8CE0-9936495595CF}" sibTransId="{E2C416AF-531E-4435-9BA9-18968A8E8988}"/>
    <dgm:cxn modelId="{EAE40D8A-A7C2-4696-A95E-5820FB61DA1C}" type="presOf" srcId="{B7E4DD1D-E59A-49C3-8EE9-4577A0B9C2F9}" destId="{95991EB4-C000-483C-A006-1993C0899FC0}" srcOrd="0" destOrd="1" presId="urn:microsoft.com/office/officeart/2005/8/layout/vList5"/>
    <dgm:cxn modelId="{76DC3082-FC88-4F24-B72E-0BE62B119DC5}" type="presOf" srcId="{744B177B-10C5-46EE-A767-A29B39892E03}" destId="{63C34B0B-B5BF-458F-8C40-7EA2E1CE2684}" srcOrd="0" destOrd="0" presId="urn:microsoft.com/office/officeart/2005/8/layout/vList5"/>
    <dgm:cxn modelId="{9C04E244-8C7F-4DDB-B233-F3CB6780F186}" type="presOf" srcId="{9C6B6BDC-D52B-470F-A9F2-6ABAB27C6FEF}" destId="{5E4B1379-4119-4B56-8FC7-0A4BBE4A9A56}" srcOrd="0" destOrd="1" presId="urn:microsoft.com/office/officeart/2005/8/layout/vList5"/>
    <dgm:cxn modelId="{A703FC53-8E40-418E-A2FF-55A0C5FCE64B}" srcId="{0474859A-8DDA-45D5-BF91-0A408E3B2C86}" destId="{18C581DA-B8A3-45A1-B101-F2B4F93BE0B3}" srcOrd="0" destOrd="0" parTransId="{F959E263-F0F3-46E2-B57B-73A911A31F57}" sibTransId="{D9C40509-C348-4BB5-BE9E-6164ACDFCCB2}"/>
    <dgm:cxn modelId="{8304A93F-35BA-45AF-B7AB-011E63D89D90}" srcId="{AC3B372C-4CBB-4BBF-9EA1-D08FED6943CC}" destId="{5A65E748-DE48-487F-8657-E5142F56038D}" srcOrd="1" destOrd="0" parTransId="{CB8598EC-9D84-494E-9AAF-D7D2EC4447ED}" sibTransId="{4D50CA72-3BEF-4775-9942-EFD22A9D71FC}"/>
    <dgm:cxn modelId="{1F0EAA55-BEBD-4E5B-B718-71D567A64171}" type="presOf" srcId="{5EC1595F-F6E0-48BE-AE4D-1E7908C0E6A7}" destId="{F6C4966F-D404-425D-9018-862BD9E7E65C}" srcOrd="0" destOrd="0" presId="urn:microsoft.com/office/officeart/2005/8/layout/vList5"/>
    <dgm:cxn modelId="{93343E05-C43F-4948-A139-4AF901BD12B3}" srcId="{18C581DA-B8A3-45A1-B101-F2B4F93BE0B3}" destId="{190BCCB0-AE3F-4A7D-9B9A-53FACF184F38}" srcOrd="0" destOrd="0" parTransId="{DE419CD3-3465-47D1-9FE4-140F443EFC49}" sibTransId="{58985303-E2C6-4AA6-8D51-358E738D5AF7}"/>
    <dgm:cxn modelId="{CA436A87-D7E6-4064-A389-CD50404A58E8}" type="presOf" srcId="{5A65E748-DE48-487F-8657-E5142F56038D}" destId="{63C34B0B-B5BF-458F-8C40-7EA2E1CE2684}" srcOrd="0" destOrd="1" presId="urn:microsoft.com/office/officeart/2005/8/layout/vList5"/>
    <dgm:cxn modelId="{81E88DA7-C059-4187-AE07-D16B77DCE737}" type="presOf" srcId="{0474859A-8DDA-45D5-BF91-0A408E3B2C86}" destId="{84470816-0A5D-49E9-B457-C1E093E6B2DF}" srcOrd="0" destOrd="0" presId="urn:microsoft.com/office/officeart/2005/8/layout/vList5"/>
    <dgm:cxn modelId="{E3C758CC-FF75-49A1-9A81-06E2C3A10037}" type="presOf" srcId="{D1AB7308-E00F-494C-A5DB-977644A18A9D}" destId="{69CDE973-84CC-4092-8871-1E8E5D1C7E14}" srcOrd="0" destOrd="0" presId="urn:microsoft.com/office/officeart/2005/8/layout/vList5"/>
    <dgm:cxn modelId="{2E64E9AE-5FE3-4D7C-B967-D510D50DC3E1}" srcId="{18C581DA-B8A3-45A1-B101-F2B4F93BE0B3}" destId="{B7E4DD1D-E59A-49C3-8EE9-4577A0B9C2F9}" srcOrd="1" destOrd="0" parTransId="{D870E4A5-6CC9-4498-B656-6E7963BF7377}" sibTransId="{4D11D719-F10F-4E50-B820-7AD227732F2A}"/>
    <dgm:cxn modelId="{6A96B60B-1AB8-49F6-A85E-4DF9D46D34C6}" type="presParOf" srcId="{84470816-0A5D-49E9-B457-C1E093E6B2DF}" destId="{B6873B64-ADD8-4B6C-85D9-CC2C7B22A2E4}" srcOrd="0" destOrd="0" presId="urn:microsoft.com/office/officeart/2005/8/layout/vList5"/>
    <dgm:cxn modelId="{E5790883-6615-4770-8EDB-127A4F5D7F69}" type="presParOf" srcId="{B6873B64-ADD8-4B6C-85D9-CC2C7B22A2E4}" destId="{F087C4C2-8E9E-464A-89A2-29CFCF2337B7}" srcOrd="0" destOrd="0" presId="urn:microsoft.com/office/officeart/2005/8/layout/vList5"/>
    <dgm:cxn modelId="{DEF01FBC-B5D0-40FD-B836-AD8BCA0D0650}" type="presParOf" srcId="{B6873B64-ADD8-4B6C-85D9-CC2C7B22A2E4}" destId="{95991EB4-C000-483C-A006-1993C0899FC0}" srcOrd="1" destOrd="0" presId="urn:microsoft.com/office/officeart/2005/8/layout/vList5"/>
    <dgm:cxn modelId="{2CE31D43-6DCF-4752-8C6A-0F33F5F0C1AC}" type="presParOf" srcId="{84470816-0A5D-49E9-B457-C1E093E6B2DF}" destId="{C5586C7F-DAFC-489E-A8C6-10FACD4A6039}" srcOrd="1" destOrd="0" presId="urn:microsoft.com/office/officeart/2005/8/layout/vList5"/>
    <dgm:cxn modelId="{5C433ECA-05D6-444E-905E-9D0063BFAD78}" type="presParOf" srcId="{84470816-0A5D-49E9-B457-C1E093E6B2DF}" destId="{5A852DF0-89AC-4FDE-A6F2-91DE9AB75B9F}" srcOrd="2" destOrd="0" presId="urn:microsoft.com/office/officeart/2005/8/layout/vList5"/>
    <dgm:cxn modelId="{692BFDC8-66F8-4350-B8EE-E4126632511B}" type="presParOf" srcId="{5A852DF0-89AC-4FDE-A6F2-91DE9AB75B9F}" destId="{1D371A64-06E6-4720-B61A-C6C2DB948BC0}" srcOrd="0" destOrd="0" presId="urn:microsoft.com/office/officeart/2005/8/layout/vList5"/>
    <dgm:cxn modelId="{0BC4ADF5-368C-4733-B112-9290ED5FB475}" type="presParOf" srcId="{5A852DF0-89AC-4FDE-A6F2-91DE9AB75B9F}" destId="{63C34B0B-B5BF-458F-8C40-7EA2E1CE2684}" srcOrd="1" destOrd="0" presId="urn:microsoft.com/office/officeart/2005/8/layout/vList5"/>
    <dgm:cxn modelId="{60E0D0BF-5192-4D1A-99E2-5D1C1239DE73}" type="presParOf" srcId="{84470816-0A5D-49E9-B457-C1E093E6B2DF}" destId="{5B2071B6-17CF-4D0D-90C4-23F652E9CB40}" srcOrd="3" destOrd="0" presId="urn:microsoft.com/office/officeart/2005/8/layout/vList5"/>
    <dgm:cxn modelId="{F72AEAAF-4990-4EF2-B94D-D6AE043F2C48}" type="presParOf" srcId="{84470816-0A5D-49E9-B457-C1E093E6B2DF}" destId="{DCEEA4E3-E08F-492C-BA74-08E31EBA6937}" srcOrd="4" destOrd="0" presId="urn:microsoft.com/office/officeart/2005/8/layout/vList5"/>
    <dgm:cxn modelId="{ED4F8207-040B-4F77-85ED-74C530143379}" type="presParOf" srcId="{DCEEA4E3-E08F-492C-BA74-08E31EBA6937}" destId="{69CDE973-84CC-4092-8871-1E8E5D1C7E14}" srcOrd="0" destOrd="0" presId="urn:microsoft.com/office/officeart/2005/8/layout/vList5"/>
    <dgm:cxn modelId="{4F4ECCFF-F74D-40F7-8A0E-D07CB4C94C5B}" type="presParOf" srcId="{DCEEA4E3-E08F-492C-BA74-08E31EBA6937}" destId="{F6C4966F-D404-425D-9018-862BD9E7E65C}" srcOrd="1" destOrd="0" presId="urn:microsoft.com/office/officeart/2005/8/layout/vList5"/>
    <dgm:cxn modelId="{2FAF5B7B-1D70-4AE3-BE2C-CF60E30B7854}" type="presParOf" srcId="{84470816-0A5D-49E9-B457-C1E093E6B2DF}" destId="{C60E582C-7DCD-4E4D-83C4-0500B1545787}" srcOrd="5" destOrd="0" presId="urn:microsoft.com/office/officeart/2005/8/layout/vList5"/>
    <dgm:cxn modelId="{E4FA318A-593F-4F26-BED8-72E4359A1B93}" type="presParOf" srcId="{84470816-0A5D-49E9-B457-C1E093E6B2DF}" destId="{A0D58562-5751-4A0F-9411-39838667D190}" srcOrd="6" destOrd="0" presId="urn:microsoft.com/office/officeart/2005/8/layout/vList5"/>
    <dgm:cxn modelId="{BF53ED80-5671-40BD-BFA7-882164FAFD01}" type="presParOf" srcId="{A0D58562-5751-4A0F-9411-39838667D190}" destId="{26DD28FC-DBB9-486E-8602-9CBC9570B3AC}" srcOrd="0" destOrd="0" presId="urn:microsoft.com/office/officeart/2005/8/layout/vList5"/>
    <dgm:cxn modelId="{FC56D026-E08D-4E65-A293-5DC10F7D4B23}" type="presParOf" srcId="{A0D58562-5751-4A0F-9411-39838667D190}" destId="{5E4B1379-4119-4B56-8FC7-0A4BBE4A9A56}" srcOrd="1" destOrd="0" presId="urn:microsoft.com/office/officeart/2005/8/layout/vList5"/>
  </dgm:cxnLst>
  <dgm:bg/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9F3C2-9830-4D55-A265-184FAB18FA49}" type="doc">
      <dgm:prSet loTypeId="urn:microsoft.com/office/officeart/2005/8/layout/cycle6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55534BF-0DA0-427B-B85E-A48D5BEC1A66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поглощение эпителиальными клетками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ацинусов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предшественников молока из крови, лимфы и тканевой жидкости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E4E37573-3BF4-4071-A9EB-8638DC398769}" type="parTrans" cxnId="{DE0C4974-DF7C-4C2F-AED6-6F0C1CE63AE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69F844E-5A46-422A-A80E-006F7B0732BE}" type="sibTrans" cxnId="{DE0C4974-DF7C-4C2F-AED6-6F0C1CE63AE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F6332FB-848A-48B4-8E7A-4E0B8275474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smtClean="0">
              <a:solidFill>
                <a:schemeClr val="accent1">
                  <a:lumMod val="50000"/>
                </a:schemeClr>
              </a:solidFill>
            </a:rPr>
            <a:t>внутриклеточный синтез сложных молекул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D2DE311-28E6-4A5E-948A-EFF8C77B27DD}" type="parTrans" cxnId="{2A477990-BA20-468A-B330-4FCC49D7EA8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A403141-4685-4F3D-9119-53803D4747E3}" type="sibTrans" cxnId="{2A477990-BA20-468A-B330-4FCC49D7EA8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0992A5C-8086-428F-9FA1-D8C5BE879EE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smtClean="0">
              <a:solidFill>
                <a:schemeClr val="accent1">
                  <a:lumMod val="50000"/>
                </a:schemeClr>
              </a:solidFill>
            </a:rPr>
            <a:t>формирование гранул или капли секрета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ED8BDFDB-2711-413F-8B83-B9F55E4377CE}" type="parTrans" cxnId="{4352F5D1-38A9-4CC6-B77C-9B513A8294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03C9643-1F96-41A0-BC5C-E680E62D1190}" type="sibTrans" cxnId="{4352F5D1-38A9-4CC6-B77C-9B513A82945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5889B36-7D0F-496E-8337-4FDAB6E329EC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smtClean="0">
              <a:solidFill>
                <a:schemeClr val="accent1">
                  <a:lumMod val="50000"/>
                </a:schemeClr>
              </a:solidFill>
            </a:rPr>
            <a:t>транспорт образующихся веществ в апикальную клетку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0A8A8CA-C5CA-4D69-894E-C42EAE491B34}" type="parTrans" cxnId="{7349F8DF-62E7-4361-975C-9434CA0378C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D66A936-BD86-425C-8A84-E4C23BE7E876}" type="sibTrans" cxnId="{7349F8DF-62E7-4361-975C-9434CA0378C7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0780B3D-3B5C-4436-82C4-52479E2455BB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800" smtClean="0">
              <a:solidFill>
                <a:schemeClr val="accent1">
                  <a:lumMod val="50000"/>
                </a:schemeClr>
              </a:solidFill>
            </a:rPr>
            <a:t>вывод секрета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smtClean="0">
              <a:solidFill>
                <a:schemeClr val="accent1">
                  <a:lumMod val="50000"/>
                </a:schemeClr>
              </a:solidFill>
            </a:rPr>
            <a:t>в просвет альвеол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A18927EA-F6E4-4C12-853B-8D8DDD72447A}" type="parTrans" cxnId="{5F3B8CE1-2D3A-46D8-9F67-9954950B006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09B0C76-12CE-454D-A062-4155B5E90EC6}" type="sibTrans" cxnId="{5F3B8CE1-2D3A-46D8-9F67-9954950B006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86686C0-398E-45C6-A201-FD5F93F2FBF2}" type="pres">
      <dgm:prSet presAssocID="{0709F3C2-9830-4D55-A265-184FAB18FA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4A53E-5F88-4A02-A8B7-6636AAB0FEF0}" type="pres">
      <dgm:prSet presAssocID="{255534BF-0DA0-427B-B85E-A48D5BEC1A66}" presName="node" presStyleLbl="node1" presStyleIdx="0" presStyleCnt="5" custScaleX="190277" custScaleY="150735" custRadScaleRad="93657" custRadScaleInc="-16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DA20A-AE19-4DE0-AA49-9042EA947668}" type="pres">
      <dgm:prSet presAssocID="{255534BF-0DA0-427B-B85E-A48D5BEC1A66}" presName="spNode" presStyleCnt="0"/>
      <dgm:spPr/>
      <dgm:t>
        <a:bodyPr/>
        <a:lstStyle/>
        <a:p>
          <a:endParaRPr lang="ru-RU"/>
        </a:p>
      </dgm:t>
    </dgm:pt>
    <dgm:pt modelId="{F4641653-780F-4831-8A12-C7E5E8351120}" type="pres">
      <dgm:prSet presAssocID="{369F844E-5A46-422A-A80E-006F7B0732B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2CEA759-2D23-4918-A025-3D9EB40E150D}" type="pres">
      <dgm:prSet presAssocID="{0F6332FB-848A-48B4-8E7A-4E0B82754748}" presName="node" presStyleLbl="node1" presStyleIdx="1" presStyleCnt="5" custScaleX="123256" custScaleY="81883" custRadScaleRad="93433" custRadScaleInc="23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F99AA-6769-46B2-A994-E42870B0431E}" type="pres">
      <dgm:prSet presAssocID="{0F6332FB-848A-48B4-8E7A-4E0B82754748}" presName="spNode" presStyleCnt="0"/>
      <dgm:spPr/>
      <dgm:t>
        <a:bodyPr/>
        <a:lstStyle/>
        <a:p>
          <a:endParaRPr lang="ru-RU"/>
        </a:p>
      </dgm:t>
    </dgm:pt>
    <dgm:pt modelId="{733E2F25-E0D0-445D-9B39-BA8A054419EB}" type="pres">
      <dgm:prSet presAssocID="{DA403141-4685-4F3D-9119-53803D4747E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0B13216-6F8C-44ED-BC73-95BEDA40D8E4}" type="pres">
      <dgm:prSet presAssocID="{30992A5C-8086-428F-9FA1-D8C5BE879EE8}" presName="node" presStyleLbl="node1" presStyleIdx="2" presStyleCnt="5" custScaleX="121384" custScaleY="79651" custRadScaleRad="92099" custRadScaleInc="-4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EBD63-F2C5-40E3-8045-89CCB7339FC8}" type="pres">
      <dgm:prSet presAssocID="{30992A5C-8086-428F-9FA1-D8C5BE879EE8}" presName="spNode" presStyleCnt="0"/>
      <dgm:spPr/>
      <dgm:t>
        <a:bodyPr/>
        <a:lstStyle/>
        <a:p>
          <a:endParaRPr lang="ru-RU"/>
        </a:p>
      </dgm:t>
    </dgm:pt>
    <dgm:pt modelId="{261ACE98-8928-4CC8-9C48-40F6A4ECFBF3}" type="pres">
      <dgm:prSet presAssocID="{803C9643-1F96-41A0-BC5C-E680E62D119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CEAA39C-F7AD-4D7E-94D6-713FFC088F07}" type="pres">
      <dgm:prSet presAssocID="{95889B36-7D0F-496E-8337-4FDAB6E329EC}" presName="node" presStyleLbl="node1" presStyleIdx="3" presStyleCnt="5" custScaleX="166794" custScaleY="67756" custRadScaleRad="93811" custRadScaleInc="32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16C07-FAD3-453B-83CA-64826E100B79}" type="pres">
      <dgm:prSet presAssocID="{95889B36-7D0F-496E-8337-4FDAB6E329EC}" presName="spNode" presStyleCnt="0"/>
      <dgm:spPr/>
      <dgm:t>
        <a:bodyPr/>
        <a:lstStyle/>
        <a:p>
          <a:endParaRPr lang="ru-RU"/>
        </a:p>
      </dgm:t>
    </dgm:pt>
    <dgm:pt modelId="{7755E24D-5286-4E1A-B7DB-9AB8BBBF12E9}" type="pres">
      <dgm:prSet presAssocID="{8D66A936-BD86-425C-8A84-E4C23BE7E87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3D996F1-3284-4F12-9BFE-87BE0EC853A8}" type="pres">
      <dgm:prSet presAssocID="{60780B3D-3B5C-4436-82C4-52479E2455BB}" presName="node" presStyleLbl="node1" presStyleIdx="4" presStyleCnt="5" custScaleX="128245" custScaleY="69499" custRadScaleRad="97376" custRadScaleInc="-3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0CA99-9490-47BB-93A7-CF3C2F57A23D}" type="pres">
      <dgm:prSet presAssocID="{60780B3D-3B5C-4436-82C4-52479E2455BB}" presName="spNode" presStyleCnt="0"/>
      <dgm:spPr/>
      <dgm:t>
        <a:bodyPr/>
        <a:lstStyle/>
        <a:p>
          <a:endParaRPr lang="ru-RU"/>
        </a:p>
      </dgm:t>
    </dgm:pt>
    <dgm:pt modelId="{0FE54C33-A73D-48BB-BD43-33F6D60EEC57}" type="pres">
      <dgm:prSet presAssocID="{309B0C76-12CE-454D-A062-4155B5E90EC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349F8DF-62E7-4361-975C-9434CA0378C7}" srcId="{0709F3C2-9830-4D55-A265-184FAB18FA49}" destId="{95889B36-7D0F-496E-8337-4FDAB6E329EC}" srcOrd="3" destOrd="0" parTransId="{70A8A8CA-C5CA-4D69-894E-C42EAE491B34}" sibTransId="{8D66A936-BD86-425C-8A84-E4C23BE7E876}"/>
    <dgm:cxn modelId="{9141F0DF-812F-45DB-9785-610A8EC8F4F4}" type="presOf" srcId="{255534BF-0DA0-427B-B85E-A48D5BEC1A66}" destId="{31D4A53E-5F88-4A02-A8B7-6636AAB0FEF0}" srcOrd="0" destOrd="0" presId="urn:microsoft.com/office/officeart/2005/8/layout/cycle6"/>
    <dgm:cxn modelId="{DE0C4974-DF7C-4C2F-AED6-6F0C1CE63AE0}" srcId="{0709F3C2-9830-4D55-A265-184FAB18FA49}" destId="{255534BF-0DA0-427B-B85E-A48D5BEC1A66}" srcOrd="0" destOrd="0" parTransId="{E4E37573-3BF4-4071-A9EB-8638DC398769}" sibTransId="{369F844E-5A46-422A-A80E-006F7B0732BE}"/>
    <dgm:cxn modelId="{97EE76F2-F519-416E-9100-9C7561C4764C}" type="presOf" srcId="{8D66A936-BD86-425C-8A84-E4C23BE7E876}" destId="{7755E24D-5286-4E1A-B7DB-9AB8BBBF12E9}" srcOrd="0" destOrd="0" presId="urn:microsoft.com/office/officeart/2005/8/layout/cycle6"/>
    <dgm:cxn modelId="{261DF5D7-4355-4411-80F6-872380F06B6C}" type="presOf" srcId="{95889B36-7D0F-496E-8337-4FDAB6E329EC}" destId="{CCEAA39C-F7AD-4D7E-94D6-713FFC088F07}" srcOrd="0" destOrd="0" presId="urn:microsoft.com/office/officeart/2005/8/layout/cycle6"/>
    <dgm:cxn modelId="{3C782A61-D2D5-4026-B834-E6776ADF6636}" type="presOf" srcId="{DA403141-4685-4F3D-9119-53803D4747E3}" destId="{733E2F25-E0D0-445D-9B39-BA8A054419EB}" srcOrd="0" destOrd="0" presId="urn:microsoft.com/office/officeart/2005/8/layout/cycle6"/>
    <dgm:cxn modelId="{05822785-AC3C-4D79-80B3-00F5D62DB151}" type="presOf" srcId="{30992A5C-8086-428F-9FA1-D8C5BE879EE8}" destId="{50B13216-6F8C-44ED-BC73-95BEDA40D8E4}" srcOrd="0" destOrd="0" presId="urn:microsoft.com/office/officeart/2005/8/layout/cycle6"/>
    <dgm:cxn modelId="{69D09A4E-D15C-483D-8C46-6FD17CA43504}" type="presOf" srcId="{803C9643-1F96-41A0-BC5C-E680E62D1190}" destId="{261ACE98-8928-4CC8-9C48-40F6A4ECFBF3}" srcOrd="0" destOrd="0" presId="urn:microsoft.com/office/officeart/2005/8/layout/cycle6"/>
    <dgm:cxn modelId="{2A477990-BA20-468A-B330-4FCC49D7EA8B}" srcId="{0709F3C2-9830-4D55-A265-184FAB18FA49}" destId="{0F6332FB-848A-48B4-8E7A-4E0B82754748}" srcOrd="1" destOrd="0" parTransId="{DD2DE311-28E6-4A5E-948A-EFF8C77B27DD}" sibTransId="{DA403141-4685-4F3D-9119-53803D4747E3}"/>
    <dgm:cxn modelId="{5F3B8CE1-2D3A-46D8-9F67-9954950B006D}" srcId="{0709F3C2-9830-4D55-A265-184FAB18FA49}" destId="{60780B3D-3B5C-4436-82C4-52479E2455BB}" srcOrd="4" destOrd="0" parTransId="{A18927EA-F6E4-4C12-853B-8D8DDD72447A}" sibTransId="{309B0C76-12CE-454D-A062-4155B5E90EC6}"/>
    <dgm:cxn modelId="{20835BEF-198D-490E-8C59-4775153AC92C}" type="presOf" srcId="{0F6332FB-848A-48B4-8E7A-4E0B82754748}" destId="{92CEA759-2D23-4918-A025-3D9EB40E150D}" srcOrd="0" destOrd="0" presId="urn:microsoft.com/office/officeart/2005/8/layout/cycle6"/>
    <dgm:cxn modelId="{AEC15B0A-FD35-42F3-B1B1-C33AB80373CA}" type="presOf" srcId="{369F844E-5A46-422A-A80E-006F7B0732BE}" destId="{F4641653-780F-4831-8A12-C7E5E8351120}" srcOrd="0" destOrd="0" presId="urn:microsoft.com/office/officeart/2005/8/layout/cycle6"/>
    <dgm:cxn modelId="{7F310F3B-FCC7-49F0-825A-4EBA739267E4}" type="presOf" srcId="{0709F3C2-9830-4D55-A265-184FAB18FA49}" destId="{886686C0-398E-45C6-A201-FD5F93F2FBF2}" srcOrd="0" destOrd="0" presId="urn:microsoft.com/office/officeart/2005/8/layout/cycle6"/>
    <dgm:cxn modelId="{4352F5D1-38A9-4CC6-B77C-9B513A82945F}" srcId="{0709F3C2-9830-4D55-A265-184FAB18FA49}" destId="{30992A5C-8086-428F-9FA1-D8C5BE879EE8}" srcOrd="2" destOrd="0" parTransId="{ED8BDFDB-2711-413F-8B83-B9F55E4377CE}" sibTransId="{803C9643-1F96-41A0-BC5C-E680E62D1190}"/>
    <dgm:cxn modelId="{4DA45652-5BEB-4666-B9D6-F0DD8B8A3D99}" type="presOf" srcId="{309B0C76-12CE-454D-A062-4155B5E90EC6}" destId="{0FE54C33-A73D-48BB-BD43-33F6D60EEC57}" srcOrd="0" destOrd="0" presId="urn:microsoft.com/office/officeart/2005/8/layout/cycle6"/>
    <dgm:cxn modelId="{A3C5BDCA-F5E3-4D21-8E38-085958FF491C}" type="presOf" srcId="{60780B3D-3B5C-4436-82C4-52479E2455BB}" destId="{A3D996F1-3284-4F12-9BFE-87BE0EC853A8}" srcOrd="0" destOrd="0" presId="urn:microsoft.com/office/officeart/2005/8/layout/cycle6"/>
    <dgm:cxn modelId="{D7838D0C-2EF3-4498-95E3-C578FB44E184}" type="presParOf" srcId="{886686C0-398E-45C6-A201-FD5F93F2FBF2}" destId="{31D4A53E-5F88-4A02-A8B7-6636AAB0FEF0}" srcOrd="0" destOrd="0" presId="urn:microsoft.com/office/officeart/2005/8/layout/cycle6"/>
    <dgm:cxn modelId="{F8E67175-6678-4B8A-9EF4-220A7C3CFCD0}" type="presParOf" srcId="{886686C0-398E-45C6-A201-FD5F93F2FBF2}" destId="{999DA20A-AE19-4DE0-AA49-9042EA947668}" srcOrd="1" destOrd="0" presId="urn:microsoft.com/office/officeart/2005/8/layout/cycle6"/>
    <dgm:cxn modelId="{D0FAE790-2449-48A6-848D-0634CBA5B8F3}" type="presParOf" srcId="{886686C0-398E-45C6-A201-FD5F93F2FBF2}" destId="{F4641653-780F-4831-8A12-C7E5E8351120}" srcOrd="2" destOrd="0" presId="urn:microsoft.com/office/officeart/2005/8/layout/cycle6"/>
    <dgm:cxn modelId="{3E94DCC2-9489-4EC6-AD31-B283E453C110}" type="presParOf" srcId="{886686C0-398E-45C6-A201-FD5F93F2FBF2}" destId="{92CEA759-2D23-4918-A025-3D9EB40E150D}" srcOrd="3" destOrd="0" presId="urn:microsoft.com/office/officeart/2005/8/layout/cycle6"/>
    <dgm:cxn modelId="{E5BAF915-5C3F-485E-A790-C47AA8EF2646}" type="presParOf" srcId="{886686C0-398E-45C6-A201-FD5F93F2FBF2}" destId="{CD1F99AA-6769-46B2-A994-E42870B0431E}" srcOrd="4" destOrd="0" presId="urn:microsoft.com/office/officeart/2005/8/layout/cycle6"/>
    <dgm:cxn modelId="{94998A8A-A979-434A-A50B-8DB630B879FE}" type="presParOf" srcId="{886686C0-398E-45C6-A201-FD5F93F2FBF2}" destId="{733E2F25-E0D0-445D-9B39-BA8A054419EB}" srcOrd="5" destOrd="0" presId="urn:microsoft.com/office/officeart/2005/8/layout/cycle6"/>
    <dgm:cxn modelId="{65132187-1BF7-4A10-9E31-DF98E5C876C7}" type="presParOf" srcId="{886686C0-398E-45C6-A201-FD5F93F2FBF2}" destId="{50B13216-6F8C-44ED-BC73-95BEDA40D8E4}" srcOrd="6" destOrd="0" presId="urn:microsoft.com/office/officeart/2005/8/layout/cycle6"/>
    <dgm:cxn modelId="{1DD7D380-6D58-42E5-8D34-C4E52022073C}" type="presParOf" srcId="{886686C0-398E-45C6-A201-FD5F93F2FBF2}" destId="{3B4EBD63-F2C5-40E3-8045-89CCB7339FC8}" srcOrd="7" destOrd="0" presId="urn:microsoft.com/office/officeart/2005/8/layout/cycle6"/>
    <dgm:cxn modelId="{7ED9197D-73E0-4084-AFCB-E9DE1CAC8C96}" type="presParOf" srcId="{886686C0-398E-45C6-A201-FD5F93F2FBF2}" destId="{261ACE98-8928-4CC8-9C48-40F6A4ECFBF3}" srcOrd="8" destOrd="0" presId="urn:microsoft.com/office/officeart/2005/8/layout/cycle6"/>
    <dgm:cxn modelId="{B359F454-965C-46AB-AAF4-D535468750A5}" type="presParOf" srcId="{886686C0-398E-45C6-A201-FD5F93F2FBF2}" destId="{CCEAA39C-F7AD-4D7E-94D6-713FFC088F07}" srcOrd="9" destOrd="0" presId="urn:microsoft.com/office/officeart/2005/8/layout/cycle6"/>
    <dgm:cxn modelId="{C8910899-E823-4E51-948A-E572628CFF27}" type="presParOf" srcId="{886686C0-398E-45C6-A201-FD5F93F2FBF2}" destId="{47016C07-FAD3-453B-83CA-64826E100B79}" srcOrd="10" destOrd="0" presId="urn:microsoft.com/office/officeart/2005/8/layout/cycle6"/>
    <dgm:cxn modelId="{0B108349-5153-40BF-B1CE-AF99D5DFB6ED}" type="presParOf" srcId="{886686C0-398E-45C6-A201-FD5F93F2FBF2}" destId="{7755E24D-5286-4E1A-B7DB-9AB8BBBF12E9}" srcOrd="11" destOrd="0" presId="urn:microsoft.com/office/officeart/2005/8/layout/cycle6"/>
    <dgm:cxn modelId="{C9BAD882-54CB-4952-AEEA-D2DAB64F5991}" type="presParOf" srcId="{886686C0-398E-45C6-A201-FD5F93F2FBF2}" destId="{A3D996F1-3284-4F12-9BFE-87BE0EC853A8}" srcOrd="12" destOrd="0" presId="urn:microsoft.com/office/officeart/2005/8/layout/cycle6"/>
    <dgm:cxn modelId="{5CB212DF-3A69-4EE2-B46E-4D1A37220C4D}" type="presParOf" srcId="{886686C0-398E-45C6-A201-FD5F93F2FBF2}" destId="{1AB0CA99-9490-47BB-93A7-CF3C2F57A23D}" srcOrd="13" destOrd="0" presId="urn:microsoft.com/office/officeart/2005/8/layout/cycle6"/>
    <dgm:cxn modelId="{CB3F0AEA-DCC6-4E74-9134-9AD18A66F064}" type="presParOf" srcId="{886686C0-398E-45C6-A201-FD5F93F2FBF2}" destId="{0FE54C33-A73D-48BB-BD43-33F6D60EEC5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83652-476B-4AF5-9DD4-38C019C1F37E}" type="doc">
      <dgm:prSet loTypeId="urn:microsoft.com/office/officeart/2005/8/layout/pyramid1" loCatId="pyramid" qsTypeId="urn:microsoft.com/office/officeart/2005/8/quickstyle/simple1#3" qsCatId="simple" csTypeId="urn:microsoft.com/office/officeart/2005/8/colors/accent5_1" csCatId="accent5" phldr="1"/>
      <dgm:spPr/>
    </dgm:pt>
    <dgm:pt modelId="{EDCEA0A7-B3BE-4A4F-94D9-6EF3C5D9CBA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опорожнение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</a:rPr>
            <a:t>ацинусов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15B04B73-5E5C-464D-AF63-ECDDBC5023A9}" type="parTrans" cxnId="{CDBEF62C-2F53-428F-9C29-3E2B029F27A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74C23DE-58BB-4E70-BA73-A59E27CB7B5D}" type="sibTrans" cxnId="{CDBEF62C-2F53-428F-9C29-3E2B029F27A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FECDD6E-F729-4118-81AE-300952669180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</a:rPr>
            <a:t>снижение давления </a:t>
          </a:r>
        </a:p>
        <a:p>
          <a:r>
            <a:rPr lang="ru-RU" b="1" smtClean="0">
              <a:solidFill>
                <a:schemeClr val="accent1">
                  <a:lumMod val="50000"/>
                </a:schemeClr>
              </a:solidFill>
            </a:rPr>
            <a:t>в молочной железе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73CEA3D-4E7A-4CA7-B91B-8D1516EA88C0}" type="parTrans" cxnId="{7E270652-171C-42D3-9026-58C87CE61A1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F15BBD5-17FD-4E1E-A0DD-9086313D4BC6}" type="sibTrans" cxnId="{7E270652-171C-42D3-9026-58C87CE61A1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DB44245-3FEA-44DE-804F-D4E8493E5B9D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</a:rPr>
            <a:t>повышение апокриновой секреции </a:t>
          </a:r>
        </a:p>
        <a:p>
          <a:r>
            <a:rPr lang="ru-RU" b="1" smtClean="0">
              <a:solidFill>
                <a:schemeClr val="accent1">
                  <a:lumMod val="50000"/>
                </a:schemeClr>
              </a:solidFill>
            </a:rPr>
            <a:t>в ацинусах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CDB3499-4FC8-4947-814C-A41524853B2B}" type="parTrans" cxnId="{DB72C33B-53F2-4A9A-B60B-0A897670D16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D73B75B-036D-4A5F-9C92-09D820A4D96D}" type="sibTrans" cxnId="{DB72C33B-53F2-4A9A-B60B-0A897670D16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5F09B99-D254-4447-92E5-AE8F72327AC4}">
      <dgm:prSet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</a:rPr>
            <a:t>устранение застоя молока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4428BB4-1CBE-4BDE-9122-4C6698A30AA1}" type="parTrans" cxnId="{9AD875DC-21FD-4171-B838-5140F52A360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0CA0C09-783A-4EC5-A246-48C22D5A856B}" type="sibTrans" cxnId="{9AD875DC-21FD-4171-B838-5140F52A360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DD63261-012E-4F45-82D9-283BB4D44508}">
      <dgm:prSet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</a:rPr>
            <a:t>стимуляция секреции без участия пролактина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DDDBAE2C-EBD1-4EE6-B5FC-3AD0890FF51B}" type="parTrans" cxnId="{187C343D-D94B-4C0F-9D84-0B626302D19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B000E0F-1648-421D-9148-9B773D5E887F}" type="sibTrans" cxnId="{187C343D-D94B-4C0F-9D84-0B626302D19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83C7E6E-BDD1-4EB1-8814-AA10908EB2D8}" type="pres">
      <dgm:prSet presAssocID="{F3883652-476B-4AF5-9DD4-38C019C1F37E}" presName="Name0" presStyleCnt="0">
        <dgm:presLayoutVars>
          <dgm:dir/>
          <dgm:animLvl val="lvl"/>
          <dgm:resizeHandles val="exact"/>
        </dgm:presLayoutVars>
      </dgm:prSet>
      <dgm:spPr/>
    </dgm:pt>
    <dgm:pt modelId="{3A24AC2D-BC74-47D4-82ED-C31370B8C0D4}" type="pres">
      <dgm:prSet presAssocID="{EDCEA0A7-B3BE-4A4F-94D9-6EF3C5D9CBA3}" presName="Name8" presStyleCnt="0"/>
      <dgm:spPr/>
    </dgm:pt>
    <dgm:pt modelId="{F4B0BC4B-ED96-46ED-AB6C-95458DEFC2BE}" type="pres">
      <dgm:prSet presAssocID="{EDCEA0A7-B3BE-4A4F-94D9-6EF3C5D9CBA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CE299-1B96-429C-810E-64BAE6947BFC}" type="pres">
      <dgm:prSet presAssocID="{EDCEA0A7-B3BE-4A4F-94D9-6EF3C5D9CB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4D7F5-211B-450F-AB3B-2296D95E16B9}" type="pres">
      <dgm:prSet presAssocID="{25F09B99-D254-4447-92E5-AE8F72327AC4}" presName="Name8" presStyleCnt="0"/>
      <dgm:spPr/>
    </dgm:pt>
    <dgm:pt modelId="{8E4F90D0-CF5C-4F88-A410-6B1F6A73D595}" type="pres">
      <dgm:prSet presAssocID="{25F09B99-D254-4447-92E5-AE8F72327AC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7CB83-E695-4121-BFA3-C665D3E1EA32}" type="pres">
      <dgm:prSet presAssocID="{25F09B99-D254-4447-92E5-AE8F72327A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481C7-D152-4E4B-A2DA-B3F1DCDF91D8}" type="pres">
      <dgm:prSet presAssocID="{6FECDD6E-F729-4118-81AE-300952669180}" presName="Name8" presStyleCnt="0"/>
      <dgm:spPr/>
    </dgm:pt>
    <dgm:pt modelId="{42ED6C0D-15AB-4656-A89A-DE3D3B5D7CC7}" type="pres">
      <dgm:prSet presAssocID="{6FECDD6E-F729-4118-81AE-30095266918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6E89C-982D-4FF5-A760-FC62F3B7FB66}" type="pres">
      <dgm:prSet presAssocID="{6FECDD6E-F729-4118-81AE-3009526691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5DE71-5D65-40D4-AC52-8200DCC8EB84}" type="pres">
      <dgm:prSet presAssocID="{3DB44245-3FEA-44DE-804F-D4E8493E5B9D}" presName="Name8" presStyleCnt="0"/>
      <dgm:spPr/>
    </dgm:pt>
    <dgm:pt modelId="{140509AA-FDD7-43A4-889D-EC2B55F08296}" type="pres">
      <dgm:prSet presAssocID="{3DB44245-3FEA-44DE-804F-D4E8493E5B9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9E215-8163-49A8-9738-10CBCDBA818D}" type="pres">
      <dgm:prSet presAssocID="{3DB44245-3FEA-44DE-804F-D4E8493E5B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7450E-E59A-4E61-98A4-EFBB9191439C}" type="pres">
      <dgm:prSet presAssocID="{9DD63261-012E-4F45-82D9-283BB4D44508}" presName="Name8" presStyleCnt="0"/>
      <dgm:spPr/>
    </dgm:pt>
    <dgm:pt modelId="{14614DC0-DC9F-47E9-B3DB-180FDCB2B8EF}" type="pres">
      <dgm:prSet presAssocID="{9DD63261-012E-4F45-82D9-283BB4D4450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3FD7E-D794-4EC9-8BC6-4B161AC55F37}" type="pres">
      <dgm:prSet presAssocID="{9DD63261-012E-4F45-82D9-283BB4D445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AD2CE-2025-4B22-A522-755D50BB6C58}" type="presOf" srcId="{9DD63261-012E-4F45-82D9-283BB4D44508}" destId="{1ED3FD7E-D794-4EC9-8BC6-4B161AC55F37}" srcOrd="1" destOrd="0" presId="urn:microsoft.com/office/officeart/2005/8/layout/pyramid1"/>
    <dgm:cxn modelId="{BE0F66A0-98D7-4F5C-9252-CE6496A36204}" type="presOf" srcId="{F3883652-476B-4AF5-9DD4-38C019C1F37E}" destId="{D83C7E6E-BDD1-4EB1-8814-AA10908EB2D8}" srcOrd="0" destOrd="0" presId="urn:microsoft.com/office/officeart/2005/8/layout/pyramid1"/>
    <dgm:cxn modelId="{187C343D-D94B-4C0F-9D84-0B626302D192}" srcId="{F3883652-476B-4AF5-9DD4-38C019C1F37E}" destId="{9DD63261-012E-4F45-82D9-283BB4D44508}" srcOrd="4" destOrd="0" parTransId="{DDDBAE2C-EBD1-4EE6-B5FC-3AD0890FF51B}" sibTransId="{1B000E0F-1648-421D-9148-9B773D5E887F}"/>
    <dgm:cxn modelId="{12A56955-204A-49BD-B62B-651E96D1ABD2}" type="presOf" srcId="{6FECDD6E-F729-4118-81AE-300952669180}" destId="{ED66E89C-982D-4FF5-A760-FC62F3B7FB66}" srcOrd="1" destOrd="0" presId="urn:microsoft.com/office/officeart/2005/8/layout/pyramid1"/>
    <dgm:cxn modelId="{CDBEF62C-2F53-428F-9C29-3E2B029F27A9}" srcId="{F3883652-476B-4AF5-9DD4-38C019C1F37E}" destId="{EDCEA0A7-B3BE-4A4F-94D9-6EF3C5D9CBA3}" srcOrd="0" destOrd="0" parTransId="{15B04B73-5E5C-464D-AF63-ECDDBC5023A9}" sibTransId="{674C23DE-58BB-4E70-BA73-A59E27CB7B5D}"/>
    <dgm:cxn modelId="{9AD875DC-21FD-4171-B838-5140F52A3606}" srcId="{F3883652-476B-4AF5-9DD4-38C019C1F37E}" destId="{25F09B99-D254-4447-92E5-AE8F72327AC4}" srcOrd="1" destOrd="0" parTransId="{C4428BB4-1CBE-4BDE-9122-4C6698A30AA1}" sibTransId="{E0CA0C09-783A-4EC5-A246-48C22D5A856B}"/>
    <dgm:cxn modelId="{DB72C33B-53F2-4A9A-B60B-0A897670D164}" srcId="{F3883652-476B-4AF5-9DD4-38C019C1F37E}" destId="{3DB44245-3FEA-44DE-804F-D4E8493E5B9D}" srcOrd="3" destOrd="0" parTransId="{6CDB3499-4FC8-4947-814C-A41524853B2B}" sibTransId="{3D73B75B-036D-4A5F-9C92-09D820A4D96D}"/>
    <dgm:cxn modelId="{E5C1AD28-F5A6-4284-93EA-B973C31F5D60}" type="presOf" srcId="{25F09B99-D254-4447-92E5-AE8F72327AC4}" destId="{D797CB83-E695-4121-BFA3-C665D3E1EA32}" srcOrd="1" destOrd="0" presId="urn:microsoft.com/office/officeart/2005/8/layout/pyramid1"/>
    <dgm:cxn modelId="{769F6838-52CE-413A-84B3-AE7792FE2BD4}" type="presOf" srcId="{6FECDD6E-F729-4118-81AE-300952669180}" destId="{42ED6C0D-15AB-4656-A89A-DE3D3B5D7CC7}" srcOrd="0" destOrd="0" presId="urn:microsoft.com/office/officeart/2005/8/layout/pyramid1"/>
    <dgm:cxn modelId="{CCF4D9F6-C40F-4DC2-8499-BF198524A12E}" type="presOf" srcId="{25F09B99-D254-4447-92E5-AE8F72327AC4}" destId="{8E4F90D0-CF5C-4F88-A410-6B1F6A73D595}" srcOrd="0" destOrd="0" presId="urn:microsoft.com/office/officeart/2005/8/layout/pyramid1"/>
    <dgm:cxn modelId="{9E50A17B-EE1C-4076-95AD-F20C39E43CF8}" type="presOf" srcId="{3DB44245-3FEA-44DE-804F-D4E8493E5B9D}" destId="{6E19E215-8163-49A8-9738-10CBCDBA818D}" srcOrd="1" destOrd="0" presId="urn:microsoft.com/office/officeart/2005/8/layout/pyramid1"/>
    <dgm:cxn modelId="{9571F8B5-93C4-4143-8D68-B281FDA2CEE8}" type="presOf" srcId="{9DD63261-012E-4F45-82D9-283BB4D44508}" destId="{14614DC0-DC9F-47E9-B3DB-180FDCB2B8EF}" srcOrd="0" destOrd="0" presId="urn:microsoft.com/office/officeart/2005/8/layout/pyramid1"/>
    <dgm:cxn modelId="{5339765C-5E3B-4A81-BA00-FDC6CD337F9A}" type="presOf" srcId="{EDCEA0A7-B3BE-4A4F-94D9-6EF3C5D9CBA3}" destId="{F4B0BC4B-ED96-46ED-AB6C-95458DEFC2BE}" srcOrd="0" destOrd="0" presId="urn:microsoft.com/office/officeart/2005/8/layout/pyramid1"/>
    <dgm:cxn modelId="{31D97634-BB81-4B5E-B786-1C743467AF23}" type="presOf" srcId="{EDCEA0A7-B3BE-4A4F-94D9-6EF3C5D9CBA3}" destId="{971CE299-1B96-429C-810E-64BAE6947BFC}" srcOrd="1" destOrd="0" presId="urn:microsoft.com/office/officeart/2005/8/layout/pyramid1"/>
    <dgm:cxn modelId="{7E270652-171C-42D3-9026-58C87CE61A1E}" srcId="{F3883652-476B-4AF5-9DD4-38C019C1F37E}" destId="{6FECDD6E-F729-4118-81AE-300952669180}" srcOrd="2" destOrd="0" parTransId="{973CEA3D-4E7A-4CA7-B91B-8D1516EA88C0}" sibTransId="{8F15BBD5-17FD-4E1E-A0DD-9086313D4BC6}"/>
    <dgm:cxn modelId="{D8C66741-E676-40AC-B82A-93E24ED6C461}" type="presOf" srcId="{3DB44245-3FEA-44DE-804F-D4E8493E5B9D}" destId="{140509AA-FDD7-43A4-889D-EC2B55F08296}" srcOrd="0" destOrd="0" presId="urn:microsoft.com/office/officeart/2005/8/layout/pyramid1"/>
    <dgm:cxn modelId="{77FEF22E-E167-476E-ADEA-D0CE8B4DBD63}" type="presParOf" srcId="{D83C7E6E-BDD1-4EB1-8814-AA10908EB2D8}" destId="{3A24AC2D-BC74-47D4-82ED-C31370B8C0D4}" srcOrd="0" destOrd="0" presId="urn:microsoft.com/office/officeart/2005/8/layout/pyramid1"/>
    <dgm:cxn modelId="{8394C6F2-123F-4A13-9568-EEE3FD585DDE}" type="presParOf" srcId="{3A24AC2D-BC74-47D4-82ED-C31370B8C0D4}" destId="{F4B0BC4B-ED96-46ED-AB6C-95458DEFC2BE}" srcOrd="0" destOrd="0" presId="urn:microsoft.com/office/officeart/2005/8/layout/pyramid1"/>
    <dgm:cxn modelId="{7155D535-E5D7-4218-90EE-1C4368439B2E}" type="presParOf" srcId="{3A24AC2D-BC74-47D4-82ED-C31370B8C0D4}" destId="{971CE299-1B96-429C-810E-64BAE6947BFC}" srcOrd="1" destOrd="0" presId="urn:microsoft.com/office/officeart/2005/8/layout/pyramid1"/>
    <dgm:cxn modelId="{F785952E-0F23-453D-9FFB-065DB44689DB}" type="presParOf" srcId="{D83C7E6E-BDD1-4EB1-8814-AA10908EB2D8}" destId="{1364D7F5-211B-450F-AB3B-2296D95E16B9}" srcOrd="1" destOrd="0" presId="urn:microsoft.com/office/officeart/2005/8/layout/pyramid1"/>
    <dgm:cxn modelId="{2C731849-FA9C-47D7-829B-8078097A9230}" type="presParOf" srcId="{1364D7F5-211B-450F-AB3B-2296D95E16B9}" destId="{8E4F90D0-CF5C-4F88-A410-6B1F6A73D595}" srcOrd="0" destOrd="0" presId="urn:microsoft.com/office/officeart/2005/8/layout/pyramid1"/>
    <dgm:cxn modelId="{F3D48D7D-46B2-4793-A74B-6361869127B0}" type="presParOf" srcId="{1364D7F5-211B-450F-AB3B-2296D95E16B9}" destId="{D797CB83-E695-4121-BFA3-C665D3E1EA32}" srcOrd="1" destOrd="0" presId="urn:microsoft.com/office/officeart/2005/8/layout/pyramid1"/>
    <dgm:cxn modelId="{E4E6F1C8-0F92-485F-8791-2B213C3271AA}" type="presParOf" srcId="{D83C7E6E-BDD1-4EB1-8814-AA10908EB2D8}" destId="{300481C7-D152-4E4B-A2DA-B3F1DCDF91D8}" srcOrd="2" destOrd="0" presId="urn:microsoft.com/office/officeart/2005/8/layout/pyramid1"/>
    <dgm:cxn modelId="{783C29CD-95EA-46A4-A8DB-95F5DFFF9A2A}" type="presParOf" srcId="{300481C7-D152-4E4B-A2DA-B3F1DCDF91D8}" destId="{42ED6C0D-15AB-4656-A89A-DE3D3B5D7CC7}" srcOrd="0" destOrd="0" presId="urn:microsoft.com/office/officeart/2005/8/layout/pyramid1"/>
    <dgm:cxn modelId="{D1C45210-46B5-454E-A203-D151F0D3DDA5}" type="presParOf" srcId="{300481C7-D152-4E4B-A2DA-B3F1DCDF91D8}" destId="{ED66E89C-982D-4FF5-A760-FC62F3B7FB66}" srcOrd="1" destOrd="0" presId="urn:microsoft.com/office/officeart/2005/8/layout/pyramid1"/>
    <dgm:cxn modelId="{8B27FD11-BF45-465C-B3F3-079AFB29B1A9}" type="presParOf" srcId="{D83C7E6E-BDD1-4EB1-8814-AA10908EB2D8}" destId="{C9C5DE71-5D65-40D4-AC52-8200DCC8EB84}" srcOrd="3" destOrd="0" presId="urn:microsoft.com/office/officeart/2005/8/layout/pyramid1"/>
    <dgm:cxn modelId="{10CA0FC7-A293-4C9C-AC08-64168F93474B}" type="presParOf" srcId="{C9C5DE71-5D65-40D4-AC52-8200DCC8EB84}" destId="{140509AA-FDD7-43A4-889D-EC2B55F08296}" srcOrd="0" destOrd="0" presId="urn:microsoft.com/office/officeart/2005/8/layout/pyramid1"/>
    <dgm:cxn modelId="{714CC1EC-1EDB-428D-AC0B-7DF1700EC248}" type="presParOf" srcId="{C9C5DE71-5D65-40D4-AC52-8200DCC8EB84}" destId="{6E19E215-8163-49A8-9738-10CBCDBA818D}" srcOrd="1" destOrd="0" presId="urn:microsoft.com/office/officeart/2005/8/layout/pyramid1"/>
    <dgm:cxn modelId="{E0EA6840-11FC-4A47-8D59-EE0D85A8FFA6}" type="presParOf" srcId="{D83C7E6E-BDD1-4EB1-8814-AA10908EB2D8}" destId="{2917450E-E59A-4E61-98A4-EFBB9191439C}" srcOrd="4" destOrd="0" presId="urn:microsoft.com/office/officeart/2005/8/layout/pyramid1"/>
    <dgm:cxn modelId="{C2B8A3AA-E6C0-43A6-897E-54F7AC6BBD18}" type="presParOf" srcId="{2917450E-E59A-4E61-98A4-EFBB9191439C}" destId="{14614DC0-DC9F-47E9-B3DB-180FDCB2B8EF}" srcOrd="0" destOrd="0" presId="urn:microsoft.com/office/officeart/2005/8/layout/pyramid1"/>
    <dgm:cxn modelId="{DA987DC7-8449-4BFB-B451-3023469EADEB}" type="presParOf" srcId="{2917450E-E59A-4E61-98A4-EFBB9191439C}" destId="{1ED3FD7E-D794-4EC9-8BC6-4B161AC55F3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7FA5E-6F46-4BEF-8D10-0F07D6CE47E0}">
      <dsp:nvSpPr>
        <dsp:cNvPr id="0" name=""/>
        <dsp:cNvSpPr/>
      </dsp:nvSpPr>
      <dsp:spPr>
        <a:xfrm rot="10800000">
          <a:off x="482257" y="84224"/>
          <a:ext cx="7388413" cy="16259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такой вид вскармливания, при котором ребенок первого года жизни кормится материнским молоком из груди матери со своевременным и правильным введением прикорма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888738" y="84224"/>
        <a:ext cx="6981932" cy="1625925"/>
      </dsp:txXfrm>
    </dsp:sp>
    <dsp:sp modelId="{A63175FD-4590-48DB-8D27-7EFBBE7AE736}">
      <dsp:nvSpPr>
        <dsp:cNvPr id="0" name=""/>
        <dsp:cNvSpPr/>
      </dsp:nvSpPr>
      <dsp:spPr>
        <a:xfrm>
          <a:off x="0" y="0"/>
          <a:ext cx="1693059" cy="17939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5907A-72F8-4AD8-A239-E42FB336052E}">
      <dsp:nvSpPr>
        <dsp:cNvPr id="0" name=""/>
        <dsp:cNvSpPr/>
      </dsp:nvSpPr>
      <dsp:spPr>
        <a:xfrm rot="10800000">
          <a:off x="525805" y="2028217"/>
          <a:ext cx="7344864" cy="122606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8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это единственная форма </a:t>
          </a:r>
          <a:r>
            <a:rPr lang="ru-RU" sz="2000" b="1" kern="1200" dirty="0" smtClean="0">
              <a:solidFill>
                <a:srgbClr val="FF0000"/>
              </a:solidFill>
            </a:rPr>
            <a:t>адекватного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питания ребенка сразу после рождения и в течение 1-1,5 лет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832320" y="2028217"/>
        <a:ext cx="7038349" cy="1226061"/>
      </dsp:txXfrm>
    </dsp:sp>
    <dsp:sp modelId="{73922439-D19E-431B-9B79-070ACAEE9CB7}">
      <dsp:nvSpPr>
        <dsp:cNvPr id="0" name=""/>
        <dsp:cNvSpPr/>
      </dsp:nvSpPr>
      <dsp:spPr>
        <a:xfrm>
          <a:off x="0" y="1890241"/>
          <a:ext cx="1690100" cy="16087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91EB4-C000-483C-A006-1993C0899FC0}">
      <dsp:nvSpPr>
        <dsp:cNvPr id="0" name=""/>
        <dsp:cNvSpPr/>
      </dsp:nvSpPr>
      <dsp:spPr>
        <a:xfrm rot="5400000">
          <a:off x="4994061" y="-2475869"/>
          <a:ext cx="948761" cy="605568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формирование психологической установки на кормление грудью, начиная с детства будущей матери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активная подготовка к лактации во время беременности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440601" y="123906"/>
        <a:ext cx="6009367" cy="856131"/>
      </dsp:txXfrm>
    </dsp:sp>
    <dsp:sp modelId="{F087C4C2-8E9E-464A-89A2-29CFCF2337B7}">
      <dsp:nvSpPr>
        <dsp:cNvPr id="0" name=""/>
        <dsp:cNvSpPr/>
      </dsp:nvSpPr>
      <dsp:spPr>
        <a:xfrm>
          <a:off x="9" y="0"/>
          <a:ext cx="2440548" cy="11032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Подготовительный 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3864" y="53855"/>
        <a:ext cx="2332838" cy="995520"/>
      </dsp:txXfrm>
    </dsp:sp>
    <dsp:sp modelId="{63C34B0B-B5BF-458F-8C40-7EA2E1CE2684}">
      <dsp:nvSpPr>
        <dsp:cNvPr id="0" name=""/>
        <dsp:cNvSpPr/>
      </dsp:nvSpPr>
      <dsp:spPr>
        <a:xfrm rot="5400000">
          <a:off x="4722631" y="-1067556"/>
          <a:ext cx="1492228" cy="605629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начальный этап – первые 3-5 дней жизни ребенка от первого прикладывания к груди до «прилива» молока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переходный этап - переход от нерегулярного питания («вскармливание по требованию») к формированию устойчивого ритма голода и насыщения с более или менее фиксированными часами кормлений – длится с 3-5 дня жизни до 1-2 месяцев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440601" y="1287319"/>
        <a:ext cx="5983445" cy="1346538"/>
      </dsp:txXfrm>
    </dsp:sp>
    <dsp:sp modelId="{1D371A64-06E6-4720-B61A-C6C2DB948BC0}">
      <dsp:nvSpPr>
        <dsp:cNvPr id="0" name=""/>
        <dsp:cNvSpPr/>
      </dsp:nvSpPr>
      <dsp:spPr>
        <a:xfrm>
          <a:off x="52" y="1261449"/>
          <a:ext cx="2440548" cy="13847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Период взаимной адаптации матери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и ребенка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7648" y="1329045"/>
        <a:ext cx="2305356" cy="1249512"/>
      </dsp:txXfrm>
    </dsp:sp>
    <dsp:sp modelId="{F6C4966F-D404-425D-9018-862BD9E7E65C}">
      <dsp:nvSpPr>
        <dsp:cNvPr id="0" name=""/>
        <dsp:cNvSpPr/>
      </dsp:nvSpPr>
      <dsp:spPr>
        <a:xfrm rot="5400000">
          <a:off x="5044828" y="262414"/>
          <a:ext cx="846532" cy="60549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устойчивая лактация, вначале исключительно, затем преимущественно грудное вскармливание с постепенно возрастающими интервалами между кормлениями – длится с 1-2 до 5-6 месяцев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440600" y="2907966"/>
        <a:ext cx="6013664" cy="763884"/>
      </dsp:txXfrm>
    </dsp:sp>
    <dsp:sp modelId="{69CDE973-84CC-4092-8871-1E8E5D1C7E14}">
      <dsp:nvSpPr>
        <dsp:cNvPr id="0" name=""/>
        <dsp:cNvSpPr/>
      </dsp:nvSpPr>
      <dsp:spPr>
        <a:xfrm>
          <a:off x="9" y="2833933"/>
          <a:ext cx="2440548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Основной период 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123" y="2880047"/>
        <a:ext cx="2348320" cy="852412"/>
      </dsp:txXfrm>
    </dsp:sp>
    <dsp:sp modelId="{5E4B1379-4119-4B56-8FC7-0A4BBE4A9A56}">
      <dsp:nvSpPr>
        <dsp:cNvPr id="0" name=""/>
        <dsp:cNvSpPr/>
      </dsp:nvSpPr>
      <dsp:spPr>
        <a:xfrm rot="5400000">
          <a:off x="4787261" y="1609184"/>
          <a:ext cx="1361666" cy="60549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длится от введения первого блюда основного прикорма до конца 1-го года жизни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после 1 года ребенок полностью </a:t>
          </a: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" action="ppaction://hlinksldjump"/>
            </a:rPr>
            <a:t>отлучается от груди матери</a:t>
          </a: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, либо до 1,5 – 2 лет сохраняется 1-2 кормления грудью, которые скорее носят символический характер вне задач пищевого обеспечения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440601" y="4022316"/>
        <a:ext cx="5988517" cy="1228724"/>
      </dsp:txXfrm>
    </dsp:sp>
    <dsp:sp modelId="{26DD28FC-DBB9-486E-8602-9CBC9570B3AC}">
      <dsp:nvSpPr>
        <dsp:cNvPr id="0" name=""/>
        <dsp:cNvSpPr/>
      </dsp:nvSpPr>
      <dsp:spPr>
        <a:xfrm>
          <a:off x="52" y="3873116"/>
          <a:ext cx="2440548" cy="1527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Период прикормов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 постепенным отлучением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от груди матери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4600" y="3947664"/>
        <a:ext cx="2291452" cy="1378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4A53E-5F88-4A02-A8B7-6636AAB0FEF0}">
      <dsp:nvSpPr>
        <dsp:cNvPr id="0" name=""/>
        <dsp:cNvSpPr/>
      </dsp:nvSpPr>
      <dsp:spPr>
        <a:xfrm>
          <a:off x="1913438" y="9150"/>
          <a:ext cx="3212343" cy="16541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поглощение эпителиальными клетками </a:t>
          </a:r>
          <a:r>
            <a:rPr lang="ru-RU" sz="1800" kern="1200" dirty="0" err="1" smtClean="0">
              <a:solidFill>
                <a:schemeClr val="accent1">
                  <a:lumMod val="50000"/>
                </a:schemeClr>
              </a:solidFill>
            </a:rPr>
            <a:t>ацинусов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 предшественников молока из крови, лимфы и тканевой жидкости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94185" y="89897"/>
        <a:ext cx="3050849" cy="1492611"/>
      </dsp:txXfrm>
    </dsp:sp>
    <dsp:sp modelId="{F4641653-780F-4831-8A12-C7E5E8351120}">
      <dsp:nvSpPr>
        <dsp:cNvPr id="0" name=""/>
        <dsp:cNvSpPr/>
      </dsp:nvSpPr>
      <dsp:spPr>
        <a:xfrm>
          <a:off x="1346106" y="761443"/>
          <a:ext cx="4383860" cy="4383860"/>
        </a:xfrm>
        <a:custGeom>
          <a:avLst/>
          <a:gdLst/>
          <a:ahLst/>
          <a:cxnLst/>
          <a:rect l="0" t="0" r="0" b="0"/>
          <a:pathLst>
            <a:path>
              <a:moveTo>
                <a:pt x="3784346" y="685687"/>
              </a:moveTo>
              <a:arcTo wR="2191930" hR="2191930" stAng="18995579" swAng="1047322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EA759-2D23-4918-A025-3D9EB40E150D}">
      <dsp:nvSpPr>
        <dsp:cNvPr id="0" name=""/>
        <dsp:cNvSpPr/>
      </dsp:nvSpPr>
      <dsp:spPr>
        <a:xfrm>
          <a:off x="4625337" y="2000264"/>
          <a:ext cx="2080864" cy="8985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accent1">
                  <a:lumMod val="50000"/>
                </a:schemeClr>
              </a:solidFill>
            </a:rPr>
            <a:t>внутриклеточный синтез сложных молекул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69201" y="2044128"/>
        <a:ext cx="1993136" cy="810823"/>
      </dsp:txXfrm>
    </dsp:sp>
    <dsp:sp modelId="{733E2F25-E0D0-445D-9B39-BA8A054419EB}">
      <dsp:nvSpPr>
        <dsp:cNvPr id="0" name=""/>
        <dsp:cNvSpPr/>
      </dsp:nvSpPr>
      <dsp:spPr>
        <a:xfrm>
          <a:off x="1331639" y="588996"/>
          <a:ext cx="4383860" cy="4383860"/>
        </a:xfrm>
        <a:custGeom>
          <a:avLst/>
          <a:gdLst/>
          <a:ahLst/>
          <a:cxnLst/>
          <a:rect l="0" t="0" r="0" b="0"/>
          <a:pathLst>
            <a:path>
              <a:moveTo>
                <a:pt x="4380127" y="2319790"/>
              </a:moveTo>
              <a:arcTo wR="2191930" hR="2191930" stAng="200646" swAng="1548951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13216-6F8C-44ED-BC73-95BEDA40D8E4}">
      <dsp:nvSpPr>
        <dsp:cNvPr id="0" name=""/>
        <dsp:cNvSpPr/>
      </dsp:nvSpPr>
      <dsp:spPr>
        <a:xfrm>
          <a:off x="4083811" y="3857653"/>
          <a:ext cx="2049260" cy="8740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accent1">
                  <a:lumMod val="50000"/>
                </a:schemeClr>
              </a:solidFill>
            </a:rPr>
            <a:t>формирование гранул или капли секрета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26479" y="3900321"/>
        <a:ext cx="1963924" cy="788722"/>
      </dsp:txXfrm>
    </dsp:sp>
    <dsp:sp modelId="{261ACE98-8928-4CC8-9C48-40F6A4ECFBF3}">
      <dsp:nvSpPr>
        <dsp:cNvPr id="0" name=""/>
        <dsp:cNvSpPr/>
      </dsp:nvSpPr>
      <dsp:spPr>
        <a:xfrm>
          <a:off x="1426621" y="523188"/>
          <a:ext cx="4383860" cy="4383860"/>
        </a:xfrm>
        <a:custGeom>
          <a:avLst/>
          <a:gdLst/>
          <a:ahLst/>
          <a:cxnLst/>
          <a:rect l="0" t="0" r="0" b="0"/>
          <a:pathLst>
            <a:path>
              <a:moveTo>
                <a:pt x="3035294" y="4215119"/>
              </a:moveTo>
              <a:arcTo wR="2191930" hR="2191930" stAng="4042274" swAng="2681950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AA39C-F7AD-4D7E-94D6-713FFC088F07}">
      <dsp:nvSpPr>
        <dsp:cNvPr id="0" name=""/>
        <dsp:cNvSpPr/>
      </dsp:nvSpPr>
      <dsp:spPr>
        <a:xfrm>
          <a:off x="833319" y="3996460"/>
          <a:ext cx="2815892" cy="7435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accent1">
                  <a:lumMod val="50000"/>
                </a:schemeClr>
              </a:solidFill>
            </a:rPr>
            <a:t>транспорт образующихся веществ в апикальную клетку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69615" y="4032756"/>
        <a:ext cx="2743300" cy="670935"/>
      </dsp:txXfrm>
    </dsp:sp>
    <dsp:sp modelId="{7755E24D-5286-4E1A-B7DB-9AB8BBBF12E9}">
      <dsp:nvSpPr>
        <dsp:cNvPr id="0" name=""/>
        <dsp:cNvSpPr/>
      </dsp:nvSpPr>
      <dsp:spPr>
        <a:xfrm>
          <a:off x="1521419" y="523052"/>
          <a:ext cx="4383860" cy="4383860"/>
        </a:xfrm>
        <a:custGeom>
          <a:avLst/>
          <a:gdLst/>
          <a:ahLst/>
          <a:cxnLst/>
          <a:rect l="0" t="0" r="0" b="0"/>
          <a:pathLst>
            <a:path>
              <a:moveTo>
                <a:pt x="406872" y="3463985"/>
              </a:moveTo>
              <a:arcTo wR="2191930" hR="2191930" stAng="8671550" swAng="1803445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996F1-3284-4F12-9BFE-87BE0EC853A8}">
      <dsp:nvSpPr>
        <dsp:cNvPr id="0" name=""/>
        <dsp:cNvSpPr/>
      </dsp:nvSpPr>
      <dsp:spPr>
        <a:xfrm>
          <a:off x="477157" y="2147703"/>
          <a:ext cx="2165091" cy="762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solidFill>
                <a:schemeClr val="accent1">
                  <a:lumMod val="50000"/>
                </a:schemeClr>
              </a:solidFill>
            </a:rPr>
            <a:t>вывод секрета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solidFill>
                <a:schemeClr val="accent1">
                  <a:lumMod val="50000"/>
                </a:schemeClr>
              </a:solidFill>
            </a:rPr>
            <a:t>в просвет альвеол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4387" y="2184933"/>
        <a:ext cx="2090631" cy="688194"/>
      </dsp:txXfrm>
    </dsp:sp>
    <dsp:sp modelId="{0FE54C33-A73D-48BB-BD43-33F6D60EEC57}">
      <dsp:nvSpPr>
        <dsp:cNvPr id="0" name=""/>
        <dsp:cNvSpPr/>
      </dsp:nvSpPr>
      <dsp:spPr>
        <a:xfrm>
          <a:off x="1400590" y="992001"/>
          <a:ext cx="4383860" cy="4383860"/>
        </a:xfrm>
        <a:custGeom>
          <a:avLst/>
          <a:gdLst/>
          <a:ahLst/>
          <a:cxnLst/>
          <a:rect l="0" t="0" r="0" b="0"/>
          <a:pathLst>
            <a:path>
              <a:moveTo>
                <a:pt x="263245" y="1150424"/>
              </a:moveTo>
              <a:arcTo wR="2191930" hR="2191930" stAng="12502166" swAng="924148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0BC4B-ED96-46ED-AB6C-95458DEFC2BE}">
      <dsp:nvSpPr>
        <dsp:cNvPr id="0" name=""/>
        <dsp:cNvSpPr/>
      </dsp:nvSpPr>
      <dsp:spPr>
        <a:xfrm>
          <a:off x="2266948" y="0"/>
          <a:ext cx="1133474" cy="784229"/>
        </a:xfrm>
        <a:prstGeom prst="trapezoid">
          <a:avLst>
            <a:gd name="adj" fmla="val 722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опорожнение </a:t>
          </a:r>
          <a:r>
            <a:rPr lang="ru-RU" sz="1400" b="1" kern="1200" dirty="0" err="1" smtClean="0">
              <a:solidFill>
                <a:schemeClr val="accent1">
                  <a:lumMod val="50000"/>
                </a:schemeClr>
              </a:solidFill>
            </a:rPr>
            <a:t>ацинусов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6948" y="0"/>
        <a:ext cx="1133474" cy="784229"/>
      </dsp:txXfrm>
    </dsp:sp>
    <dsp:sp modelId="{8E4F90D0-CF5C-4F88-A410-6B1F6A73D595}">
      <dsp:nvSpPr>
        <dsp:cNvPr id="0" name=""/>
        <dsp:cNvSpPr/>
      </dsp:nvSpPr>
      <dsp:spPr>
        <a:xfrm>
          <a:off x="1700211" y="784229"/>
          <a:ext cx="2266948" cy="784229"/>
        </a:xfrm>
        <a:prstGeom prst="trapezoid">
          <a:avLst>
            <a:gd name="adj" fmla="val 722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</a:rPr>
            <a:t>устранение застоя молока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96927" y="784229"/>
        <a:ext cx="1473516" cy="784229"/>
      </dsp:txXfrm>
    </dsp:sp>
    <dsp:sp modelId="{42ED6C0D-15AB-4656-A89A-DE3D3B5D7CC7}">
      <dsp:nvSpPr>
        <dsp:cNvPr id="0" name=""/>
        <dsp:cNvSpPr/>
      </dsp:nvSpPr>
      <dsp:spPr>
        <a:xfrm>
          <a:off x="1133474" y="1568459"/>
          <a:ext cx="3400423" cy="784229"/>
        </a:xfrm>
        <a:prstGeom prst="trapezoid">
          <a:avLst>
            <a:gd name="adj" fmla="val 722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</a:rPr>
            <a:t>снижение давления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</a:rPr>
            <a:t>в молочной железе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28548" y="1568459"/>
        <a:ext cx="2210275" cy="784229"/>
      </dsp:txXfrm>
    </dsp:sp>
    <dsp:sp modelId="{140509AA-FDD7-43A4-889D-EC2B55F08296}">
      <dsp:nvSpPr>
        <dsp:cNvPr id="0" name=""/>
        <dsp:cNvSpPr/>
      </dsp:nvSpPr>
      <dsp:spPr>
        <a:xfrm>
          <a:off x="566737" y="2352688"/>
          <a:ext cx="4533897" cy="784229"/>
        </a:xfrm>
        <a:prstGeom prst="trapezoid">
          <a:avLst>
            <a:gd name="adj" fmla="val 722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</a:rPr>
            <a:t>повышение апокриновой секреции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</a:rPr>
            <a:t>в ацинусах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60169" y="2352688"/>
        <a:ext cx="2947033" cy="784229"/>
      </dsp:txXfrm>
    </dsp:sp>
    <dsp:sp modelId="{14614DC0-DC9F-47E9-B3DB-180FDCB2B8EF}">
      <dsp:nvSpPr>
        <dsp:cNvPr id="0" name=""/>
        <dsp:cNvSpPr/>
      </dsp:nvSpPr>
      <dsp:spPr>
        <a:xfrm>
          <a:off x="0" y="3136918"/>
          <a:ext cx="5667372" cy="784229"/>
        </a:xfrm>
        <a:prstGeom prst="trapezoid">
          <a:avLst>
            <a:gd name="adj" fmla="val 722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>
                  <a:lumMod val="50000"/>
                </a:schemeClr>
              </a:solidFill>
            </a:rPr>
            <a:t>стимуляция секреции без участия пролактина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91790" y="3136918"/>
        <a:ext cx="3683791" cy="78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80AB5F4-2356-44A4-8A79-5BCDA43B9914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351D459-A7EB-427B-942C-0FED7FD29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39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1211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599D2B-F180-4BC8-9F48-9675DEB2008D}" type="slidenum">
              <a:rPr lang="ru-RU" smtClean="0">
                <a:cs typeface="Arial" charset="0"/>
              </a:rPr>
              <a:pPr/>
              <a:t>49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2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BDB5F-CFE8-4534-B8E0-C1DD836A9D0E}" type="slidenum">
              <a:rPr lang="ru-RU" smtClean="0">
                <a:cs typeface="Arial" charset="0"/>
              </a:rPr>
              <a:pPr/>
              <a:t>65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6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CA8954-CB17-4E1E-AE55-89399AE124C0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4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365522-93DF-4A4E-93FB-E709A5FBEF85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6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B72DC8-1568-4CAB-BE23-67D238123483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8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46F51A-25F4-411B-A593-00CCC41D5E94}" type="slidenum">
              <a:rPr lang="ru-RU" smtClean="0">
                <a:cs typeface="Arial" charset="0"/>
              </a:rPr>
              <a:pPr/>
              <a:t>24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0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964A6-7C73-461F-AF09-259943C0DFB2}" type="slidenum">
              <a:rPr lang="ru-RU" smtClean="0">
                <a:cs typeface="Arial" charset="0"/>
              </a:rPr>
              <a:pPr/>
              <a:t>29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1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Поменять оформление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9951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материнском молоке имеется гормон холецистокинин, вызывающий сон и у матери, и у ребенка. Дети, находящиеся на грудном вскармливании, легче засыпают.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За выработку и выделение молока отвечают 2 гормона, которые вырабатываются гипофизом: окситоцин и пролактин.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Пролактин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Пролактин отвечает непосредственно за производство молока. Он вырабатывается ТОЛЬКО в ответ на сосание ребенком груди. Причем если ребенка приложен к груди неправильно или сосёт не эффективно(слабо), то он будет плохо вырабатываться. Выглядит это примерно так: ребенок начинает сосать грудь - в мозг поступает сигнал об этом - гипофиз головного мозга начинает вырабатывать пролактин - пролактин попадает в кровь - благодаря этому между кормлениями вырабатывается молоко. Когда ребенок опять начинает сосать именно этот пролактин, выработанный в предыдущее кормление, заставляет молочные железы производить молоко. Т.е. каждый раз кормя ребенка мы "заказываем" молоко на следующее кормление. Пролактин живет в крови не долго, примерно часа полтора, поэтому кормление раз в 3-4 часа уменьшает выработку молока приблизительно в геометрической прогрессии. Кормить ребёнка надо по его требованию, но не реже 2-х часов в течении первых 3 месяцев.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Окситоцин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Второй гормон - окситоцин - отвечает за выделение молока из груди. На его выработку оказывает влияние очень много вещей: сосание ребенком груди, вид, запах, плачь, мысли о ребенке. Различные получения удовольствия. Напитки для увеличения лактации. Подавляет это гормон стресс, усталость и неуверенность в себе. Его выработка во время кормления выглядит так: ребенок сосет грудь - гипофиз вырабатывает окситоцин - окситоцин заставляет мускулатуру груди сокращаться, помогая выдавливать молоко из молочных протоков - женщина ощущает это как сжатие, покалывание и жужжание в груди, называя это "приливом молока". По мере установления успешной лактации эти ”приливы" перестают ощущаться, но это не значит, что окситоцин не вырабатывается.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198DB1-C1EE-4D41-8895-E14DC42881E2}" type="slidenum">
              <a:rPr lang="ru-RU" smtClean="0">
                <a:cs typeface="Arial" charset="0"/>
              </a:rPr>
              <a:pPr/>
              <a:t>47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9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материнском молоке имеется гормон холецистокинин, вызывающий сон и у матери, и у ребенка. Дети, находящиеся на грудном вскармливании, легче засыпают.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E8906A-659F-4FDF-BA9C-89456307CA75}" type="slidenum">
              <a:rPr lang="ru-RU" smtClean="0">
                <a:cs typeface="Arial" charset="0"/>
              </a:rPr>
              <a:pPr/>
              <a:t>48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C134-42CA-48DE-ABCD-0455C4F2FD94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CDF7-6993-4462-BB69-DF7E8F7BD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68EF-6F27-452F-A132-A59B20DA34EC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80F8-381D-42B4-8205-6CF00257E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E400-56A1-4AF3-8CE1-F2C53BC3B184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A84F-E37F-4ACD-86AD-2C230AFE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0C92-33F0-41DE-AB9F-1F86FC764C21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C2DE-CD2C-4F0E-BD5E-CE445F46B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B8B0-D434-4789-8427-7F98229F6836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455E-76F9-4A11-896D-F3DD2862C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E41B-BA36-4A0F-A7F0-C04CDF366B3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945D-D188-4879-816C-31B5ACE3C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70FF-C02A-49FE-BB9F-5ED0E767839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364D3-3B06-47D6-BE2F-DA85A8482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A8C3-D9ED-4FDD-BA88-FBCEDA0CF4B7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FFCE-9D3A-4F4C-A46A-C5D1CA8DE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C5DC-0E82-4B42-9B28-630A6E0C458F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FD74-5228-40FB-82CB-340B89E56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312F-B8AC-4B91-8D66-AA00D5D35FD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D9B83-B89D-4439-A395-B0E2F6A47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7A64-0E8A-4241-AF1A-542B89970D3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D211-4874-4241-8A27-ADD0AAB28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DA79105-C126-4FB1-9EA3-C2251CC7EEA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7359404-BC8E-4DBD-A6B1-68103270C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53.xml"/><Relationship Id="rId7" Type="http://schemas.openxmlformats.org/officeDocument/2006/relationships/slide" Target="slide57.xml"/><Relationship Id="rId12" Type="http://schemas.openxmlformats.org/officeDocument/2006/relationships/slide" Target="slide6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11" Type="http://schemas.openxmlformats.org/officeDocument/2006/relationships/slide" Target="slide61.xml"/><Relationship Id="rId5" Type="http://schemas.openxmlformats.org/officeDocument/2006/relationships/slide" Target="slide55.xml"/><Relationship Id="rId10" Type="http://schemas.openxmlformats.org/officeDocument/2006/relationships/slide" Target="slide60.xml"/><Relationship Id="rId4" Type="http://schemas.openxmlformats.org/officeDocument/2006/relationships/slide" Target="slide54.xml"/><Relationship Id="rId9" Type="http://schemas.openxmlformats.org/officeDocument/2006/relationships/slide" Target="slide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4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20" y="5387975"/>
            <a:ext cx="8643937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ЕСТЕСТВЕННОЕ ВСКАРМЛИВАНИЕ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500" t="5396" r="7499" b="10072"/>
          <a:stretch>
            <a:fillRect/>
          </a:stretch>
        </p:blipFill>
        <p:spPr bwMode="auto">
          <a:xfrm>
            <a:off x="3132138" y="1052513"/>
            <a:ext cx="2428875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2329" y="33591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Лактация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196975"/>
            <a:ext cx="8686800" cy="2087563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процесс образования и выделения молока в молочной железе кормящей матери.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Наиболее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интенсивно молочная железа развивается у девочек в пубертатный период, но максимального развития достигает во время беременности и после родов.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615934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Фазы развития молочной железы: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388" y="4476750"/>
            <a:ext cx="8686800" cy="1905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  <a:buFont typeface="Arial" pitchFamily="34" charset="0"/>
              <a:buChar char="•"/>
              <a:defRPr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маммогенез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(фаза развития молочной железы);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лактогенез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(фаза секреции молока);                                             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  <a:buFont typeface="Arial" pitchFamily="34" charset="0"/>
              <a:buChar char="•"/>
              <a:defRPr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галактопоэз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(фаза накопления секретированного молока);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автоматизм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секретирования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молочной железы.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19" y="216744"/>
            <a:ext cx="82296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Образование молока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963" y="1228725"/>
            <a:ext cx="6353175" cy="485775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 активный 5-фазный секреторный процесс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714348" y="1857364"/>
          <a:ext cx="7286676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67400" y="1916113"/>
            <a:ext cx="925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1 фаза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3663" y="3463925"/>
            <a:ext cx="925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2 фаза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3663" y="5373688"/>
            <a:ext cx="925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3 фаза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47813" y="5445125"/>
            <a:ext cx="925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4 фаза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31913" y="3605213"/>
            <a:ext cx="925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5 фаза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Основные достоинства женского молока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412875"/>
          <a:ext cx="9108504" cy="4756392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401151"/>
                <a:gridCol w="4707353"/>
              </a:tblGrid>
              <a:tr h="230767">
                <a:tc>
                  <a:txBody>
                    <a:bodyPr/>
                    <a:lstStyle/>
                    <a:p>
                      <a:pPr marL="554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Достоинства женского молока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Значение для матери и ребенка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461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оптимальный состав и соотношение всех пищевых веществ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гармоничный рост и развитие ребенка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571088"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максимальная </a:t>
                      </a:r>
                      <a:r>
                        <a:rPr lang="ru-RU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биодоступность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всех макро- и микронутриентов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облегчение процессов пищеварения,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минимум энергетических затрат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923068"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наличие биологически активных веществ, в </a:t>
                      </a:r>
                      <a:r>
                        <a:rPr lang="ru-RU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ферментов, гормонов и </a:t>
                      </a:r>
                      <a:r>
                        <a:rPr lang="ru-RU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гормоноподобных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веществ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улучшение усвоения пищевых веществ, формирование оптимальных путей метаболизма, своевременное созревание и дифференцировка тканей и органов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464899"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широкий комплекс факторов клеточной и гуморальной защиты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предохранение ребенка от бактериальных и вирусных инфекций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464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наличие олигосахаридов, </a:t>
                      </a:r>
                      <a:r>
                        <a:rPr lang="ru-RU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бифидо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и </a:t>
                      </a:r>
                      <a:r>
                        <a:rPr lang="ru-RU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лактобактерий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рост здоровой кишечной микрофлоры, адекватное становление иммунитета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464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отсутствие антигенных свойств и стерильность, низкая </a:t>
                      </a:r>
                      <a:r>
                        <a:rPr lang="ru-RU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осмолярность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соответствующая температура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  <a:defRPr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оптимальное усвоение организмом ребенка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3448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экономичность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rebuchet MS"/>
              </a:rPr>
              <a:t>Факторы, влияющие на лактацию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96975"/>
          <a:ext cx="9144000" cy="5296163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743338"/>
                <a:gridCol w="3400662"/>
              </a:tblGrid>
              <a:tr h="358403">
                <a:tc>
                  <a:txBody>
                    <a:bodyPr/>
                    <a:lstStyle/>
                    <a:p>
                      <a:pPr marL="554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Усиливают лактацию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Тормозят лактацию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493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Убежденность матери в необходимости грудного вскармливания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Мысли о любимом ребенке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Контакты «кожа к коже», «глаза в глаза» при кормлении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«Голодный» крик ребенка (слуховая стимуляция)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Вид голодного ребенка (зрительная стимуляция)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Запах ребенка (обонятельная стимуляция)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Частые прикладывания к груди матери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Ночные кормления грудью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Полное опорожнение молочных желез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Физическая усталость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Стресс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Боль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Волнение, тревога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Отрицательные эмоции, депрессия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Болезни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Редкие прикладывания к груди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• Неполное опорожнение молочных желез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Факторы, влияющие На состав материнского молока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37815"/>
              </p:ext>
            </p:extLst>
          </p:nvPr>
        </p:nvGraphicFramePr>
        <p:xfrm>
          <a:off x="0" y="3800475"/>
          <a:ext cx="9144000" cy="3058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76616"/>
                <a:gridCol w="4767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Эндогенные факторы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4" action="ppaction://hlinksldjump"/>
                        </a:rPr>
                        <a:t>Экзогенные факторы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Генетические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Территориально-геохимические и этнические особенности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Состояние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здоровья матери (острые и обострения хронических заболеваний)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Социальный и экономический статус матери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Гормональные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Время года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Индивидуальная психофизиологическая структура самого акта кормления грудью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Режим и питание матери во время беременности и кормления ребенка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Сроки лактации, которые сопровождаются самыми значительными изменениями состава основных пищевых веществ и энергии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060575"/>
            <a:ext cx="9144000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Состав женского молока </a:t>
            </a:r>
            <a:r>
              <a:rPr lang="ru-RU" sz="1600" dirty="0">
                <a:solidFill>
                  <a:srgbClr val="FF0000"/>
                </a:solidFill>
              </a:rPr>
              <a:t>более или менее стабилен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основным пищевым ингредиентам (белкам, жирам и углеводам), чем  определяются его отличия, например, от коровьего или козьего молока, варьируют прочие его составляющие (витамины, минералы).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97200"/>
            <a:ext cx="914400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ряде литературных источников представлена информация о влиянии на состав молока ряда факторов эндогенного и экзогенного характера. </a:t>
            </a:r>
          </a:p>
        </p:txBody>
      </p:sp>
      <p:sp>
        <p:nvSpPr>
          <p:cNvPr id="28698" name="Прямоугольник 8"/>
          <p:cNvSpPr>
            <a:spLocks noChangeArrowheads="1"/>
          </p:cNvSpPr>
          <p:nvPr/>
        </p:nvSpPr>
        <p:spPr bwMode="auto">
          <a:xfrm>
            <a:off x="539750" y="1052513"/>
            <a:ext cx="8604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Грудное молоко матери в африканской деревне такое же, как и молоко матери в дорогом районе Нью-Йорка.</a:t>
            </a:r>
          </a:p>
          <a:p>
            <a:pPr algn="r"/>
            <a:r>
              <a:rPr lang="ru-RU" sz="1600" b="1" i="1"/>
              <a:t>Джеймс П. Грант, бывший исполнительный директор ЮНИСЕФ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512" y="188245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эволюция женского молока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17788" y="1166813"/>
            <a:ext cx="1946275" cy="32750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 молозива (</a:t>
            </a:r>
            <a:r>
              <a:rPr 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лат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colostrum </a:t>
            </a: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gravidarum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первые 5 дней после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родов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comoamamentar.com/wp-content/uploads/2012/09/800px-Colostrum_vs_breastmilk.jpg"/>
          <p:cNvPicPr>
            <a:picLocks noChangeAspect="1" noChangeArrowheads="1"/>
          </p:cNvPicPr>
          <p:nvPr/>
        </p:nvPicPr>
        <p:blipFill rotWithShape="1">
          <a:blip r:embed="rId3"/>
          <a:srcRect r="50450"/>
          <a:stretch/>
        </p:blipFill>
        <p:spPr bwMode="auto">
          <a:xfrm>
            <a:off x="2986088" y="2654300"/>
            <a:ext cx="1209675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Объект 1"/>
          <p:cNvSpPr txBox="1">
            <a:spLocks/>
          </p:cNvSpPr>
          <p:nvPr/>
        </p:nvSpPr>
        <p:spPr>
          <a:xfrm>
            <a:off x="4794250" y="1163638"/>
            <a:ext cx="2028825" cy="3273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 переходного молока с 6-го по 14 день лактации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7092950" y="1163638"/>
            <a:ext cx="1943100" cy="3273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 зрелого молока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 15-го дня лактации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4" descr="http://comoamamentar.com/wp-content/uploads/2012/09/800px-Colostrum_vs_breastmilk.jpg"/>
          <p:cNvPicPr>
            <a:picLocks noChangeAspect="1" noChangeArrowheads="1"/>
          </p:cNvPicPr>
          <p:nvPr/>
        </p:nvPicPr>
        <p:blipFill rotWithShape="1">
          <a:blip r:embed="rId4"/>
          <a:srcRect l="50650"/>
          <a:stretch/>
        </p:blipFill>
        <p:spPr bwMode="auto">
          <a:xfrm>
            <a:off x="5221288" y="2654300"/>
            <a:ext cx="1212850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http://img0.liveinternet.ru/images/attach/c/8/104/980/104980168_1175509_511296705621042_1326448736_n.jpg"/>
          <p:cNvPicPr>
            <a:picLocks noChangeAspect="1" noChangeArrowheads="1"/>
          </p:cNvPicPr>
          <p:nvPr/>
        </p:nvPicPr>
        <p:blipFill rotWithShape="1">
          <a:blip r:embed="rId5"/>
          <a:srcRect l="8756" r="46222"/>
          <a:stretch/>
        </p:blipFill>
        <p:spPr bwMode="auto">
          <a:xfrm>
            <a:off x="7524750" y="2654300"/>
            <a:ext cx="1135063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7000" y="4508500"/>
          <a:ext cx="8929256" cy="18390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552"/>
                <a:gridCol w="2016224"/>
                <a:gridCol w="2232248"/>
                <a:gridCol w="2088232"/>
              </a:tblGrid>
              <a:tr h="3150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компоненты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Молозиво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Переходное молоко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Зрелое молоко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973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Белок, %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4,2 – 16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1,9 – 3,2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0,9 – 1,8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2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Жиры, %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2,8 – 4,1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2,9 – 4,4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2,7 – 4,5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820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Углеводы, %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4,0 – 7,6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5,7 – 7,6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7,3 – 7,5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94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Вода, %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87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87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88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4668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Энерг.цен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., </a:t>
                      </a:r>
                      <a:r>
                        <a:rPr lang="ru-RU" sz="14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кКал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 100 мл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83,6 - 106,8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83,6 – 106,8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57,1 – 77,7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Объект 1"/>
          <p:cNvSpPr txBox="1">
            <a:spLocks/>
          </p:cNvSpPr>
          <p:nvPr/>
        </p:nvSpPr>
        <p:spPr>
          <a:xfrm>
            <a:off x="160338" y="2178050"/>
            <a:ext cx="2335212" cy="1223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None/>
              <a:defRPr/>
            </a:pPr>
            <a:r>
              <a:rPr lang="ru-RU" sz="1800">
                <a:solidFill>
                  <a:schemeClr val="accent1">
                    <a:lumMod val="50000"/>
                  </a:schemeClr>
                </a:solidFill>
              </a:rPr>
              <a:t>Состав женского молока определяется последовательной секрецией: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92638" y="1792288"/>
            <a:ext cx="166687" cy="201612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875463" y="1781175"/>
            <a:ext cx="165100" cy="201612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5762" y="332656"/>
            <a:ext cx="8229600" cy="725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Молозиво и Зрелое </a:t>
            </a:r>
            <a:r>
              <a:rPr lang="ru-RU" sz="2400" dirty="0"/>
              <a:t>женское молоко</a:t>
            </a:r>
            <a:br>
              <a:rPr lang="ru-RU" sz="2400" dirty="0"/>
            </a:br>
            <a:endParaRPr lang="ru-RU" sz="2400" dirty="0" smtClean="0"/>
          </a:p>
        </p:txBody>
      </p:sp>
      <p:pic>
        <p:nvPicPr>
          <p:cNvPr id="5" name="Picture 2" descr="http://news.nswap.info/wp-content/uploads/2011/03/452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227138"/>
            <a:ext cx="2530475" cy="237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23850" y="1812925"/>
            <a:ext cx="5716588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Молозиво - физиологическая пища для детей первых дней жизни, имеет важное значение в ранней адаптации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противоинфекционной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защите новорожденного.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4486275"/>
            <a:ext cx="5699125" cy="1476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0000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зрелого женского молока и кормление ребенка грудью определяют </a:t>
            </a:r>
            <a:r>
              <a:rPr lang="ru-RU" dirty="0">
                <a:solidFill>
                  <a:srgbClr val="FF0000"/>
                </a:solidFill>
              </a:rPr>
              <a:t>преимущества естественного вскармливания: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пищевую ценность, иммунобиологические свойства, а также имеют огромное психофизиологическое значение.</a:t>
            </a:r>
          </a:p>
        </p:txBody>
      </p:sp>
      <p:pic>
        <p:nvPicPr>
          <p:cNvPr id="8" name="Picture 6" descr="http://i1164.photobucket.com/albums/q564/loveanhelitolove/de742b8b68985976f69d000ed8041c18.jpg"/>
          <p:cNvPicPr/>
          <p:nvPr/>
        </p:nvPicPr>
        <p:blipFill rotWithShape="1">
          <a:blip r:embed="rId3"/>
          <a:srcRect r="21664"/>
          <a:stretch/>
        </p:blipFill>
        <p:spPr bwMode="auto">
          <a:xfrm>
            <a:off x="350838" y="4005263"/>
            <a:ext cx="25019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654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rebuchet MS" pitchFamily="34" charset="0"/>
              </a:rPr>
              <a:t>Отличительные особенности молозива от зрелого молока и их значение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rebuchet MS" pitchFamily="34" charset="0"/>
              </a:rPr>
            </a:br>
            <a:endParaRPr lang="ru-RU" sz="2400" dirty="0" smtClean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Trebuchet MS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55688"/>
          <a:ext cx="9144000" cy="5801856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211960"/>
                <a:gridCol w="4932040"/>
              </a:tblGrid>
              <a:tr h="254496"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Факторы молозива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66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Большая энергоемкость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ребенка энергией в условиях малого объема питания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351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Большее содержание белков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легкоусвояемыми белками в условиях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катаболической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направленности обмена. 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Защита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 инфекции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372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Преобладание в составе белков альбуминов и глобулинов при малом содержании казеина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Легкость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усвоения,  часть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белков всасывается путем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пиноцитоза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378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Высокое содержание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основных гидролитических ферментов – трипсина, липазы, диастазы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Легкая усвояемость пищевых веществ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386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Большее содержание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IgA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макрофагов, нейтрофилов, лимфоцитов,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лактоферрина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др.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Противоинфекционная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противоаллергическая защита в условиях заселения организма микрофлорой и воздействия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экопатогенов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Большее содержание витаминов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А, Е, </a:t>
                      </a:r>
                      <a:r>
                        <a:rPr lang="el-G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β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-каротина, цинка, селена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Стабилизация мембран,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антиоксидантная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антитоксическая защита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570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Наличие высокого уровня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гормонов (СТГ. ТТГ, Т3, Т4, инсулин, стероиды, пролактин)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гормоноподобных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факторов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Адаптация к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внеутробным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условиям жизни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359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Меньшее содержание жира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Защита от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кетоза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условиях физиологической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гипогликемии,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олее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полноценное усвоение благодаря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аутолизу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(липаза женского молока)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09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Меньшее содержание лактозы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Защита от диспепсии в условиях становления микробной флоры кишечника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Меньшее содержание воды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Защита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незрелых почек от перегрузки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321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Слабительный эффект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Удаление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мекония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выделение билирубина в условиях физиологической билирубинемии (уменьшение рециркуляции билирубина)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9144000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a typeface="Times New Roman" pitchFamily="18" charset="0"/>
                <a:cs typeface="Trebuchet MS" pitchFamily="34" charset="0"/>
              </a:rPr>
              <a:t>В составе женского молока (в 1 л)*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268413"/>
          <a:ext cx="7992890" cy="515929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2664315"/>
                <a:gridCol w="819781"/>
                <a:gridCol w="1707877"/>
                <a:gridCol w="1707877"/>
                <a:gridCol w="1093040"/>
              </a:tblGrid>
              <a:tr h="214415">
                <a:tc rowSpan="2">
                  <a:txBody>
                    <a:bodyPr/>
                    <a:lstStyle/>
                    <a:p>
                      <a:pPr marL="27432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Пищевые вещества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Ед.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изм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Вид молока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Молозиво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78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Переходное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01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Зрелое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Белок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4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36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Жир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4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7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Углеводы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16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11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9210">
                <a:tc>
                  <a:txBody>
                    <a:bodyPr/>
                    <a:lstStyle/>
                    <a:p>
                      <a:pPr marL="21590" indent="-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Энергетическая ценность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ккал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68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545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32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740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92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IgA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12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92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Лактоферрин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 gridSpan="5">
                  <a:txBody>
                    <a:bodyPr/>
                    <a:lstStyle/>
                    <a:p>
                      <a:pPr marL="130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Минеральные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spc="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вещества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Кальций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260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956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Фосфор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63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59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130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Натрий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410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59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Калий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810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650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956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455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Магний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Железо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11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0,85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6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0,40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Медь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36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1,04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6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Марганец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мкг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4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следы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11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Цинк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68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Иод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мкг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5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45-450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54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20-100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Хлор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890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650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390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Фтор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мкг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27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5-100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14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Селен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мкг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94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52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428830">
                <a:tc gridSpan="5">
                  <a:txBody>
                    <a:bodyPr/>
                    <a:lstStyle/>
                    <a:p>
                      <a:pPr indent="241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*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Мет.указ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№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225 «Современные принципы и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методы вскармливания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детей первого года жизни».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М.,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1999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9144031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a typeface="Times New Roman" pitchFamily="18" charset="0"/>
                <a:cs typeface="Trebuchet MS" pitchFamily="34" charset="0"/>
              </a:rPr>
              <a:t>В составе женского молока (в 1 л)*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557338"/>
          <a:ext cx="8501063" cy="485584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57563"/>
                <a:gridCol w="785812"/>
                <a:gridCol w="1446213"/>
                <a:gridCol w="1268412"/>
                <a:gridCol w="1643063"/>
              </a:tblGrid>
              <a:tr h="285750">
                <a:tc rowSpan="2">
                  <a:txBody>
                    <a:bodyPr/>
                    <a:lstStyle/>
                    <a:p>
                      <a:pPr marL="273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Пищевые вещества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Ед.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изм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4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972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Вид молока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	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Молозиво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Переходное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Зрелое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Каротиноиды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Витамин 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мкг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rebuchet MS" pitchFamily="34" charset="0"/>
                      </a:endParaRPr>
                    </a:p>
                  </a:txBody>
                  <a:tcPr marL="25400" marR="25400" marT="0" marB="0" horzOverflow="overflow"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Кальциферол(Д)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3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1,3-76,0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Токоферол (Е)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6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5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Витамин 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2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02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0,6-9,3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Тиамин (В</a:t>
                      </a:r>
                      <a:r>
                        <a:rPr kumimoji="0" lang="ru-RU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49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0,02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4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8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Рибофлавин (В</a:t>
                      </a:r>
                      <a:r>
                        <a:rPr kumimoji="0" lang="ru-RU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8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4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17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Пиридоксин (В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9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Ниацин (РР)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4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Т,75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Цианкобаламин (В</a:t>
                      </a:r>
                      <a:r>
                        <a:rPr kumimoji="0" lang="ru-RU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1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7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0,35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Фолиевая к-та (Вс)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4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Пантотеновая к-та (В</a:t>
                      </a:r>
                      <a:r>
                        <a:rPr kumimoji="0" lang="ru-RU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Аскорбиновая к-та (С)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0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Биотин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6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Холин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1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8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50-140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</a:tr>
              <a:tr h="76200">
                <a:tc gridSpan="5">
                  <a:txBody>
                    <a:bodyPr/>
                    <a:lstStyle/>
                    <a:p>
                      <a:pPr marL="0" marR="0" lvl="0" indent="23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 По данным из методических указаний № 225 «Современные принципы и методы вскармливания детей первого года жизни». М., 1999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** Нет данных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12482" marR="12482" marT="0" marB="0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оглавление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Значение естественного вскармливания и физиология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лактации.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Тестовое задание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Вскармливание детей до введения прикормов.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Тестовое задание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III.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Организация прикорма.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Тестовое задание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" y="188640"/>
            <a:ext cx="9001125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состав молока и свойства</a:t>
            </a:r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214313" y="1143000"/>
            <a:ext cx="4429125" cy="2717800"/>
          </a:xfrm>
          <a:prstGeom prst="flowChartOnlineStorag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Раннее молоко (переднее)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вырабатывается в начале кормления, имеет голубоватый оттенок, имеет большой объем и обеспечивает ребенка достаточным количеством питательных веществ и необходимым количеством воды. </a:t>
            </a:r>
          </a:p>
        </p:txBody>
      </p:sp>
      <p:sp>
        <p:nvSpPr>
          <p:cNvPr id="6" name="Блок-схема: сохраненные данные 5"/>
          <p:cNvSpPr/>
          <p:nvPr/>
        </p:nvSpPr>
        <p:spPr>
          <a:xfrm>
            <a:off x="4211638" y="1125538"/>
            <a:ext cx="4678362" cy="2735262"/>
          </a:xfrm>
          <a:prstGeom prst="flowChartOnlineStorag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Позднее молоко (заднее)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вырабатывается в конце кормления, 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цвету более белое, густое и вязкое, потому что в нем больше жира, этот жир является основным источником энергии при грудном вскармливании. </a:t>
            </a:r>
          </a:p>
        </p:txBody>
      </p:sp>
      <p:pic>
        <p:nvPicPr>
          <p:cNvPr id="1026" name="Picture 2" descr="2 фазы концентрации молока"/>
          <p:cNvPicPr>
            <a:picLocks noChangeAspect="1" noChangeArrowheads="1"/>
          </p:cNvPicPr>
          <p:nvPr/>
        </p:nvPicPr>
        <p:blipFill rotWithShape="1">
          <a:blip r:embed="rId2"/>
          <a:srcRect r="50000"/>
          <a:stretch/>
        </p:blipFill>
        <p:spPr bwMode="auto">
          <a:xfrm>
            <a:off x="1619250" y="4005263"/>
            <a:ext cx="1901825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2 фазы концентрации молока"/>
          <p:cNvPicPr>
            <a:picLocks noChangeAspect="1" noChangeArrowheads="1"/>
          </p:cNvPicPr>
          <p:nvPr/>
        </p:nvPicPr>
        <p:blipFill rotWithShape="1">
          <a:blip r:embed="rId2"/>
          <a:srcRect l="53719"/>
          <a:stretch/>
        </p:blipFill>
        <p:spPr bwMode="auto">
          <a:xfrm>
            <a:off x="5938838" y="4005263"/>
            <a:ext cx="1908175" cy="196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34950" y="6151563"/>
            <a:ext cx="871696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грудном молоке 87-90% воды, поэтому здоровому ребенку на грудном вскармливании не нужно дополнительное питье в первые 4-6 месяцев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2352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Белок женского молока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341438"/>
            <a:ext cx="9036050" cy="554355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содержание белка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женском молоке существенно ниже, чем в коровьем;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белковые фракции подразделяются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метаболизируемые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(пищевые)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неметаболизируемые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белки (иммуноглобулины,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лактоферрин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лизоцим и др.), которые составляют 70-75% и 25-30% соответственно;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женском молоке в отличие от коровьего присутствует большое количество альфа-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лактальбумина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25-35%, который богат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эссенциальными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и условно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эссенциальными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аминокислотами (триптофан, цистеин);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альфа-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лактальбумин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способствует росту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бифидобактерий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усвоению кальция и цинка из желудочно-кишечного тракта ребенка;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женском молоке присутствуют нуклеотиды, на долю которых приходится около 20% всего небелкового азота, им принадлежит важная роль в поддержании иммунного ответа, стимуляции роста и дифференцировки эритроцитов;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уровень таурина в женском молоке значительно выше, чем в коровьем;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высокая биологическая ценность и усвояемость;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женское молоко в отличие от коровьего полностью лишено антигенных свойств.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0256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Жир женского молока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413"/>
            <a:ext cx="8991600" cy="5589587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lnSpc>
                <a:spcPts val="21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содержание жиров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колеблется в широких пределах, увеличиваясь на более поздних стадиях лактации, меняясь в течение дня и в процессе кормления грудью (нарастает к концу кормления), зависит от диеты кормящей матери;</a:t>
            </a:r>
          </a:p>
          <a:p>
            <a:pPr eaLnBrk="1" fontAlgn="auto" hangingPunct="1">
              <a:lnSpc>
                <a:spcPts val="21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основным компонентом жира являются триглицериды, фосфолипиды, жирные кислоты,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стеролы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eaLnBrk="1" fontAlgn="auto" hangingPunct="1">
              <a:lnSpc>
                <a:spcPts val="21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жирнокислотный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состав характеризуется относительно высоким (в 12-15 раз больше, чем в коровьем) содержанием полиненасыщенных жирных кислот;</a:t>
            </a:r>
          </a:p>
          <a:p>
            <a:pPr eaLnBrk="1" fontAlgn="auto" hangingPunct="1">
              <a:lnSpc>
                <a:spcPts val="21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арахидоновая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докозогексагеновая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жирные кислоты содержатся в небольшом количестве (0,1-0,8% и 0,2-0,9% от общего содержания жирных кислот соответственно); коровье молоко не содержит эти жирные кислоты;</a:t>
            </a:r>
          </a:p>
          <a:p>
            <a:pPr eaLnBrk="1" fontAlgn="auto" hangingPunct="1">
              <a:lnSpc>
                <a:spcPts val="21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содержание холестерина в женском молоке относительно высокое, стабилизируется к 15 суткам лактации;</a:t>
            </a:r>
          </a:p>
          <a:p>
            <a:pPr eaLnBrk="1" fontAlgn="auto" hangingPunct="1">
              <a:lnSpc>
                <a:spcPts val="21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жиры женского молока перевариваются и усваиваются легче, чем коровьего, так как они в большей степени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эмульгированы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; липаза женского молока участвует в переваривании жирового компонента молока, начиная с ротовой полости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Углеводы женского молока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413"/>
            <a:ext cx="8991600" cy="547370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содержание углеводов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обеспечивает 40% энергетический потребностей ребенка;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лактоза женского молока представлена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-конфигурацией, при этом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-лактоза медленнее, чем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-лактоза коровьего молока переваривается в кишечнике, в большом количестве поступает в тонкую, частично в толстую кишку, способствуя росту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бифидо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лактобактерий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пребиотический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эффект);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лактоза способствует лучшему усвоению минеральных веществ (кальция, цинка, магния и др.), стимулирует синтез витаминов группы В, влияет на состав липидов;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олигосахариды женского молока в неизмененном виде достигают просвета толстой кишки, где являются субстратом для роста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бифидобактерий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способствуют конкурентному торможению роста условно-патогенной флоры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пребиотический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эффект); кроме того они, являясь рецепторами для бактерий,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ротавирусов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токсинов и антител, блокируют их связывание с мембраной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энтероцитов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углеводы – более стабильная составляющая женского молока, но их уровень изменяется во время кормления, будучи максимальным в первых порциях молока;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содержание углеводов выше в зрелом молоке, чем в молозиве.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Биологически активные вещества женского молока</a:t>
            </a:r>
            <a:endParaRPr lang="ru-RU" sz="2400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4357687" cy="5000625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Регуляторы метаболизма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Витамины и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витаминоподобные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 соединения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в том числе карнитин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Минералы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Гормоны и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гормоноподобные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 вещества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(простагландины)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Свободные аминокислоты, в том числе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6" action="ppaction://hlinksldjump"/>
              </a:rPr>
              <a:t>таурин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7" action="ppaction://hlinksldjump"/>
              </a:rPr>
              <a:t>Нуклеотиды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hlinkClick r:id="rId8" action="ppaction://hlinksldjump"/>
              </a:rPr>
              <a:t>Ферменты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88" y="1571625"/>
            <a:ext cx="3913187" cy="4740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Факторы роста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 дифференцировки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9" action="ppaction://hlinksldjump"/>
              </a:rPr>
              <a:t>Эпидермальный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9" action="ppaction://hlinksldjump"/>
              </a:rPr>
              <a:t> фактор роста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10" action="ppaction://hlinksldjump"/>
              </a:rPr>
              <a:t>Инсулиноподобный фактор роста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11" action="ppaction://hlinksldjump"/>
              </a:rPr>
              <a:t>Лактоферрин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таурин,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12" action="ppaction://hlinksldjump"/>
              </a:rPr>
              <a:t>полиамины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Простагландины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Нуклеотиды</a:t>
            </a:r>
          </a:p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43" y="548680"/>
            <a:ext cx="8229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Защитные факторы женского молока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3900" y="1454150"/>
            <a:ext cx="33575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Пассивный иммунитет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2063" y="1454150"/>
            <a:ext cx="3714750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Другие защитные компоненты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875" y="1992313"/>
            <a:ext cx="2357438" cy="13573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Гуморальное звено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sIgA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 другие иммуноглобулины</a:t>
            </a:r>
          </a:p>
          <a:p>
            <a:pPr algn="ctr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3188" y="2000250"/>
            <a:ext cx="2071687" cy="10715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Клеточное звено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нейтрофилы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лимфоциты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 макрофаги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57813" y="2000250"/>
            <a:ext cx="3286125" cy="24368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олигосахариды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лактоферрин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α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лактальбумин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нуклеиновые кислоты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цитокины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антиоксиданты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живые бактерии,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бифидо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 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лактобактерии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ирог 23"/>
          <p:cNvSpPr/>
          <p:nvPr/>
        </p:nvSpPr>
        <p:spPr>
          <a:xfrm>
            <a:off x="285750" y="3143250"/>
            <a:ext cx="8715375" cy="3643313"/>
          </a:xfrm>
          <a:prstGeom prst="pie">
            <a:avLst>
              <a:gd name="adj1" fmla="val 21589685"/>
              <a:gd name="adj2" fmla="val 16180478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Защитные факторы женского </a:t>
            </a:r>
          </a:p>
          <a:p>
            <a:pPr>
              <a:defRPr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молока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играют исключительно 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важную роль в профилактике 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многих инфекционных заболеваний 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у ребенка на протяжении всего 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периода лактации, но особенно 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в первые месяцы жизни, в том числе: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инфекционных заболеваний желудочно-кишечного тракта;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инфекций дыхательных путей;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воспаления среднего уха.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У детей реже регистрируется синдром внезапной смерти, отмечаются более 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низкие показатели заболеваемости и детской смертности.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Грудное вскармливание и состояние здоровья ребенка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1050" y="1484313"/>
            <a:ext cx="2979738" cy="6492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Грудное вскармливание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3143250"/>
            <a:ext cx="4392612" cy="3022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Профилактика ближайших нарушений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Анемия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Гипотрофия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Рахит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Аллергия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Нарушения пищеварения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Кишечные и респираторные инфекции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Дисбактериоз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5" y="3143250"/>
            <a:ext cx="4249738" cy="3022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Профилактика отдаленной патологии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Ожирение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Сахарный диабет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Аллергия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Остеопороз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Хронические заболевания ЖКТ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Гиперхолестеринемия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ИБС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Лейкозы</a:t>
            </a:r>
          </a:p>
        </p:txBody>
      </p:sp>
      <p:sp>
        <p:nvSpPr>
          <p:cNvPr id="9" name="Стрелка вниз 8"/>
          <p:cNvSpPr/>
          <p:nvPr/>
        </p:nvSpPr>
        <p:spPr>
          <a:xfrm rot="2242024">
            <a:off x="3106738" y="2354263"/>
            <a:ext cx="428625" cy="735012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752483">
            <a:off x="5863431" y="2301082"/>
            <a:ext cx="428625" cy="7635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44624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Значение грудного вскармливания для матери</a:t>
            </a:r>
            <a:endParaRPr lang="ru-RU" sz="2400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929313" cy="4525962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устойчивое равновесие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психоэмоциональной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сферы, способствующее  достаточной лактации;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обеспечение нормального течения обменных процессов и оптимального гормонального статуса, что обусловливает благотворное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влияние на состояние здоровья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женщины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снижение риска послеродовых осложнений и заболеваний (ускорение инволюции матки, снижение риска кровотечений);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контрацептивный эффект, особенно в первые месяцы лактации;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уменьшение риска развития рака грудной железы и яичников.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  <p:pic>
        <p:nvPicPr>
          <p:cNvPr id="35844" name="Picture 2" descr="D:\перинатальная психология\magi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071688"/>
            <a:ext cx="2725737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433048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Психофизиологическое значение грудного вскармливания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42875" y="1412875"/>
            <a:ext cx="8848725" cy="792163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 время кормления ребенка грудью устанавливаются и сохраняются наиболее полные и интимные взаимоотношения между матерью и ребенком.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79388" y="2852738"/>
            <a:ext cx="3133725" cy="3313112"/>
          </a:xfrm>
          <a:prstGeom prst="homePlate">
            <a:avLst>
              <a:gd name="adj" fmla="val 29851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Действия матери, влияющие  на ребенка: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Прикосновения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Контакт «глаза в глаза»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Голос матери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Подражательное обучение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Синхронизация биоритмов новорожденного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Запах и тепло матери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Бактериальная флора матери</a:t>
            </a:r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5580063" y="2924175"/>
            <a:ext cx="3411537" cy="2952750"/>
          </a:xfrm>
          <a:prstGeom prst="homePlate">
            <a:avLst>
              <a:gd name="adj" fmla="val 3328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6200" y="3573463"/>
            <a:ext cx="2419350" cy="213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3" action="ppaction://hlinksldjump"/>
              </a:rPr>
              <a:t>Действия ребенка,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3" action="ppaction://hlinksldjump"/>
              </a:rPr>
              <a:t>влияющие  на мать: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Контакт «глаза в глаза»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Крик ребенка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Выброс гормонов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Запах ребенка</a:t>
            </a:r>
          </a:p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Подражательное обучение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026" name="Picture 2" descr="http://cs11391.vk.me/v11391050/2b4/imv86llz3WY.jpg"/>
          <p:cNvPicPr>
            <a:picLocks noChangeAspect="1" noChangeArrowheads="1"/>
          </p:cNvPicPr>
          <p:nvPr/>
        </p:nvPicPr>
        <p:blipFill rotWithShape="1">
          <a:blip r:embed="rId4"/>
          <a:srcRect l="4171" t="5008" r="6046" b="20201"/>
          <a:stretch/>
        </p:blipFill>
        <p:spPr bwMode="auto">
          <a:xfrm>
            <a:off x="2906713" y="3357563"/>
            <a:ext cx="309721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786812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Психофизиологическое значение грудного вскармливания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4437063"/>
            <a:ext cx="6086475" cy="1493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333F50"/>
                </a:solidFill>
                <a:latin typeface="Franklin Gothic Book" pitchFamily="34" charset="0"/>
              </a:rPr>
              <a:t>Только прикладывание ребенка к груди «делает» мать матерью. Сила материнского защитного поведения, длительность этого поведения и привязанности связана с длительностью грудного вскармливания и частотой прикладывания к груди.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2924175"/>
            <a:ext cx="85725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Для матери процесс кормления с одной стороны - это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соматофизиологическая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школа лактации как главной физиологической формы реализации материнства, а с другой – школа любви и привязанности, как реализации высших материнских свойств и функций.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75"/>
            <a:ext cx="8569325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  <a:cs typeface="+mn-cs"/>
              </a:rPr>
              <a:t>Для ребенка прикладывание к материнской груди – это комплексная стимуляция всех сенсорных систем и всех систем сигнализации общения, развития нервной системы и психики, формирование конкретной привязанности к матери и семье.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2013" y="6284913"/>
            <a:ext cx="4311650" cy="39211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4472C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3" action="ppaction://hlinksldjump"/>
              </a:rPr>
              <a:t>И еще о грудном вскармливании…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Picture 2" descr="http://img0.liveinternet.ru/images/attach/c/4/79/212/79212384_large_0a0d3412b8cee9ec3ea03517f7ec28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1025" y="4365625"/>
            <a:ext cx="1868488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605" y="4437112"/>
            <a:ext cx="8839200" cy="1222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Значение естественного вскармливания и физиология лактации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825" y="5661025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Глава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http://2.bp.blogspot.com/-T09Ny2bRF3k/UVClqnY5k8I/AAAAAAAAcWI/OA3XLTX3etE/s1600/%D0%A1%D0%BB%D0%BE%D0%B6%D0%BD%D0%B0%D1%8F+%D0%BF%D1%80%D0%BE%D1%81%D1%82%D0%BE%D1%82%D0%B0+%D0%BC%D0%B0%D1%82%D0%B5%D1%80%D0%B8%D0%BD%D1%81%D0%BA%D0%BE%D0%B3%D0%BE+%D0%BC%D0%BE%D0%BB%D0%BE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04813"/>
            <a:ext cx="2524125" cy="378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5496" y="332656"/>
            <a:ext cx="910850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Взаимоотношение отца с новорожденным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411413" y="2320925"/>
            <a:ext cx="6500812" cy="2786063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Новые научные наблюдения за поведением отца при первом раннем контакте со своим ребенком привело к появлению термина «все-поглощение» для описания мощного властного взаимодействия новорожденного на своего отца.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Следовательно, не только мать, но и отец должен находится с ребенком после рождения для более быстрого и прочного установления привязанности. </a:t>
            </a:r>
          </a:p>
        </p:txBody>
      </p:sp>
      <p:pic>
        <p:nvPicPr>
          <p:cNvPr id="32772" name="Рисунок 3" descr="D:\Старый диск D\Старый диск\Лиля документы\перинатальная психология2\Лиле\рисунки\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71688"/>
            <a:ext cx="2028825" cy="358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85875"/>
          <a:ext cx="4429124" cy="4077748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428728"/>
                <a:gridCol w="1071570"/>
                <a:gridCol w="1071570"/>
                <a:gridCol w="857256"/>
              </a:tblGrid>
              <a:tr h="428624">
                <a:tc gridSpan="4">
                  <a:txBody>
                    <a:bodyPr/>
                    <a:lstStyle/>
                    <a:p>
                      <a:pPr marL="317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 </a:t>
                      </a:r>
                      <a:r>
                        <a:rPr lang="ru-RU" sz="1400" dirty="0"/>
                        <a:t>пищевых веществах и энергии </a:t>
                      </a:r>
                      <a:endParaRPr lang="ru-RU" sz="12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0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/>
                        <a:t>Нутриенты</a:t>
                      </a:r>
                      <a:r>
                        <a:rPr lang="ru-RU" sz="1400" b="1" dirty="0"/>
                        <a:t> в сутки              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29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Возраст, месяцы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0-3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3-6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6-12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Белки, г/кг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2,2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2,6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2,9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Жиры, г/кг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6,5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6,0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5,5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Углеводы, г/кг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Энергия, ккал/кг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115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912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Соотношение между белками, жирами и углеводами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150" dirty="0"/>
                        <a:t>1:3:6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: 2,5 : 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: 2 :4,5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Кальций,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Фосфор,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Магний,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55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Цинк,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Йод,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Железо,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18025" y="2636838"/>
          <a:ext cx="4630420" cy="359211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953770"/>
                <a:gridCol w="1347470"/>
                <a:gridCol w="1347470"/>
                <a:gridCol w="981710"/>
              </a:tblGrid>
              <a:tr h="428646">
                <a:tc gridSpan="4">
                  <a:txBody>
                    <a:bodyPr/>
                    <a:lstStyle/>
                    <a:p>
                      <a:pPr marL="317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 витаминах</a:t>
                      </a:r>
                      <a:endParaRPr lang="ru-RU" sz="1200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4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Витамины в сутки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Возраст, месяцы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0-3</a:t>
                      </a:r>
                      <a:endParaRPr lang="ru-RU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3-6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01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6-12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1</a:t>
                      </a:r>
                      <a:r>
                        <a:rPr lang="ru-RU" sz="1400"/>
                        <a:t>, 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2</a:t>
                      </a:r>
                      <a:r>
                        <a:rPr lang="ru-RU" sz="1400"/>
                        <a:t>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6</a:t>
                      </a:r>
                      <a:r>
                        <a:rPr lang="ru-RU" sz="1400"/>
                        <a:t>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r>
                        <a:rPr lang="ru-RU" sz="1400" baseline="-25000"/>
                        <a:t>12</a:t>
                      </a:r>
                      <a:r>
                        <a:rPr lang="ru-RU" sz="1400"/>
                        <a:t>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0,4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486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Фолиевая к-та,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РР,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      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1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А, 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Е, мг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40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   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63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  <a:tr h="24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D, </a:t>
                      </a:r>
                      <a:r>
                        <a:rPr lang="ru-RU" sz="1400"/>
                        <a:t>мкг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11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Рекомендуемые суточные нормы потребностей детей 1-го года жизни</a:t>
            </a:r>
            <a:endParaRPr lang="ru-RU" sz="24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748713" y="6524625"/>
            <a:ext cx="395287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 грудном вскармливании (ВОЗ, 1997)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" y="1644650"/>
            <a:ext cx="9144000" cy="51847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Грудное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молоко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это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живая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субстанция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, в которой с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одержит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</a:rPr>
              <a:t>ся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столько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же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живых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клеток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как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кров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Эти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клетки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активно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разруша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ю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т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бактерии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грибки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кишечных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паразитов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регулир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уют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иммунный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ответ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. Поэтому м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атеринское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молоко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это х</a:t>
            </a:r>
            <a:r>
              <a:rPr lang="en-US" sz="1700" b="1" dirty="0" err="1" smtClean="0">
                <a:solidFill>
                  <a:schemeClr val="accent1">
                    <a:lumMod val="50000"/>
                  </a:schemeClr>
                </a:solidFill>
              </a:rPr>
              <a:t>орошее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accent1">
                    <a:lumMod val="50000"/>
                  </a:schemeClr>
                </a:solidFill>
              </a:rPr>
              <a:t>лекарство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Грудное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молоко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sym typeface="Times New Roman" panose="02020603050405020304" pitchFamily="18" charset="0"/>
              </a:rPr>
              <a:t>-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это чистый продукт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Известно, что бактерии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размножаются в грудном молоке более медленно, чем в искусственных молочных смесях; грудное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молоко в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чистой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посуде,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в накрытом виде и при комнатной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температуре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сохранится незараженным до 10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часов.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Грудное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молоко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является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1">
                    <a:lumMod val="50000"/>
                  </a:schemeClr>
                </a:solidFill>
              </a:rPr>
              <a:t>естественным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accent1">
                    <a:lumMod val="50000"/>
                  </a:schemeClr>
                </a:solidFill>
              </a:rPr>
              <a:t>продуктом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идеально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соответству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потребностям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каждого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ребенка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его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собственной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стадии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роста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развития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мере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взросления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младенца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 в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молоке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матери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к 15 мес. жизни максимально возрастает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</a:rPr>
              <a:t>содерж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ание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IgA,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достигает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высокого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уровня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содержание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лактофер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ина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, количество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лизоцима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</a:rPr>
              <a:t>возрастает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</a:rPr>
              <a:t>раз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«Болезнь младенца, вскармливаемого из бутылочки”, в результате искусственного вскармливания, является болезнью, вызванной человеком,  причиняющей ущерб здоровью и среде обитания путем разбазаривания уникального природного ресурса – грудного молока.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Грудное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вскармливание способствует и благоприятствует росту и здоровому развитию человека; это –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чистый природный ресурс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который “не взимает налога” со среды обитания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700" dirty="0"/>
          </a:p>
        </p:txBody>
      </p:sp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5651500" y="1120775"/>
            <a:ext cx="3667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 b="1" i="1">
                <a:solidFill>
                  <a:srgbClr val="333333"/>
                </a:solidFill>
                <a:latin typeface="Verdana" pitchFamily="34" charset="0"/>
              </a:rPr>
              <a:t>«Дети питаются молоком и похвалами»</a:t>
            </a:r>
            <a:endParaRPr lang="ru-RU" sz="1100" b="1">
              <a:solidFill>
                <a:srgbClr val="333333"/>
              </a:solidFill>
              <a:latin typeface="Verdana" pitchFamily="34" charset="0"/>
            </a:endParaRPr>
          </a:p>
          <a:p>
            <a:pPr algn="just"/>
            <a:r>
              <a:rPr lang="ru-RU" sz="1100" b="1">
                <a:solidFill>
                  <a:srgbClr val="333333"/>
                </a:solidFill>
                <a:latin typeface="Verdana" pitchFamily="34" charset="0"/>
              </a:rPr>
              <a:t>               Мэри Лэм, англ. писательница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75688" y="6381750"/>
            <a:ext cx="468312" cy="476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095337" y="1252448"/>
            <a:ext cx="1692887" cy="261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flipH="1">
            <a:off x="230993" y="4005064"/>
            <a:ext cx="2023665" cy="272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9333" name="Прямоугольник 6"/>
          <p:cNvSpPr>
            <a:spLocks noChangeArrowheads="1"/>
          </p:cNvSpPr>
          <p:nvPr/>
        </p:nvSpPr>
        <p:spPr bwMode="auto">
          <a:xfrm>
            <a:off x="107504" y="1162163"/>
            <a:ext cx="63390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Отлучение от груди должно быть постепенным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Первым заменяют утреннее кормление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Продукты замены – АЗЖМ для детей 2-го года жизни, кисломолочные продукты (кефир,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йогурт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), цельное коровье молоко</a:t>
            </a:r>
          </a:p>
        </p:txBody>
      </p:sp>
      <p:sp>
        <p:nvSpPr>
          <p:cNvPr id="99335" name="Прямоугольник 8"/>
          <p:cNvSpPr>
            <a:spLocks noChangeArrowheads="1"/>
          </p:cNvSpPr>
          <p:nvPr/>
        </p:nvSpPr>
        <p:spPr bwMode="auto">
          <a:xfrm>
            <a:off x="2627313" y="4657725"/>
            <a:ext cx="6337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жаркое время года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Во время проведения профилактических прививок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заболеваниях ребенка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При смене места жительства</a:t>
            </a:r>
          </a:p>
        </p:txBody>
      </p:sp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8815710" y="6453336"/>
            <a:ext cx="32829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0993" y="89001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Правила отлучения ребенка от груди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313" y="4188647"/>
            <a:ext cx="417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 рекомендуется отлучать от груди: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Павлов Иван Петрович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(1849 — 1936)</a:t>
            </a:r>
            <a:endParaRPr lang="ru-RU" sz="2400" dirty="0"/>
          </a:p>
        </p:txBody>
      </p:sp>
      <p:pic>
        <p:nvPicPr>
          <p:cNvPr id="1026" name="Picture 2" descr="Ivan Pavlov no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16113"/>
            <a:ext cx="190500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484438" y="1557338"/>
            <a:ext cx="6335712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Учёный, физиолог, создатель науки о высшей нервной деятельности и представлений о процессах регуляции пищеварения; основатель крупнейшей российской физиологической школы; первый российский лауреат Нобелевской премии в области медицины и физиологии (1904 г.).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окончании Медико-хирургической академии заведовал физиологической лабораторией при клинике С. П. Боткина. Защитил докторскую диссертацию «О центробежных нервах сердца». Работал в лабораториях г.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Бреслау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и Лейпцига.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Заведовал кафедрами фармакологии, физиологии ВМА. Был членом-корреспондентом, а затем действительным членом Петербургской Академии наук. Руководил Институтом физиологии АН СССР. На 15 Международном конгрессе физиологов Иван Петрович был увенчан почётным званием «старейшины физиологов мира». 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675688" y="6357938"/>
            <a:ext cx="468312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Мазурин Андрей Владимирович (1923 - 2001)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213" y="1412875"/>
            <a:ext cx="5868987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Советский, российский педиатр, доктор медицинских наук, профессор, член-корреспондент РАМН, Лауреат Государственной премии СССР, Заслуженный деятель науки, участник Великой Отечественной войны.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Разрабатывал функциональные методы исследования печени у детей, цитостатическое и гормональное лечение острого лейкоза и геморрагических диатезов у детей. Изучал основные показатели свёртывающей и антисвёртывающей систем крови у детей при различных формах геморрагических диатезов. Основоположник отечественной детской гастроэнтерологии и пионер в использовании эндоскопических методов диагностики различной хронической патологии органов желудочно-кишечного тракта у детей.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Автор 335 научных работ. Подготовил 20 докторов и 73 кандидатов медицинских наук.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rsmu.ru/typo3temp/pics/8c1d7c37f6.gif"/>
          <p:cNvPicPr>
            <a:picLocks noChangeAspect="1" noChangeArrowheads="1"/>
          </p:cNvPicPr>
          <p:nvPr/>
        </p:nvPicPr>
        <p:blipFill rotWithShape="1">
          <a:blip r:embed="rId2"/>
          <a:srcRect b="6762"/>
          <a:stretch/>
        </p:blipFill>
        <p:spPr bwMode="auto">
          <a:xfrm>
            <a:off x="468313" y="2060575"/>
            <a:ext cx="18859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712200" y="6524625"/>
            <a:ext cx="4318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Воронцов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игорь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Михайлович (1935 – 2007)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975" y="1122363"/>
            <a:ext cx="6624638" cy="5632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оветский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российский педиатр, доктор медицинских наук, профессор. Заведовал кафедрой детских болезней ныне Санкт-Петербургской Государственной Педиатрической медицинской академии. Серьезное внимание уделял эпидемиологическим методам и статистическим доказательствам. Много работ посвятил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нормологии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развития детей. Был одним из инициаторов создания в Ленинграде специальной лаборатории «Автоматизированные системы в педиатрии», разрабатывавшей методологию распознавания угрожающих состояний. Инициировал создание дифференциально-диагностических и прогностических таблиц вычислительной диагностики.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Участвовал  в разработке автоматизированных систем для массовых профилактических осмотров детей "АСПОН-Д". Направления научных интересов: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кардиоревматология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детского возраста, клиническая иммунология, клинико-функциональные особенности ревматических заболеваний у детей, вопросы детской аллергологии и гематологии. </a:t>
            </a:r>
          </a:p>
          <a:p>
            <a:pPr algn="just" eaLnBrk="0" hangingPunct="0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Совместно с А.В.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Мазуриным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написал учебники «Пропедевтика детских болезней» и «Справочник по диететике детского возраста».</a:t>
            </a:r>
          </a:p>
        </p:txBody>
      </p:sp>
      <p:pic>
        <p:nvPicPr>
          <p:cNvPr id="3074" name="Picture 2" descr="http://www.propedeutics-spb.ru/images/stories/voronc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44725"/>
            <a:ext cx="2071688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748713" y="6453188"/>
            <a:ext cx="395287" cy="404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Из истории…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313"/>
            <a:ext cx="8686800" cy="4752975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истории и мифологии описано немало случаев питания младенцев молоком животных (коровьим, козьим и даже волчьим).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появления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детских молочных смесей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 отсутствии кормилицы повсеместно пользовались разбавленным или цельным молоком животных, и врачи считали это главной причиной ужасающей детской смертности.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примеру, на IV Английском съезде по детской смертности (Лондон, 4–5 августа 1913 г.), где присутствовали делегаты 23 стран,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была озвучена американская статистика: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10 000 грудных детей в течение первого года жизни умирают 580;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10 000 вскармливаемых молоком животных – 4588, то есть грудной ребенок имеет приблизительно в 9 раз больше шансов остаться в живых, чем ребенок, вскармливаемый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искусственно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Врачебная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Газета, 1913, № 40, с.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1400–1402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820150" y="6524625"/>
            <a:ext cx="32385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Недостатки вскармливания 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нативным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сцеженным материнским молоком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17837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утрата тесного биологического кожно-тактильного 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психо-эмоционального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контакта между матерью и ребенком;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возможность бактериального загрязнения молока;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возможность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недополучения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энергии, так как сцеживается в основном «раннее» молоко.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85720" y="44624"/>
            <a:ext cx="854392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Недостатки вскармливания ребенка термически обработанным сцеженным материнским молоком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85750" y="1785938"/>
            <a:ext cx="8686800" cy="4214812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утрата тесного биологического кожно-тактильного 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психо-эмоционального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контакта между матерью и ребенком;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возможность бактериального загрязнения молока;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возможность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недополучения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энергии, так как сцеживается в основном «раннее» молоко;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денатурация некоторых белков;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снижение защитных свойств молока.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7483"/>
            <a:ext cx="8229600" cy="5111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Значение рационального вскармливания для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детей первого года жизни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8300" y="1355725"/>
            <a:ext cx="3311525" cy="1425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Рациональное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вскармливание детей первого года жизни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0225" y="1125538"/>
            <a:ext cx="3065463" cy="12715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гармоничность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оптимальные темпы роста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развития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263" y="2562225"/>
            <a:ext cx="3311525" cy="1658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хорошая сопротивляемость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 инфекциям и неблагоприятным воздействиям окружающей среды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475" y="4437063"/>
            <a:ext cx="2936875" cy="1257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высокое качество жизни как в раннем детском возрасте, так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в последующем</a:t>
            </a:r>
          </a:p>
        </p:txBody>
      </p:sp>
      <p:cxnSp>
        <p:nvCxnSpPr>
          <p:cNvPr id="9" name="Прямая со стрелкой 8"/>
          <p:cNvCxnSpPr>
            <a:stCxn id="3" idx="3"/>
            <a:endCxn id="4" idx="1"/>
          </p:cNvCxnSpPr>
          <p:nvPr/>
        </p:nvCxnSpPr>
        <p:spPr>
          <a:xfrm flipV="1">
            <a:off x="3679825" y="1760538"/>
            <a:ext cx="1930400" cy="307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  <a:endCxn id="6" idx="1"/>
          </p:cNvCxnSpPr>
          <p:nvPr/>
        </p:nvCxnSpPr>
        <p:spPr>
          <a:xfrm>
            <a:off x="3679825" y="2068513"/>
            <a:ext cx="1468438" cy="1322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  <a:endCxn id="8" idx="0"/>
          </p:cNvCxnSpPr>
          <p:nvPr/>
        </p:nvCxnSpPr>
        <p:spPr>
          <a:xfrm>
            <a:off x="3679825" y="2068513"/>
            <a:ext cx="1208088" cy="2368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/>
          <a:srcRect t="3151" r="2149" b="4808"/>
          <a:stretch/>
        </p:blipFill>
        <p:spPr bwMode="auto">
          <a:xfrm>
            <a:off x="395288" y="3789363"/>
            <a:ext cx="25527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305300"/>
            <a:ext cx="1657350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8300" y="6027738"/>
            <a:ext cx="6507163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См. </a:t>
            </a:r>
            <a:r>
              <a:rPr lang="ru-RU" sz="1600" b="1" i="1" dirty="0">
                <a:hlinkClick r:id="rId4" action="ppaction://hlinksldjump"/>
              </a:rPr>
              <a:t>Рекомендуемые суточные нормы потребностей детей 1-го года жизни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Маммогенез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929687" cy="5643562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протекает в течение первых 2 - 3 месяцев беременности; 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происходит под влиянием гормонов:</a:t>
            </a:r>
          </a:p>
          <a:p>
            <a:pPr marL="914400" indent="-57150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эстрогены вызывают развитие молочных ходов;</a:t>
            </a:r>
          </a:p>
          <a:p>
            <a:pPr marL="914400" indent="-57150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прогестерон обеспечивает увеличение и пролиферацию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</a:rPr>
              <a:t>ацинусов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914400" indent="-57150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гормоны гипофиза (пролактин, СТГ, АКТГ, ТТГ), поджелудочной железы (инсулин) и плаценты (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</a:rPr>
              <a:t>хориональный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 гонадотропин,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</a:rPr>
              <a:t>хориональный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</a:rPr>
              <a:t>соматомаммотропный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 гормон)</a:t>
            </a: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также влияют на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</a:rPr>
              <a:t>маммогенез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секреции молока не происходит, так как высокое содержание эстрогенов и прогестерона ингибирует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</a:rPr>
              <a:t>галактопоэз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01063" y="6215063"/>
            <a:ext cx="500062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Лактогенез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254125"/>
            <a:ext cx="6691313" cy="9525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фаза увеличения секреции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ацинусом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начинается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 4 месяца беременности;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регуляция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лактопоэза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(доп. см. рисунок)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2349500"/>
            <a:ext cx="6072187" cy="99853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высвобождение плацентарного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соматомаммотропного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гормона  (при изгнании плаценты и снижении содержания эстрогена и прогестерона)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000375" y="3429000"/>
            <a:ext cx="428625" cy="3571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950" y="4943475"/>
            <a:ext cx="6408738" cy="714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резкий рост активности пролактина (особенно в первые 24-48 часов после родов с последующим снижением)</a:t>
            </a:r>
          </a:p>
        </p:txBody>
      </p:sp>
      <p:sp>
        <p:nvSpPr>
          <p:cNvPr id="59398" name="TextBox 11"/>
          <p:cNvSpPr txBox="1">
            <a:spLocks noChangeArrowheads="1"/>
          </p:cNvSpPr>
          <p:nvPr/>
        </p:nvSpPr>
        <p:spPr bwMode="auto">
          <a:xfrm>
            <a:off x="4071938" y="4786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750" y="3851275"/>
            <a:ext cx="5327650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устраняется ингибирование гипоталамуса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молочной железы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3000375" y="4500563"/>
            <a:ext cx="428625" cy="357187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000375" y="5737225"/>
            <a:ext cx="428625" cy="3571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6143625"/>
            <a:ext cx="6624638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стимуляция образования рибонуклеопротеидов и лактозы в секреторных клетках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ацинуса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молочной железы</a:t>
            </a:r>
          </a:p>
        </p:txBody>
      </p:sp>
      <p:sp useBgFill="1"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8572500" y="6286500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6286500" y="1571625"/>
            <a:ext cx="2714625" cy="4572000"/>
          </a:xfrm>
          <a:prstGeom prst="leftArrowCallout">
            <a:avLst>
              <a:gd name="adj1" fmla="val 50600"/>
              <a:gd name="adj2" fmla="val 52203"/>
              <a:gd name="adj3" fmla="val 17963"/>
              <a:gd name="adj4" fmla="val 73893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пролактин-ингибирующий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фактор 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СТГ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АКТГ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рилизинг-фактор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ТТГ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инсулин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прогестерон</a:t>
            </a:r>
          </a:p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эстрогены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Галактопоэз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36663"/>
            <a:ext cx="4286250" cy="66675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накопление секретированного молока за счет секреции молока и акта сосания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188" y="2054225"/>
            <a:ext cx="2357437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раздражение соска при сосании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3146425"/>
            <a:ext cx="2357437" cy="7826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рефлекторное ингибирование гипоталамуса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4286250"/>
            <a:ext cx="2357437" cy="13573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усиление образования пролактина – гормона передней доли гипофиза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13" y="4357688"/>
            <a:ext cx="3214687" cy="7858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усиление выработки окситоцина – гормона задней доли гипофиза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6072188"/>
            <a:ext cx="242887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стимуляция синтеза компонентов молока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13" y="5500688"/>
            <a:ext cx="3214687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стимуляция выделения молока за счет сокращения миоэпителиальных клеток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ацинусов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молочных ходов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214438" y="2776538"/>
            <a:ext cx="357187" cy="28575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214438" y="4000500"/>
            <a:ext cx="357187" cy="214313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214438" y="5715000"/>
            <a:ext cx="357187" cy="28575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567534">
            <a:off x="2581275" y="3914775"/>
            <a:ext cx="561975" cy="460375"/>
          </a:xfrm>
          <a:prstGeom prst="rightArrow">
            <a:avLst>
              <a:gd name="adj1" fmla="val 34692"/>
              <a:gd name="adj2" fmla="val 4854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29125" y="5214938"/>
            <a:ext cx="357188" cy="214312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71875" y="1725613"/>
            <a:ext cx="5429250" cy="22748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регулирующее влияние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СТГ, ТТГ, АКТГ, психических факторов, физической близости матери и новорожденного ребенка, комплексной тактильной, визуальной, слуховой и обонятельной стимуляции</a:t>
            </a:r>
          </a:p>
        </p:txBody>
      </p:sp>
      <p:sp>
        <p:nvSpPr>
          <p:cNvPr id="22" name="Стрелка влево 21"/>
          <p:cNvSpPr/>
          <p:nvPr/>
        </p:nvSpPr>
        <p:spPr>
          <a:xfrm rot="20320357">
            <a:off x="3178175" y="3295650"/>
            <a:ext cx="500063" cy="285750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2755900" y="2736850"/>
            <a:ext cx="714375" cy="285750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710402">
            <a:off x="2927350" y="2205038"/>
            <a:ext cx="571500" cy="285750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17832669">
            <a:off x="3777456" y="3717132"/>
            <a:ext cx="500063" cy="285750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6640899">
            <a:off x="4406107" y="3896519"/>
            <a:ext cx="417512" cy="279400"/>
          </a:xfrm>
          <a:prstGeom prst="lef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27" name="Управляющая кнопка: далее 26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72500" y="6286500"/>
            <a:ext cx="357188" cy="3571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 descr="http://www.mal-kuz.ru/new/images/images/angr.jpg"/>
          <p:cNvPicPr/>
          <p:nvPr/>
        </p:nvPicPr>
        <p:blipFill rotWithShape="1">
          <a:blip r:embed="rId3"/>
          <a:srcRect l="1314" t="8949" r="705" b="947"/>
          <a:stretch/>
        </p:blipFill>
        <p:spPr bwMode="auto">
          <a:xfrm>
            <a:off x="1116013" y="1484313"/>
            <a:ext cx="6985000" cy="468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332656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Анатомия молочной железы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642937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ts val="528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Фаза автоматизма функционирования молочной железы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563" y="1181100"/>
            <a:ext cx="8532812" cy="13747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наступает после родов на фоне значительной гормональной перестройки в организме матери;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первый план регуляции лактации выступает рефлекторное влияние акта сосания.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57158" y="2714620"/>
          <a:ext cx="5667372" cy="392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Овал 14"/>
          <p:cNvSpPr/>
          <p:nvPr/>
        </p:nvSpPr>
        <p:spPr>
          <a:xfrm>
            <a:off x="5572125" y="2786063"/>
            <a:ext cx="3357563" cy="15001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психическое состояние матери, социальные факторы </a:t>
            </a:r>
          </a:p>
        </p:txBody>
      </p:sp>
      <p:sp>
        <p:nvSpPr>
          <p:cNvPr id="16" name="Стрелка вниз 15"/>
          <p:cNvSpPr/>
          <p:nvPr/>
        </p:nvSpPr>
        <p:spPr>
          <a:xfrm rot="1413110">
            <a:off x="5651500" y="4300538"/>
            <a:ext cx="447675" cy="10001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732324">
            <a:off x="5055394" y="3879056"/>
            <a:ext cx="427038" cy="10001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4802010">
            <a:off x="4704556" y="3293269"/>
            <a:ext cx="423863" cy="10001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10" name="Управляющая кнопка: далее 9">
            <a:hlinkClick r:id="rId7" action="ppaction://hlinksldjump" highlightClick="1"/>
          </p:cNvPr>
          <p:cNvSpPr/>
          <p:nvPr/>
        </p:nvSpPr>
        <p:spPr>
          <a:xfrm>
            <a:off x="8572500" y="6357938"/>
            <a:ext cx="285750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4736306" y="2582069"/>
            <a:ext cx="404813" cy="10001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765287">
            <a:off x="6342063" y="4521200"/>
            <a:ext cx="471487" cy="10001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 rotWithShape="1">
          <a:blip r:embed="rId2"/>
          <a:srcRect b="17538"/>
          <a:stretch/>
        </p:blipFill>
        <p:spPr bwMode="auto">
          <a:xfrm>
            <a:off x="1384300" y="1520825"/>
            <a:ext cx="6469063" cy="51943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 useBgFill="1"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01063" y="6357938"/>
            <a:ext cx="357187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260648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Автоматизм функционирования молочной железы (нейрогормональный рефлекс)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Регуляция лактации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50950"/>
            <a:ext cx="6894512" cy="55292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 useBgFill="1"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72500" y="6286500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04" y="24400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Эндогенные Факторы, влияющие на состав молока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196975"/>
            <a:ext cx="9001125" cy="5632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Генетические факторы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определяют способность к образованию определенного количества молока с примерно постоянным составом.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Состояние здоровья матери (острые и обострения хронических заболеваний)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Мастит сопровождается проникновением возбудителя в паренхиму и альвеолы молочной железы, снижением секретирующей способности, изменением соотношения между составными частями молока (снижение белков, жиров и углеводов, относительное повышение белков, как сывороточных, так и казеина, соматических клеток, повышение содержания высокомолекулярных жирных кислот, снижение - низкомолекулярных).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Неадекватно назначенная кормящей женщине медикаментозная терапия по поводу острых или обострений хронических заболеваний может способствовать развитию побочных эффектов у грудного ребенка из-за проникновения лекарственных препаратов в молоко (аллергические реакции, желудочно-кишечные расстройства и т.д.).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При отсутствии своевременной терапии анемии у кормящей женщины возможно недостаточное содержание железа в молоке.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Эндокринная патология женщины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может быть причиной истинной (первичной) гипогалактии. Ряд ситуаций, например, сахарный диабет,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гипо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и гипертиреоз,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тиреоидиты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 выраженной клиникой, могут потребовать решения вопроса о лактации в индивидуальном порядке (проникновение гормонов и/или антител в  кровь)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820150" y="6524625"/>
            <a:ext cx="288925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04" y="24400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Эндогенные Факторы, влияющие на состав молока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196975"/>
            <a:ext cx="9001125" cy="5251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ru-RU" sz="1600" b="1">
                <a:solidFill>
                  <a:srgbClr val="1F4E79"/>
                </a:solidFill>
                <a:cs typeface="Arial" charset="0"/>
              </a:rPr>
              <a:t>Индивидуальная психофизиологическая структура самого акта кормления грудью</a:t>
            </a:r>
          </a:p>
          <a:p>
            <a:pPr marL="285750" indent="-285750">
              <a:defRPr/>
            </a:pPr>
            <a:r>
              <a:rPr lang="ru-RU" sz="1600">
                <a:solidFill>
                  <a:srgbClr val="1F4E79"/>
                </a:solidFill>
                <a:cs typeface="Arial" charset="0"/>
              </a:rPr>
              <a:t>- Определяет содержание нутриентов в конкретном объеме или порции молока, прежде всего, жира. При вялом сосании и отсутствии рефлекса молокоотдачи ребенок будет получать только бедное жиром «переднее» молоко. При сцеживании молока из груди также в основном выделяется «переднее» молоко, и ребенок может недополучить необходимое количество жиров. Использование молокоотсосов также изменяет концентрацию питательных веществ в каждой конкретной порции молока. 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600" b="1">
                <a:solidFill>
                  <a:srgbClr val="1F4E79"/>
                </a:solidFill>
                <a:cs typeface="Arial" charset="0"/>
              </a:rPr>
              <a:t>Сроки лактации </a:t>
            </a:r>
          </a:p>
          <a:p>
            <a:pPr marL="285750" indent="-285750">
              <a:defRPr/>
            </a:pPr>
            <a:r>
              <a:rPr lang="ru-RU" sz="1600" b="1">
                <a:solidFill>
                  <a:srgbClr val="1F4E79"/>
                </a:solidFill>
                <a:cs typeface="Arial" charset="0"/>
              </a:rPr>
              <a:t>- </a:t>
            </a:r>
            <a:r>
              <a:rPr lang="ru-RU" sz="1600">
                <a:solidFill>
                  <a:srgbClr val="1F4E79"/>
                </a:solidFill>
                <a:cs typeface="Arial" charset="0"/>
              </a:rPr>
              <a:t>Естественное регулирование состава грудного молока для приспособления к изменяющимся запросам младенца происходит в ходе эволюции молозиво -  переходное молоко -  зрелое молоко (см. выше).</a:t>
            </a:r>
            <a:r>
              <a:rPr lang="ru-RU" sz="160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marL="285750" indent="-285750">
              <a:defRPr/>
            </a:pPr>
            <a:r>
              <a:rPr lang="ru-RU" sz="1600">
                <a:solidFill>
                  <a:srgbClr val="1F4E79"/>
                </a:solidFill>
                <a:cs typeface="Arial" charset="0"/>
              </a:rPr>
              <a:t>- Рекомендации ВОЗ по сохранению грудного вскармливания до 1,5-2 лет опираются на данные о сохраняющемся стабильном составе женского молока, как источнике питательных веществ, ферментов, средств иммунной защиты, биологически активных веществ. Известно, что в период инволюции молочной железы молоко по своему составу приближается к молозиву для обеспечения максимальной питательной, энергетической и иммунной поддержки ребенка в период отлучения от груди.</a:t>
            </a:r>
          </a:p>
          <a:p>
            <a:pPr marL="285750" indent="-285750">
              <a:defRPr/>
            </a:pPr>
            <a:r>
              <a:rPr lang="ru-RU" sz="1600">
                <a:solidFill>
                  <a:srgbClr val="1F4E79"/>
                </a:solidFill>
                <a:cs typeface="Arial" charset="0"/>
              </a:rPr>
              <a:t>- Известно, что молоко матери, родившей ребенка до срока, отличается по составу от молока матери, родившей ребенка в срок, большим содержанием веществ, обеспечивающих более высокие темпы роста, в первую очередь, белка (лактоглобулина и лактоальбумина).</a:t>
            </a: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675688" y="6521450"/>
            <a:ext cx="468312" cy="3365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04" y="24400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Экзогенные Факторы, влияющие на состав молока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41438"/>
            <a:ext cx="8843963" cy="5146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ru-RU" sz="1500" b="1">
                <a:solidFill>
                  <a:srgbClr val="1F4E79"/>
                </a:solidFill>
                <a:cs typeface="Arial" charset="0"/>
              </a:rPr>
              <a:t>Территориально-геохимические и этнические особенности</a:t>
            </a:r>
            <a:r>
              <a:rPr lang="ru-RU" sz="1500">
                <a:solidFill>
                  <a:srgbClr val="1F4E79"/>
                </a:solidFill>
                <a:cs typeface="Arial" charset="0"/>
              </a:rPr>
              <a:t>. Выявлена зависимость состава ГМ, особенно микроэлементного, от экологической ситуации в районе проживания матери. При этом минеральные вещества с одной стороны  необходимы для протекания биологических процессов и их дефицит может привести к ряду заболеваний (эссенциальные и условно-эссенциальные вещества, в т.ч. кальций, хром, кобальт и др.), а с другой стороны, они могут выступать в качестве токсинов (токсические вещества, в т.ч. ртуть, серебро, бром и др.), оказывающих отрицательное влияние на организм матери и младенца.</a:t>
            </a:r>
            <a:endParaRPr lang="ru-RU" sz="1500">
              <a:solidFill>
                <a:srgbClr val="FF0000"/>
              </a:solidFill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500" b="1">
                <a:solidFill>
                  <a:srgbClr val="1F4E79"/>
                </a:solidFill>
                <a:cs typeface="Arial" charset="0"/>
              </a:rPr>
              <a:t>Социальный и экономический статус </a:t>
            </a:r>
            <a:r>
              <a:rPr lang="ru-RU" sz="1500">
                <a:solidFill>
                  <a:srgbClr val="1F4E79"/>
                </a:solidFill>
                <a:cs typeface="Arial" charset="0"/>
              </a:rPr>
              <a:t>определяют рациональность и сбалансированность питания кормящей женщины (см. ниже).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500" b="1">
                <a:solidFill>
                  <a:srgbClr val="1F4E79"/>
                </a:solidFill>
                <a:cs typeface="Arial" charset="0"/>
              </a:rPr>
              <a:t>Режим и питание матери во время беременности и кормления ребенка </a:t>
            </a:r>
          </a:p>
          <a:p>
            <a:pPr marL="285750" indent="-285750">
              <a:defRPr/>
            </a:pPr>
            <a:r>
              <a:rPr lang="ru-RU" sz="1500">
                <a:solidFill>
                  <a:srgbClr val="1F4E79"/>
                </a:solidFill>
                <a:cs typeface="Arial" charset="0"/>
              </a:rPr>
              <a:t>- Нерациональные режим дня и питания кормящей женщины могут обусловливать развитие гипогалактии и недостаточное содержание витаминов и минералов. </a:t>
            </a:r>
          </a:p>
          <a:p>
            <a:pPr marL="285750" indent="-285750">
              <a:defRPr/>
            </a:pPr>
            <a:r>
              <a:rPr lang="ru-RU" sz="1500">
                <a:solidFill>
                  <a:srgbClr val="1F4E79"/>
                </a:solidFill>
                <a:cs typeface="Arial" charset="0"/>
              </a:rPr>
              <a:t>- Возможно изменение вкуса и запаха молока при употреблении матерью приправ, чеснока. </a:t>
            </a:r>
          </a:p>
          <a:p>
            <a:pPr marL="285750" indent="-285750">
              <a:defRPr/>
            </a:pPr>
            <a:r>
              <a:rPr lang="ru-RU" sz="1500">
                <a:solidFill>
                  <a:srgbClr val="1F4E79"/>
                </a:solidFill>
                <a:cs typeface="Arial" charset="0"/>
              </a:rPr>
              <a:t>- Рекомендации по употреблению большого количества жидкости кормящей матерью не всегда обоснованы, так как избыточное потребление жидкости (более 2 л в сутки) ухудшает состав грудного молока, вызывая относительное уменьшение количества белка, жира, витаминов, минеральных веществ.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1500" b="1">
                <a:solidFill>
                  <a:srgbClr val="1F4E79"/>
                </a:solidFill>
                <a:cs typeface="Arial" charset="0"/>
              </a:rPr>
              <a:t>Время года</a:t>
            </a:r>
          </a:p>
          <a:p>
            <a:pPr marL="285750" indent="-285750">
              <a:defRPr/>
            </a:pPr>
            <a:r>
              <a:rPr lang="ru-RU" sz="1500">
                <a:solidFill>
                  <a:srgbClr val="1F4E79"/>
                </a:solidFill>
                <a:cs typeface="Arial" charset="0"/>
              </a:rPr>
              <a:t>Сезонным колебаниям подвергаются жир, белок и в меньшей степени лактоза, при этом жир и белок уменьшаются в теплое время, повышаются - в холодное время года (в жару ребенку необходимо больше жидкости, а в холодное время на выработку тепла тратится больше энергии).  </a:t>
            </a: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748713" y="6419850"/>
            <a:ext cx="395287" cy="4381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36" y="377236"/>
            <a:ext cx="8686800" cy="838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виды вскармливания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1463" y="1836738"/>
            <a:ext cx="4886325" cy="1609725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естественное (грудное)</a:t>
            </a:r>
          </a:p>
          <a:p>
            <a:pPr marL="720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смешанное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720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искусственное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335463"/>
            <a:ext cx="3278187" cy="216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l="2204" b="6483"/>
          <a:stretch/>
        </p:blipFill>
        <p:spPr bwMode="auto">
          <a:xfrm>
            <a:off x="5435600" y="4335463"/>
            <a:ext cx="3297238" cy="216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/>
          <a:srcRect t="4517" b="16041"/>
          <a:stretch/>
        </p:blipFill>
        <p:spPr bwMode="auto">
          <a:xfrm>
            <a:off x="5435600" y="1511300"/>
            <a:ext cx="3297238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14875" y="1611313"/>
            <a:ext cx="4286250" cy="414337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42875" y="1643063"/>
            <a:ext cx="4500563" cy="421481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Состав белка женского и коровьего молока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857500"/>
            <a:ext cx="1714500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Сывороточные белки – 70-80%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альфа-лактальбумин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лактоферрин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2857500"/>
            <a:ext cx="1714500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Казеин 30-20%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2786063"/>
            <a:ext cx="1714500" cy="178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Сывороточные белки - 20%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бета-лактоглобулин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9438" y="2786063"/>
            <a:ext cx="1714500" cy="178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Казеин 80%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2071688"/>
            <a:ext cx="2571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Женское молоко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0,9-1,3 г в 100 мл</a:t>
            </a:r>
          </a:p>
        </p:txBody>
      </p:sp>
      <p:sp>
        <p:nvSpPr>
          <p:cNvPr id="51210" name="Прямоугольник 13"/>
          <p:cNvSpPr>
            <a:spLocks noChangeArrowheads="1"/>
          </p:cNvSpPr>
          <p:nvPr/>
        </p:nvSpPr>
        <p:spPr bwMode="auto">
          <a:xfrm>
            <a:off x="5715000" y="20002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Коровье молоко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2,8 – 3,2 г в 100 мл</a:t>
            </a:r>
          </a:p>
        </p:txBody>
      </p:sp>
      <p:sp useBgFill="1">
        <p:nvSpPr>
          <p:cNvPr id="15" name="Управляющая кнопка: возврат 14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14875" y="1714500"/>
            <a:ext cx="4286250" cy="414337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Линоленовая 2,7% от суммы жирных кислот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Альфа-линоленовая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0,95% от суммы жирных кислот</a:t>
            </a: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Соотношения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6: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3  - 3:1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Эйкозапентаеновая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–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Докозагексаеновая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–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Арахидоновая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–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75" y="1643063"/>
            <a:ext cx="4500563" cy="4214812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Состав жира женского и коровьего молока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928938"/>
            <a:ext cx="3857625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Линолевая – 18,3% от суммы жирных кислот;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Альфа-линоленовая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1,6% от суммы жирных кислот</a:t>
            </a: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Соотношения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6: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3  - 10:1,7-1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Эйкозапентаеновая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+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Докозагексаеновая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+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Арахидоновая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+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2857500"/>
            <a:ext cx="1928813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2786063"/>
            <a:ext cx="1714500" cy="178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1857375"/>
            <a:ext cx="2571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Женское молоко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3,5-4,5 г в 100 мл</a:t>
            </a:r>
          </a:p>
        </p:txBody>
      </p:sp>
      <p:sp>
        <p:nvSpPr>
          <p:cNvPr id="52233" name="Прямоугольник 13"/>
          <p:cNvSpPr>
            <a:spLocks noChangeArrowheads="1"/>
          </p:cNvSpPr>
          <p:nvPr/>
        </p:nvSpPr>
        <p:spPr bwMode="auto">
          <a:xfrm>
            <a:off x="5715000" y="20002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Коровье молоко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0,0 – 3,5 г в 100 мл</a:t>
            </a:r>
          </a:p>
        </p:txBody>
      </p:sp>
      <p:sp useBgFill="1"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714875" y="1714500"/>
            <a:ext cx="4286250" cy="414337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Альфа-лактоза 100%</a:t>
            </a:r>
          </a:p>
        </p:txBody>
      </p:sp>
      <p:sp>
        <p:nvSpPr>
          <p:cNvPr id="10" name="Овал 9"/>
          <p:cNvSpPr/>
          <p:nvPr/>
        </p:nvSpPr>
        <p:spPr>
          <a:xfrm>
            <a:off x="142875" y="1643063"/>
            <a:ext cx="4500563" cy="4214812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Состав углеводов женского и коровьего молока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643188"/>
            <a:ext cx="3857625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Бета-лактоза 80-90%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Олигосахариды 15%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Моносахариды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2857500"/>
            <a:ext cx="1928813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2786063"/>
            <a:ext cx="1714500" cy="178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1857375"/>
            <a:ext cx="2571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Женское молоко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6,5-7,5 г в 100 мл</a:t>
            </a:r>
          </a:p>
        </p:txBody>
      </p:sp>
      <p:sp>
        <p:nvSpPr>
          <p:cNvPr id="53257" name="Прямоугольник 13"/>
          <p:cNvSpPr>
            <a:spLocks noChangeArrowheads="1"/>
          </p:cNvSpPr>
          <p:nvPr/>
        </p:nvSpPr>
        <p:spPr bwMode="auto">
          <a:xfrm>
            <a:off x="5715000" y="20002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Коровье молоко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4,6–4,8 г в 100 мл</a:t>
            </a:r>
          </a:p>
        </p:txBody>
      </p:sp>
      <p:sp useBgFill="1"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129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Витамины и </a:t>
            </a:r>
            <a:r>
              <a:rPr lang="ru-RU" sz="2400" dirty="0" err="1" smtClean="0"/>
              <a:t>витаминоподобные</a:t>
            </a:r>
            <a:r>
              <a:rPr lang="ru-RU" sz="2400" dirty="0" smtClean="0"/>
              <a:t> вещества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8686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женском молоке присутствуют все водо- и жирорастворимые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витамины;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жирорастворимых витаминов А, Д, 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женском молоке выше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чем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коровьем; 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коровьем молоке более высокое содержание тиамина, рибофлавина, пантотеновой кислоты, биотина, витами­на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baseline="-25000" dirty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чем в женском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молоке;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разведении коровьего молока и его термической обработке количество витаминов резко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снижается;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концентрация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витаминов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грудном молоке зависит от сезона года, определяется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питанием кормящей матери и приемом поливитаминных препаратов;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уровень витамина Д в женском молоке крайне низок, что требует его дополнительного назначения детям, находящимся на естественном вскармливании.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0825" y="5778500"/>
            <a:ext cx="8686800" cy="1079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Карнитин -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витаминоподобное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соединение, которое в комплексе с витаминами С, В</a:t>
            </a:r>
            <a:r>
              <a:rPr lang="ru-RU" sz="2000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ниацином участвует в метаболизме жирных кислот, способствует их внутриклеточному транспорту и окислению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820150" y="6524625"/>
            <a:ext cx="32385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Минеральный состав женского молока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1554163"/>
            <a:ext cx="8956675" cy="417830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содержание минеральных солей в женском молоке в 3 раза ниже, чем в коровьем, что обеспечивает его низкую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осмолярность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 уменьшает нагрузку на незрелую выделительную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систему ребенка;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железо, кальций, магний, цинк усваиваются существенно лучше из женского молока, чем из коровьего, это объясняется их  оптимальным соотношением с другими минеральными веществами (в частности, кальция с фосфором, железа с медью и др.);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высокую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биодоступность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микроэлементов (железа, меди) обеспечивают транспортные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белки грудного молока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лактоферрин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церулоплазмин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низкий уровень железа компенсируется его высокой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до 50%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биодоступностью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младенцы 3-6 месяцев,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находящиеся на полном грудном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вскармливании,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нуждаются в дополнительных источниках железа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48713" y="6524625"/>
            <a:ext cx="395287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0" y="188640"/>
            <a:ext cx="925252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Гормоны и </a:t>
            </a:r>
            <a:r>
              <a:rPr lang="ru-RU" sz="2400" dirty="0" err="1" smtClean="0"/>
              <a:t>гормоноподобные</a:t>
            </a:r>
            <a:r>
              <a:rPr lang="ru-RU" sz="2400" dirty="0" smtClean="0"/>
              <a:t> вещества грудного молока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3688" y="1268413"/>
            <a:ext cx="8526462" cy="535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женском молоке в отличие от коровьего содержатся: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гормоны гипоталамуса и гипофиза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рилизинг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-факторы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тиреотропина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гонадотропина, гормона роста, пролактин, окситоцин,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тироксин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трийодтиронин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кортикостероиды, половые гормоны - эстрогены, прогестерон и их метаболиты,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инсулин.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Простагландины,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являясь производными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арахидоновой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линоленовой кислот,  выполняют роль гормонов и играют важную роль в процессах адап­тации ребенка 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внеутробному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существованию,  влияют на многие физиологические функции (пролиферация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энтероцитов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желудочно-кишечная секреция и абсорбция, сокращение гладкой мускулатуры, локальная циркуляция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цитопротекция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 Женское молоко содержит в небольшом количестве простагландины Е</a:t>
            </a:r>
            <a:r>
              <a:rPr lang="ru-RU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cap="smal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ru-RU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 представленные в коровьем, они играют трофическую и иммунологическую роль, выступая в качестве одного из факторов роста.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Гормоны женского молока предохраняют новорожденного ребенка от повышенной нагрузки на гипоталамо-гипофизарно-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тиреоидную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систему, пока она полностью не созреет. Концентрация гор­монов особенно велика в молозиве, а по мере лактации их содер­жание уменьшается.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48713" y="6453188"/>
            <a:ext cx="395287" cy="404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Таурин</a:t>
            </a:r>
            <a:endParaRPr lang="ru-RU" sz="2400" dirty="0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786813" cy="51260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Таурин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аминосульфокислота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 является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условно-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эссенциальным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фактором для младенцев первых месяцев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жизни, образуется в организме из серосодержащих аминокислот метионина и цистеина.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 детей первых месяцев жизни, особенно недоношенных, вследствие незрелости ферментных систем синтез таурина не происходит, и единственным его источником служит пища.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Таурин играет важную роль в процессе формирования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нейросетчатки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глаза, стимулирует рост нервной ткани, слухового нерва, надпочечников, эпифиза, гипофиза, оказывает влияние на поддержа­ние структуры клеточных мембран, сократительную функцию миокарда, конъюгацию желчных кислот, предупреждает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гипо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гипернатриемию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повышает фагоцитарную активность нейтрофилов, обладает антиоксидантными и антиокислительными свойствами.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Таурин особенно необходим для недоношенных, родившихся с признаками морфо-функциональной незрелости, а также для детей с гипоксическим поражением центральной нервной системы.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Нуклеотиды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786813" cy="46640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Нуклеотиды - представляют собой низкомолекулярные соединения, состоящие из азотистых оснований (пурины, пиримидины),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пентозного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сахара (рибозы или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дезоксирибозы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 и 1-3 фосфатных групп. Нуклеотиды присутствуют в женском молоке в значительном количестве.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Наибольшее их количество определяется в молоке на 2-4-м месяце, а после 6-7-го месяца начинает постепенно снижаться. Концентрация нуклеотидов в грудном молоке на порядок выше зимой, это является защитным механизмом, так как зимой ребенок больше подвержен инфекции и легче развивается витаминная и минеральная недостаточность.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Нуклеотиды стимулируют рост и развитие тонкого кишечника, влияют на обмен углеводов и липидов, усиливают всасывание кальция и железа, влияют на функцию печени, поджелудочной железы, формируют кишечный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микробиоценоз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предоставляют энергию для регенерационных процессов, влияют на иммунные функции. 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Ферменты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184150" y="1177925"/>
            <a:ext cx="8715375" cy="518001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Ферменты грудного молока (более 30)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видоспецифичны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и, соответственно, не могут быть представлены ни в каких «заменителях» на основе коровьего молока или растительных продуктов.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Гидролитические ферменты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пепсиноген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трипсин, амилаза, липаза) восполняет дефицит ферментов у новорожденного, способствуют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аутолизу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женского молока, обеспечивают высокий уровень его усвоения.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Липаза женского молока наряду с участием в процессе усвоения пищевого жира, оказывает губительное влияние 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лямблии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патогенные грибы и трихомонады.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Амилаза женского молока имеет активность в 10-60 раз выше, чем амилаза сыворотки крови. Благодаря этому ферменту дети, получающие материнское молоко, практически в любом периоде раннего возраста могут усваивать какое-то количество крахмала.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err="1">
                <a:solidFill>
                  <a:schemeClr val="tx2">
                    <a:lumMod val="75000"/>
                  </a:schemeClr>
                </a:solidFill>
              </a:rPr>
              <a:t>Биотинидаза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 женского молока особенно активна на стадии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выделения молозива, считается, что </a:t>
            </a:r>
            <a:r>
              <a:rPr lang="ru-RU" sz="2100" dirty="0" err="1">
                <a:solidFill>
                  <a:schemeClr val="tx2">
                    <a:lumMod val="75000"/>
                  </a:schemeClr>
                </a:solidFill>
              </a:rPr>
              <a:t>метаболизация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 биотина имеет значение в физиологии адаптационных процессов новорожденного ребенка.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Ферменты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, участвующие в обмене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нуклеиновых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кислот - </a:t>
            </a:r>
            <a:r>
              <a:rPr lang="ru-RU" sz="2100" dirty="0" err="1">
                <a:solidFill>
                  <a:schemeClr val="tx2">
                    <a:lumMod val="75000"/>
                  </a:schemeClr>
                </a:solidFill>
              </a:rPr>
              <a:t>РНКазы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2">
                    <a:lumMod val="75000"/>
                  </a:schemeClr>
                </a:solidFill>
              </a:rPr>
              <a:t>ДНКазы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Обнаружены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ингибиторы трипсина, </a:t>
            </a:r>
            <a:r>
              <a:rPr lang="ru-RU" sz="2100" dirty="0" err="1" smtClean="0">
                <a:solidFill>
                  <a:schemeClr val="tx2">
                    <a:lumMod val="75000"/>
                  </a:schemeClr>
                </a:solidFill>
              </a:rPr>
              <a:t>хемотрипсина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100" dirty="0" err="1">
                <a:solidFill>
                  <a:schemeClr val="tx2">
                    <a:lumMod val="75000"/>
                  </a:schemeClr>
                </a:solidFill>
              </a:rPr>
              <a:t>эластазы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, которые оказывают влияние на абсорбцию белковых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молекул.</a:t>
            </a:r>
            <a:endParaRPr lang="ru-RU" sz="21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Эпидермальный</a:t>
            </a:r>
            <a:r>
              <a:rPr lang="ru-RU" sz="2400" dirty="0" smtClean="0"/>
              <a:t> фактор роста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465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ЭФР - обеспечивает дифференцировку кишечного эпителия  и формирование кишечного барьера, стимулирует развитие клеточных рецепторов к холестерину липопротеидов низкой плотности, реализуя тем самым внутриклеточную утилизацию этого холестерина.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01063" y="6357938"/>
            <a:ext cx="357187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77688" y="33265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Естественное вскармливание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90464" y="1268760"/>
          <a:ext cx="83529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388" y="4868863"/>
            <a:ext cx="8785225" cy="13239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Грудным вскармливанием в строгом смысле этого слова следует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называть только такое вскармливание, при котором кормление ребенка осуществляется при непосредственном прикладывании к груди его биологической матери.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5600" y="6308725"/>
            <a:ext cx="3492500" cy="3698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hlinkClick r:id="rId7" action="ppaction://hlinksldjump"/>
              </a:rPr>
              <a:t>О грудном вскармливании…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Инсулиноподобный фактор роста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323850" y="1628775"/>
            <a:ext cx="8686800" cy="23050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ИФР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 белок,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структуре и функциям похожий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инсулин, осуществляет эндокринную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регуляцию процессов роста, развития и дифференцировки клеток и тканей организма. 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01063" y="6357938"/>
            <a:ext cx="357187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лактоферрин</a:t>
            </a:r>
            <a:endParaRPr lang="ru-RU" sz="2400" dirty="0" smtClean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01063" y="6357938"/>
            <a:ext cx="357187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0825" y="1196975"/>
            <a:ext cx="8686800" cy="5189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Лактоферрин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- это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гликопротеид, участвует в транспорте железа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в кровь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ребенка, обеспечивая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его транспорт через слизистую оболочку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кишечника.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Именно этим механизмом обусловлена более высокая усвояемость железа из женского молока, чем из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коровьего. С другой стороны , в коровьем молоке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лактоферрина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в 10-15 раз меньше.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младенца и подавляет рост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патогенных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бактерий в кишечнике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Лактоферрин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активирует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фагоцитоз,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блокирует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рост бактерий (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эшерихий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стрептококков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, дрожжеподобных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грибов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), подавляет перекисное окисление липидов, обеспечивает высокие антиоксидантные свойства женского молока,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слабовыраженные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или отсутствующие у коровьего молока и молочных продуктов,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приготовленных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на его основе.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Благодаря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наличию,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ингибиторов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трипсина, практически не разрушается в желудочно-кишечном тракте ребенка. В зрелом молоке содержание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лактоферрина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уменьшается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, но поскольку ребенок получает все большее количество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молока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, его содержание приближается к 1 г в день.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полиамины</a:t>
            </a:r>
            <a:endParaRPr lang="ru-RU" sz="2400" dirty="0" smtClean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01063" y="6357938"/>
            <a:ext cx="357187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557338"/>
            <a:ext cx="8686800" cy="452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вещества, необходимые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развития организма,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том числе,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нормального пищеварения и роста желудочно-кишечных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клеток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способствуют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снижению чувствительности к аллергенным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раздражителям.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09663"/>
            <a:ext cx="8893175" cy="574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Прикосновения.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При первом контакте с новорожденным отмечается одинаковость действий матерей: желание немедленного касания ребенка, поглаживание, потирание, ощупывание его кончиками пальцев, а затем всей ладонью.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Контакт «глаза в глаза».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Большинство матерей испытывает непреодолимое желание заглянуть в глаза своему ребенку. Держа ребенка на руках, в положении «лицом к лицу», мать начинает разговаривать с ним, просит раскрыть глаза.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Голос матери.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Матери разговаривают со своим детьми чаще подчеркнуто высоким голосом,  инстинктивно, ориентируясь на ответную реакцию ребенка.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Подражательное обучение.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Обычно и слушающий, и говорящий двигаются в такт разговора. Новорожденный также двигается в такт разговора взрослых, такой живой разговор очень эффективен для тренировки движений ребенка. 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Мать - синхронизатор биоритмов новорожденного.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Пока ребенок находится в утробе матери, многие его действия и ритмы созвучны материнским действиям и ритмам. Момент рождения приводит органы и системы новорожденного в состояние разбалансированности. Именно мать в своем повторяющемся повседневном уходе за ребенком помогает ему преодолеть биоритмологический стресс.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Запах матери.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Новорожденный к 6 дню жизни начинает различать запах молока матери, это имеет важное значение в формировании привязанности к матери.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Тепло матери.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У груди матери ребенок окружен «энергетическим облаком» материнского тепла., что оказывает успокоительное действие. 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Бактериальная флора матери.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Мать является уникальным донором кишечной и назальной флоры для своего ребенка, которая по принципу бактериальной интерференции защищает его от патогенных микроорганизмов.</a:t>
            </a:r>
            <a:endParaRPr lang="ru-RU" sz="20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0850" y="19499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Действия матери, влияющие на ребенка</a:t>
            </a:r>
            <a:endParaRPr lang="ru-RU" sz="2800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820150" y="6597650"/>
            <a:ext cx="323850" cy="2603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1947863"/>
            <a:ext cx="8964613" cy="4029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Контакт "глаза в глаза".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Матери, не получая ответного взгляда ребенка чувствуют растерянность, отчужденность от своего ребенка.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Крик  ребенка.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Мать способна различать крик своего ребенка вскоре после родов.</a:t>
            </a:r>
            <a:r>
              <a:rPr lang="ru-RU" sz="1600" i="1">
                <a:solidFill>
                  <a:srgbClr val="1F4E79"/>
                </a:solidFill>
                <a:cs typeface="Times New Roman" pitchFamily="18" charset="0"/>
              </a:rPr>
              <a:t>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Крик голодного ребенка вызывает у матери увеличение кровотока в груди и самопроизвольное отделение молока.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Выброс гормонов.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Голодный крик ребенка и сосание им груди вызывает выделение окситоцина, что способствует отделению молока. В ответ на сосание ребенком груди у матери повышается в крови уровень пролактина, обеспечивающего продукцию молока. Продукция этих гормонов, индуцируемая самим ребенком, является элективным биологическим механизмом для обеспечения выживаемости новорожденного. Практически все кормящие женщины отмечают, что кормление грудью повышает привязанность к ребенку. 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Запах ребенка.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Уже на 3-4 день после родов большинство матерей узнают запах собственного ребенка.</a:t>
            </a:r>
            <a:endParaRPr lang="ru-RU" sz="1000">
              <a:solidFill>
                <a:srgbClr val="1F4E79"/>
              </a:solidFill>
              <a:cs typeface="Arial" charset="0"/>
            </a:endParaRPr>
          </a:p>
          <a:p>
            <a:pPr algn="just" eaLnBrk="0" hangingPunct="0">
              <a:defRPr/>
            </a:pPr>
            <a:r>
              <a:rPr lang="ru-RU" sz="1600" b="1">
                <a:solidFill>
                  <a:srgbClr val="1F4E79"/>
                </a:solidFill>
                <a:cs typeface="Times New Roman" pitchFamily="18" charset="0"/>
              </a:rPr>
              <a:t>Подражательное обучение. </a:t>
            </a:r>
            <a:r>
              <a:rPr lang="ru-RU" sz="1600">
                <a:solidFill>
                  <a:srgbClr val="1F4E79"/>
                </a:solidFill>
                <a:cs typeface="Times New Roman" pitchFamily="18" charset="0"/>
              </a:rPr>
              <a:t>Под действием человеческой речи новорожденные начинают совершать определенные ритмические движения. Мать, улавливая это, получает стимул к повторению своего действия, т.е происходит ее обучение действиям, направленным на стимуляцию психического развития ребенка.</a:t>
            </a:r>
            <a:endParaRPr lang="ru-RU" sz="20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Действия ребенка, влияющие на мать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820150" y="6524625"/>
            <a:ext cx="32385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786812" cy="642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Психофизиологическое значение грудного вскармливания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479800"/>
            <a:ext cx="8567738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новорожденного всего три потребности: тепло материнских рук, молоко матери и чувство безопасности от ее присутствия. Грудное вскармливание удовлетворяет все три. </a:t>
            </a:r>
          </a:p>
          <a:p>
            <a:pPr algn="r">
              <a:defRPr/>
            </a:pP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Грантли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Дик-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Рик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врач, из книги «Роды без страха», 1955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1547813"/>
            <a:ext cx="8567738" cy="14779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Фундамент всех социальных отношений человека закладывается отношениями, которые складываются во время грудного вскармливания. Тепло материнской кожи — первое социализирующее переживание в жизни человека. </a:t>
            </a:r>
          </a:p>
          <a:p>
            <a:pPr algn="r"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Эшли Монтагю, из книги «Прикосновение. Значение кожи человека»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5445125"/>
            <a:ext cx="8567738" cy="923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Грудное вскармливание – гораздо больше, чем способ кормления. С прикладывания к груди начинается материнство.</a:t>
            </a:r>
          </a:p>
          <a:p>
            <a:pPr algn="r"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Ла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Лече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Лига, международная организация поддержки кормящих мам, 2012</a:t>
            </a: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748713" y="6524625"/>
            <a:ext cx="395287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Периоды естественного вскармливания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7452254"/>
              </p:ext>
            </p:extLst>
          </p:nvPr>
        </p:nvGraphicFramePr>
        <p:xfrm>
          <a:off x="395536" y="1196752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оптимальный продукт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питания ребенка первых месяцев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6237288"/>
            <a:ext cx="4181475" cy="4619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Некоторые исторические факты можно посмотреть здесь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2852738"/>
            <a:ext cx="856932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Значимость грудного вскармливания определяется рядом моментов. «Превосходно сбалансированное соотношение питательных веществ и ферментов, содержание иммунологических веществ, необходимых для защиты жизнедеятельности организма, и факторы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эпидермального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роста, содержащиеся в грудном молоке, а также естественное регулирование его состава для приспособления к изменяющимся запросам младенца уникальны… Грудное кормление также развивает материнское чувство и способствует успешному переходу матери от состояния беременности к послеродовому состоянию»</a:t>
            </a:r>
          </a:p>
          <a:p>
            <a:pPr algn="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(Региональное Европейское Бюро Всемирной Организации здравоохранения, 1997).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1196975"/>
            <a:ext cx="8569325" cy="157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Материнское молоко является «самой лучшей пищей, придуманной природой» </a:t>
            </a:r>
          </a:p>
          <a:p>
            <a:pPr algn="r">
              <a:defRPr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И.П. Павлов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«…женское молоко остается незыблемым «золотым стандартом» детской диетологии»… Перевод на искусственное питание - это «экологическая катастрофа для организма ребенка» </a:t>
            </a:r>
          </a:p>
          <a:p>
            <a:pPr algn="r">
              <a:defRPr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А.В. Мазурин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hlinkClick r:id="rId6" action="ppaction://hlinksldjump"/>
              </a:rPr>
              <a:t>И.М. Воронцов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5300663"/>
            <a:ext cx="856932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Таким образом, материнское молоко - оптимальный продукт питания для ребенка первых месяцев жизни, так как соответствует особенностям его пищеварительной системы и обмена веществ.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Неблагоприятные для ребенка варианты вскармливания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7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 action="ppaction://hlinksldjump"/>
              </a:rPr>
              <a:t>вскармливание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 action="ppaction://hlinksldjump"/>
              </a:rPr>
              <a:t>сцеженным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 action="ppaction://hlinksldjump"/>
              </a:rPr>
              <a:t>нативным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женским молоком из пипетки, зонда, бутылочки,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чашки;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3" action="ppaction://hlinksldjump"/>
              </a:rPr>
              <a:t>вскармливание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3" action="ppaction://hlinksldjump"/>
              </a:rPr>
              <a:t>термически обработанным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материнским молоком.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i071.radikal.ru/0911/d4/05e8723f3cf9.jpg"/>
          <p:cNvPicPr>
            <a:picLocks noChangeAspect="1" noChangeArrowheads="1"/>
          </p:cNvPicPr>
          <p:nvPr/>
        </p:nvPicPr>
        <p:blipFill rotWithShape="1">
          <a:blip r:embed="rId4"/>
          <a:srcRect r="50000"/>
          <a:stretch/>
        </p:blipFill>
        <p:spPr bwMode="auto">
          <a:xfrm>
            <a:off x="3757613" y="4294188"/>
            <a:ext cx="1839912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Картинка 34 из 24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294188"/>
            <a:ext cx="3095625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0" name="Picture 6" descr="Картинка 76 из 24338"/>
          <p:cNvPicPr>
            <a:picLocks noChangeAspect="1" noChangeArrowheads="1"/>
          </p:cNvPicPr>
          <p:nvPr/>
        </p:nvPicPr>
        <p:blipFill rotWithShape="1">
          <a:blip r:embed="rId6"/>
          <a:srcRect l="4172" r="6133"/>
          <a:stretch/>
        </p:blipFill>
        <p:spPr bwMode="auto">
          <a:xfrm>
            <a:off x="534988" y="4310063"/>
            <a:ext cx="3097212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6190</TotalTime>
  <Words>6388</Words>
  <Application>Microsoft Office PowerPoint</Application>
  <PresentationFormat>Экран (4:3)</PresentationFormat>
  <Paragraphs>857</Paragraphs>
  <Slides>65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6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Trebuchet MS</vt:lpstr>
      <vt:lpstr>Verdana</vt:lpstr>
      <vt:lpstr>Wingdings</vt:lpstr>
      <vt:lpstr>Wingdings 2</vt:lpstr>
      <vt:lpstr>Трек</vt:lpstr>
      <vt:lpstr>ЕСТЕСТВЕННОЕ ВСКАРМЛИВАНИЕ</vt:lpstr>
      <vt:lpstr>оглавление</vt:lpstr>
      <vt:lpstr>Значение естественного вскармливания и физиология лактации</vt:lpstr>
      <vt:lpstr>Значение рационального вскармливания для  детей первого года жизни</vt:lpstr>
      <vt:lpstr>виды вскармливания </vt:lpstr>
      <vt:lpstr>Естественное вскармливание</vt:lpstr>
      <vt:lpstr>Периоды естественного вскармливания</vt:lpstr>
      <vt:lpstr>оптимальный продукт питания ребенка первых месяцев жизни</vt:lpstr>
      <vt:lpstr>Неблагоприятные для ребенка варианты вскармливания</vt:lpstr>
      <vt:lpstr>Лактация</vt:lpstr>
      <vt:lpstr>Образование молока</vt:lpstr>
      <vt:lpstr>Основные достоинства женского молока</vt:lpstr>
      <vt:lpstr>Факторы, влияющие на лактацию</vt:lpstr>
      <vt:lpstr>Факторы, влияющие На состав материнского молока</vt:lpstr>
      <vt:lpstr>эволюция женского молока</vt:lpstr>
      <vt:lpstr>Молозиво и Зрелое женское молоко </vt:lpstr>
      <vt:lpstr>Отличительные особенности молозива от зрелого молока и их значение </vt:lpstr>
      <vt:lpstr>В составе женского молока (в 1 л)*</vt:lpstr>
      <vt:lpstr>В составе женского молока (в 1 л)*</vt:lpstr>
      <vt:lpstr>состав молока и свойства</vt:lpstr>
      <vt:lpstr>Белок женского молока</vt:lpstr>
      <vt:lpstr>Жир женского молока</vt:lpstr>
      <vt:lpstr>Углеводы женского молока</vt:lpstr>
      <vt:lpstr>Биологически активные вещества женского молока</vt:lpstr>
      <vt:lpstr>Защитные факторы женского молока</vt:lpstr>
      <vt:lpstr>Грудное вскармливание и состояние здоровья ребенка</vt:lpstr>
      <vt:lpstr>Значение грудного вскармливания для матери</vt:lpstr>
      <vt:lpstr>Психофизиологическое значение грудного вскармливания</vt:lpstr>
      <vt:lpstr>Психофизиологическое значение грудного вскармливания</vt:lpstr>
      <vt:lpstr>Взаимоотношение отца с новорожденным</vt:lpstr>
      <vt:lpstr>Рекомендуемые суточные нормы потребностей детей 1-го года жизни</vt:lpstr>
      <vt:lpstr>О грудном вскармливании (ВОЗ, 1997)</vt:lpstr>
      <vt:lpstr>Правила отлучения ребенка от груди</vt:lpstr>
      <vt:lpstr>Павлов Иван Петрович  (1849 — 1936)</vt:lpstr>
      <vt:lpstr>Мазурин Андрей Владимирович (1923 - 2001) </vt:lpstr>
      <vt:lpstr>Воронцов игорь Михайлович (1935 – 2007) </vt:lpstr>
      <vt:lpstr>Из истории…</vt:lpstr>
      <vt:lpstr>Недостатки вскармливания  нативным сцеженным материнским молоком</vt:lpstr>
      <vt:lpstr>Недостатки вскармливания ребенка термически обработанным сцеженным материнским молоком</vt:lpstr>
      <vt:lpstr>Маммогенез</vt:lpstr>
      <vt:lpstr>Лактогенез</vt:lpstr>
      <vt:lpstr>Галактопоэз</vt:lpstr>
      <vt:lpstr>Анатомия молочной железы</vt:lpstr>
      <vt:lpstr>Фаза автоматизма функционирования молочной железы </vt:lpstr>
      <vt:lpstr>Автоматизм функционирования молочной железы (нейрогормональный рефлекс) </vt:lpstr>
      <vt:lpstr>Регуляция лактации</vt:lpstr>
      <vt:lpstr>Эндогенные Факторы, влияющие на состав молока</vt:lpstr>
      <vt:lpstr>Эндогенные Факторы, влияющие на состав молока</vt:lpstr>
      <vt:lpstr>Экзогенные Факторы, влияющие на состав молока</vt:lpstr>
      <vt:lpstr>Состав белка женского и коровьего молока</vt:lpstr>
      <vt:lpstr>Состав жира женского и коровьего молока</vt:lpstr>
      <vt:lpstr>Состав углеводов женского и коровьего молока</vt:lpstr>
      <vt:lpstr>Витамины и витаминоподобные вещества </vt:lpstr>
      <vt:lpstr>Минеральный состав женского молока</vt:lpstr>
      <vt:lpstr>Гормоны и гормоноподобные вещества грудного молока </vt:lpstr>
      <vt:lpstr>Таурин</vt:lpstr>
      <vt:lpstr>Нуклеотиды</vt:lpstr>
      <vt:lpstr>Ферменты</vt:lpstr>
      <vt:lpstr>Эпидермальный фактор роста</vt:lpstr>
      <vt:lpstr>Инсулиноподобный фактор роста</vt:lpstr>
      <vt:lpstr>лактоферрин</vt:lpstr>
      <vt:lpstr>полиамины</vt:lpstr>
      <vt:lpstr>Действия матери, влияющие на ребенка</vt:lpstr>
      <vt:lpstr>Действия ребенка, влияющие на мать</vt:lpstr>
      <vt:lpstr>Психофизиологическое значение грудного вскармливания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ВСКАРМЛИВАНИЕ ДЕТЕЙ ПЕРВОГО ГОДА ЖИЗНИ</dc:title>
  <dc:creator>www.PHILka.RU</dc:creator>
  <cp:lastModifiedBy>мама Лиля</cp:lastModifiedBy>
  <cp:revision>355</cp:revision>
  <dcterms:created xsi:type="dcterms:W3CDTF">2009-01-30T04:12:40Z</dcterms:created>
  <dcterms:modified xsi:type="dcterms:W3CDTF">2015-06-24T20:16:04Z</dcterms:modified>
</cp:coreProperties>
</file>