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17" r:id="rId2"/>
    <p:sldId id="355" r:id="rId3"/>
    <p:sldId id="318" r:id="rId4"/>
    <p:sldId id="319" r:id="rId5"/>
    <p:sldId id="320" r:id="rId6"/>
    <p:sldId id="321" r:id="rId7"/>
    <p:sldId id="348" r:id="rId8"/>
    <p:sldId id="322" r:id="rId9"/>
    <p:sldId id="324" r:id="rId10"/>
    <p:sldId id="349" r:id="rId11"/>
    <p:sldId id="350" r:id="rId12"/>
    <p:sldId id="351" r:id="rId13"/>
    <p:sldId id="353" r:id="rId14"/>
    <p:sldId id="354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44" r:id="rId25"/>
    <p:sldId id="337" r:id="rId26"/>
    <p:sldId id="338" r:id="rId27"/>
    <p:sldId id="34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8723" autoAdjust="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C823079-9D84-4984-9103-25F8BB96B03A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52C6DBA-9439-44A5-ABFF-1B05BBC2E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53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331DF7-C1DF-4802-A44E-75720B92C136}" type="slidenum">
              <a:rPr lang="ru-RU" sz="1200"/>
              <a:pPr algn="r"/>
              <a:t>2</a:t>
            </a:fld>
            <a:endParaRPr lang="ru-RU" sz="1200"/>
          </a:p>
        </p:txBody>
      </p:sp>
      <p:sp>
        <p:nvSpPr>
          <p:cNvPr id="5120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62D126-617E-454A-AC8A-DF954E6EE325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C6DBA-9439-44A5-ABFF-1B05BBC2E4F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3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charset="0"/>
              </a:rPr>
              <a:t>Убрать лечение</a:t>
            </a:r>
          </a:p>
        </p:txBody>
      </p:sp>
    </p:spTree>
    <p:extLst>
      <p:ext uri="{BB962C8B-B14F-4D97-AF65-F5344CB8AC3E}">
        <p14:creationId xmlns:p14="http://schemas.microsoft.com/office/powerpoint/2010/main" val="12336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59C9-20E8-4E35-8C46-7C414A47BFBE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E70CC-DB6B-4B25-ADE9-9FF360FE4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CAF21-471C-4201-8CCB-7041EC22B17B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0B1F-D4A1-4E89-AB6A-180A48FA4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E5D7-F7D4-4435-AB57-DA9DC141CB86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A0F91-D0FC-4E2D-982B-E3B54856B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00E26-2872-471E-B922-40BB821A7621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3D541-CDEB-4831-A2F9-ED255ECC1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C3C4-B738-4472-B4FC-97B50AC5988A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1E2A-0DA1-42FC-AE50-703B4640B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A6819-5201-413B-9A62-7EEFE1A8A211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05131-F92F-4161-AA52-F32CAD560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EA26-D9D9-4CDD-ACC4-13A493353693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27BC2-F710-4852-B45A-88B9786E1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17D2A-568F-44EE-866B-192D66BC91F9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F7E74-D8EE-42D3-A118-4906B629F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0956E-F361-4965-AC10-CA20F0D366D3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A8664-0D65-4905-BB2C-DF904D75C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825C-54BE-46F5-B963-B4B00377DFD8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7618F-C933-4C70-8DB2-4088FD25E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8374-7F73-47A3-8D8C-5280C3027846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92A0-44A7-4705-BA00-70D578D47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9A71F90-75F9-499A-977E-9C9D58AE62E1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85D9D3D-2F7B-4656-96A3-FB0ADCA6D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51520" y="5445224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ВСКАРМЛИВАНИЕ ДЕТЕЙ ДО ВВЕДЕНИЯ ПРИКОРМА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288" y="4365625"/>
            <a:ext cx="84582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Глава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4" name="Picture 2" descr="http://img-fotki.yandex.ru/get/4519/88371604.10a/0_6c1c7_7e83031f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620713"/>
            <a:ext cx="4762500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786812" cy="71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Техника </a:t>
            </a:r>
            <a:r>
              <a:rPr lang="ru-RU" sz="2400" dirty="0" smtClean="0"/>
              <a:t>и правила грудного вскармливания</a:t>
            </a:r>
            <a:endParaRPr lang="ru-RU" sz="2400" dirty="0" smtClean="0"/>
          </a:p>
        </p:txBody>
      </p:sp>
      <p:sp>
        <p:nvSpPr>
          <p:cNvPr id="4" name="Загнутый угол 3"/>
          <p:cNvSpPr/>
          <p:nvPr/>
        </p:nvSpPr>
        <p:spPr>
          <a:xfrm>
            <a:off x="2915816" y="3717032"/>
            <a:ext cx="5976664" cy="2302467"/>
          </a:xfrm>
          <a:prstGeom prst="foldedCorner">
            <a:avLst>
              <a:gd name="adj" fmla="val 1534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окончании кормления грудь необходимо тщательно обсушить, прикрыть сосок стерильной салфеткой во избежание трения и раздражения бельем и одеждой.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После кормления одной грудью полностью сцедить остатки молока;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 при нормальной лактации можно не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сцеживать молоко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10" descr="Кормление грудью / Feeding by a breast 2000 г., видеопособие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2996952"/>
            <a:ext cx="2397125" cy="364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179512" y="1340768"/>
            <a:ext cx="87129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Andalus" panose="02020603050405020304" pitchFamily="18" charset="-78"/>
              </a:rPr>
              <a:t>Процесс сосания ребенком груди полезно рассматривать как два действия: 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Andalus" panose="02020603050405020304" pitchFamily="18" charset="-78"/>
              </a:rPr>
              <a:t> вытягивание груди по форме соски;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Andalus" panose="02020603050405020304" pitchFamily="18" charset="-78"/>
              </a:rPr>
              <a:t> прижатие вытянутой ареолы языком к небу.</a:t>
            </a:r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  <a:cs typeface="Andalus" panose="02020603050405020304" pitchFamily="18" charset="-78"/>
              </a:rPr>
              <a:t>Врачу-педиатру целесообразно посмотреть, как мать кормит </a:t>
            </a:r>
            <a:r>
              <a:rPr lang="ru-RU" dirty="0" smtClean="0">
                <a:solidFill>
                  <a:srgbClr val="FF0000"/>
                </a:solidFill>
                <a:cs typeface="Andalus" panose="02020603050405020304" pitchFamily="18" charset="-78"/>
              </a:rPr>
              <a:t>ребенка!</a:t>
            </a:r>
            <a:endParaRPr lang="ru-RU" dirty="0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51506"/>
            <a:ext cx="8686800" cy="8382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 smtClean="0"/>
              <a:t>Нарушение техники грудного вскармливания может </a:t>
            </a:r>
            <a:r>
              <a:rPr lang="ru-RU" sz="2400" dirty="0" smtClean="0"/>
              <a:t>стать причиной: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04788" y="1412875"/>
            <a:ext cx="8686800" cy="1587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  <a:defRPr/>
            </a:pPr>
            <a:r>
              <a:rPr lang="ru-RU" sz="2000" dirty="0" smtClean="0"/>
              <a:t>воспаления и трещин сосков;</a:t>
            </a:r>
          </a:p>
          <a:p>
            <a:pPr>
              <a:buFontTx/>
              <a:buChar char="-"/>
              <a:defRPr/>
            </a:pPr>
            <a:r>
              <a:rPr lang="ru-RU" sz="2000" dirty="0" err="1" smtClean="0"/>
              <a:t>нагрубания</a:t>
            </a:r>
            <a:r>
              <a:rPr lang="ru-RU" sz="2000" dirty="0" smtClean="0"/>
              <a:t> груди, </a:t>
            </a:r>
            <a:r>
              <a:rPr lang="ru-RU" sz="2000" dirty="0" err="1" smtClean="0"/>
              <a:t>лактостаза</a:t>
            </a:r>
            <a:r>
              <a:rPr lang="ru-RU" sz="2000" dirty="0" smtClean="0"/>
              <a:t>, мастита; </a:t>
            </a:r>
          </a:p>
          <a:p>
            <a:pPr>
              <a:buFontTx/>
              <a:buChar char="-"/>
              <a:defRPr/>
            </a:pPr>
            <a:r>
              <a:rPr lang="ru-RU" sz="2000" dirty="0" smtClean="0"/>
              <a:t>неудовлетворенности </a:t>
            </a:r>
            <a:r>
              <a:rPr lang="ru-RU" sz="2000" dirty="0"/>
              <a:t>ребенка, постоянно требующего есть;</a:t>
            </a:r>
          </a:p>
          <a:p>
            <a:pPr>
              <a:buFontTx/>
              <a:buChar char="-"/>
              <a:defRPr/>
            </a:pPr>
            <a:r>
              <a:rPr lang="ru-RU" sz="2000" dirty="0" smtClean="0"/>
              <a:t>Недостаточности питания </a:t>
            </a:r>
            <a:r>
              <a:rPr lang="ru-RU" sz="2000" dirty="0" smtClean="0"/>
              <a:t>и медленного роста ребенка;</a:t>
            </a:r>
          </a:p>
        </p:txBody>
      </p:sp>
      <p:pic>
        <p:nvPicPr>
          <p:cNvPr id="8194" name="Picture 2" descr="Заболевания молочных желез у кормящих матерей &quot; Народный медицинский портал. Симптомы и лечение болезне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213100"/>
            <a:ext cx="2703512" cy="220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196" name="Picture 4" descr="Кормление грудью"/>
          <p:cNvPicPr>
            <a:picLocks noChangeAspect="1" noChangeArrowheads="1"/>
          </p:cNvPicPr>
          <p:nvPr/>
        </p:nvPicPr>
        <p:blipFill rotWithShape="1">
          <a:blip r:embed="rId3"/>
          <a:srcRect l="5026" b="5113"/>
          <a:stretch/>
        </p:blipFill>
        <p:spPr bwMode="auto">
          <a:xfrm>
            <a:off x="3170238" y="4437063"/>
            <a:ext cx="2705100" cy="220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198" name="Picture 6" descr="Дети. Беременность, роды, сказки, песенки, конкурсы - О чем плачет новорожденный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0450" y="3181350"/>
            <a:ext cx="2725738" cy="211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33387" y="266700"/>
            <a:ext cx="8229601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Профилактика и лечение трещин соска</a:t>
            </a:r>
          </a:p>
        </p:txBody>
      </p:sp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-2484438" y="4721225"/>
            <a:ext cx="457200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5574" y="1196752"/>
            <a:ext cx="8785225" cy="50167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соблюдение правил вскармливания ребенка и техники прикладывания к груди;</a:t>
            </a:r>
          </a:p>
          <a:p>
            <a:pPr eaLnBrk="0" hangingPunct="0">
              <a:buFontTx/>
              <a:buChar char="•"/>
              <a:defRPr/>
            </a:pP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изменение положения ребенка у груди во время кормления, чтобы при сосании подвергались давлению разные участки соска;</a:t>
            </a:r>
          </a:p>
          <a:p>
            <a:pPr eaLnBrk="0" hangingPunct="0">
              <a:buFontTx/>
              <a:buChar char="•"/>
              <a:defRPr/>
            </a:pP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н</a:t>
            </a:r>
            <a:r>
              <a:rPr lang="ru-RU" altLang="ru-RU" sz="1600" dirty="0" smtClean="0">
                <a:solidFill>
                  <a:srgbClr val="1F4E79"/>
                </a:solidFill>
                <a:cs typeface="Arial" charset="0"/>
              </a:rPr>
              <a:t>е следует после кормления «выдергивать» сосок изо рта ребенка, </a:t>
            </a: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достаточно слегка зажать нос малыша, и он сам вытолкнет сосок, или </a:t>
            </a:r>
            <a:r>
              <a:rPr lang="ru-RU" sz="1600" dirty="0">
                <a:solidFill>
                  <a:srgbClr val="1F4E79"/>
                </a:solidFill>
                <a:cs typeface="Arial" charset="0"/>
              </a:rPr>
              <a:t>вставить свой палец в утолок рта ребенка, между двумя деснами, разжимая их так, чтобы сосок сам "вышел" изо рта; </a:t>
            </a:r>
          </a:p>
          <a:p>
            <a:pPr eaLnBrk="0" hangingPunct="0">
              <a:buFontTx/>
              <a:buChar char="•"/>
              <a:defRPr/>
            </a:pPr>
            <a:r>
              <a:rPr lang="ru-RU" sz="1600" dirty="0">
                <a:solidFill>
                  <a:srgbClr val="1F4E79"/>
                </a:solidFill>
                <a:cs typeface="Arial" charset="0"/>
              </a:rPr>
              <a:t>после кормления смазывать </a:t>
            </a:r>
            <a:r>
              <a:rPr lang="ru-RU" sz="1600" dirty="0" smtClean="0">
                <a:solidFill>
                  <a:srgbClr val="1F4E79"/>
                </a:solidFill>
                <a:cs typeface="Arial" charset="0"/>
              </a:rPr>
              <a:t>сосок </a:t>
            </a:r>
            <a:r>
              <a:rPr lang="ru-RU" sz="1600" dirty="0">
                <a:solidFill>
                  <a:srgbClr val="1F4E79"/>
                </a:solidFill>
                <a:cs typeface="Arial" charset="0"/>
              </a:rPr>
              <a:t>и ареолу </a:t>
            </a:r>
            <a:r>
              <a:rPr lang="ru-RU" sz="1600" dirty="0" smtClean="0">
                <a:solidFill>
                  <a:srgbClr val="1F4E79"/>
                </a:solidFill>
                <a:cs typeface="Arial" charset="0"/>
              </a:rPr>
              <a:t>грудным молоком </a:t>
            </a:r>
            <a:r>
              <a:rPr lang="ru-RU" sz="1600" dirty="0" smtClean="0">
                <a:solidFill>
                  <a:srgbClr val="1F4E79"/>
                </a:solidFill>
                <a:cs typeface="Arial" charset="0"/>
              </a:rPr>
              <a:t>и </a:t>
            </a: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держать грудь открытой на воздухе 5 минут</a:t>
            </a:r>
            <a:r>
              <a:rPr lang="ru-RU" sz="1600" dirty="0">
                <a:solidFill>
                  <a:srgbClr val="1F4E79"/>
                </a:solidFill>
                <a:cs typeface="Arial" charset="0"/>
              </a:rPr>
              <a:t>;</a:t>
            </a:r>
          </a:p>
          <a:p>
            <a:pPr eaLnBrk="0" hangingPunct="0">
              <a:buFontTx/>
              <a:buChar char="•"/>
              <a:defRPr/>
            </a:pP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сделать кормления более частыми и менее продолжительными </a:t>
            </a:r>
            <a:r>
              <a:rPr lang="ru-RU" altLang="ru-RU" sz="1600" dirty="0" smtClean="0">
                <a:solidFill>
                  <a:srgbClr val="1F4E79"/>
                </a:solidFill>
                <a:cs typeface="Arial" charset="0"/>
              </a:rPr>
              <a:t>(до 20 минут);</a:t>
            </a:r>
            <a:endParaRPr lang="ru-RU" altLang="ru-RU" sz="1600" dirty="0">
              <a:solidFill>
                <a:srgbClr val="1F4E79"/>
              </a:solidFill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н</a:t>
            </a:r>
            <a:r>
              <a:rPr lang="ru-RU" altLang="ru-RU" sz="1600" dirty="0" smtClean="0">
                <a:solidFill>
                  <a:srgbClr val="1F4E79"/>
                </a:solidFill>
                <a:cs typeface="Arial" charset="0"/>
              </a:rPr>
              <a:t>е </a:t>
            </a: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следует </a:t>
            </a:r>
            <a:r>
              <a:rPr lang="ru-RU" altLang="ru-RU" sz="1600" dirty="0" smtClean="0">
                <a:solidFill>
                  <a:srgbClr val="1F4E79"/>
                </a:solidFill>
                <a:cs typeface="Arial" charset="0"/>
              </a:rPr>
              <a:t>перед кормлением обмывать </a:t>
            </a: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соски водой с </a:t>
            </a:r>
            <a:r>
              <a:rPr lang="ru-RU" altLang="ru-RU" sz="1600" dirty="0" smtClean="0">
                <a:solidFill>
                  <a:srgbClr val="1F4E79"/>
                </a:solidFill>
                <a:cs typeface="Arial" charset="0"/>
              </a:rPr>
              <a:t>мылом или обрабатывать спиртовыми растворами или антисептиками, что их высушивает;</a:t>
            </a:r>
            <a:endParaRPr lang="ru-RU" altLang="ru-RU" sz="1600" dirty="0">
              <a:solidFill>
                <a:srgbClr val="1F4E79"/>
              </a:solidFill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для смягчения соска пользоваться мазями на основе ланолина (</a:t>
            </a:r>
            <a:r>
              <a:rPr lang="ru-RU" altLang="ru-RU" sz="1600" dirty="0" err="1">
                <a:solidFill>
                  <a:srgbClr val="1F4E79"/>
                </a:solidFill>
                <a:cs typeface="Arial" charset="0"/>
              </a:rPr>
              <a:t>Бепантен</a:t>
            </a: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, Д-</a:t>
            </a:r>
            <a:r>
              <a:rPr lang="ru-RU" altLang="ru-RU" sz="1600" dirty="0" err="1">
                <a:solidFill>
                  <a:srgbClr val="1F4E79"/>
                </a:solidFill>
                <a:cs typeface="Arial" charset="0"/>
              </a:rPr>
              <a:t>пантенол</a:t>
            </a: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, </a:t>
            </a:r>
            <a:r>
              <a:rPr lang="ru-RU" altLang="ru-RU" sz="1600" dirty="0" err="1">
                <a:solidFill>
                  <a:srgbClr val="1F4E79"/>
                </a:solidFill>
                <a:cs typeface="Arial" charset="0"/>
              </a:rPr>
              <a:t>пурелан</a:t>
            </a: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 100), не требующие смывания и безопасные для ребенка;</a:t>
            </a:r>
          </a:p>
          <a:p>
            <a:pPr eaLnBrk="0" hangingPunct="0">
              <a:buFontTx/>
              <a:buChar char="•"/>
              <a:defRPr/>
            </a:pP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использовать мягкие гигиенические прокладки (одноразовые или </a:t>
            </a:r>
            <a:r>
              <a:rPr lang="ru-RU" altLang="ru-RU" sz="1600" dirty="0">
                <a:solidFill>
                  <a:srgbClr val="1F4E79"/>
                </a:solidFill>
                <a:latin typeface="Arial" charset="0"/>
                <a:cs typeface="Arial" charset="0"/>
              </a:rPr>
              <a:t>м</a:t>
            </a: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ногоразовые)  на область соска с их регулярной сменой при спонтанном выделении молока в промежутках между кормлениями;</a:t>
            </a:r>
          </a:p>
          <a:p>
            <a:pPr eaLnBrk="0" hangingPunct="0">
              <a:buFontTx/>
              <a:buChar char="•"/>
              <a:defRPr/>
            </a:pPr>
            <a:r>
              <a:rPr lang="ru-RU" altLang="ru-RU" sz="1600" dirty="0" smtClean="0">
                <a:solidFill>
                  <a:srgbClr val="1F4E79"/>
                </a:solidFill>
                <a:cs typeface="Arial" charset="0"/>
              </a:rPr>
              <a:t> при небольших трещинах, </a:t>
            </a: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можно </a:t>
            </a:r>
            <a:r>
              <a:rPr lang="ru-RU" altLang="ru-RU" sz="1600" dirty="0" smtClean="0">
                <a:solidFill>
                  <a:srgbClr val="1F4E79"/>
                </a:solidFill>
                <a:cs typeface="Arial" charset="0"/>
              </a:rPr>
              <a:t>временно кормить </a:t>
            </a: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ребенка через специальную накладку;</a:t>
            </a:r>
          </a:p>
          <a:p>
            <a:pPr eaLnBrk="0" hangingPunct="0">
              <a:buFontTx/>
              <a:buChar char="•"/>
              <a:defRPr/>
            </a:pP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при появлении </a:t>
            </a:r>
            <a:r>
              <a:rPr lang="ru-RU" altLang="ru-RU" sz="1600" dirty="0" smtClean="0">
                <a:solidFill>
                  <a:srgbClr val="1F4E79"/>
                </a:solidFill>
                <a:cs typeface="Arial" charset="0"/>
              </a:rPr>
              <a:t>крупных, болезненных трещин</a:t>
            </a: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, кровоточивости, повышении температуры, увеличении лимфатических узлов в области шеи и подмышечной области, </a:t>
            </a:r>
            <a:r>
              <a:rPr lang="ru-RU" altLang="ru-RU" sz="1600" dirty="0" smtClean="0">
                <a:solidFill>
                  <a:srgbClr val="1F4E79"/>
                </a:solidFill>
                <a:cs typeface="Arial" charset="0"/>
              </a:rPr>
              <a:t>матери следует немедленно </a:t>
            </a:r>
            <a:r>
              <a:rPr lang="ru-RU" altLang="ru-RU" sz="1600" dirty="0">
                <a:solidFill>
                  <a:srgbClr val="1F4E79"/>
                </a:solidFill>
                <a:cs typeface="Arial" charset="0"/>
              </a:rPr>
              <a:t>обратиться к врачу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699"/>
            <a:ext cx="9144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профилактика </a:t>
            </a:r>
            <a:r>
              <a:rPr lang="ru-RU" sz="2400" dirty="0" err="1" smtClean="0"/>
              <a:t>нагрубания</a:t>
            </a:r>
            <a:r>
              <a:rPr lang="ru-RU" sz="2400" dirty="0" smtClean="0"/>
              <a:t> молочных желез и </a:t>
            </a:r>
            <a:r>
              <a:rPr lang="ru-RU" sz="2400" dirty="0" err="1" smtClean="0"/>
              <a:t>лактостаза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050" y="1628775"/>
            <a:ext cx="8788400" cy="3962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ru-RU" dirty="0">
                <a:solidFill>
                  <a:srgbClr val="1F4E79"/>
                </a:solidFill>
                <a:latin typeface="Arial" charset="0"/>
                <a:cs typeface="Arial" charset="0"/>
              </a:rPr>
              <a:t>соблюдение правил вскармливания ребенка – регулярное кормление;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dirty="0">
                <a:solidFill>
                  <a:srgbClr val="1F4E79"/>
                </a:solidFill>
                <a:latin typeface="Arial" charset="0"/>
                <a:cs typeface="Arial" charset="0"/>
              </a:rPr>
              <a:t>избегать </a:t>
            </a:r>
            <a:r>
              <a:rPr lang="ru-RU" dirty="0" err="1">
                <a:solidFill>
                  <a:srgbClr val="1F4E79"/>
                </a:solidFill>
                <a:latin typeface="Arial" charset="0"/>
                <a:cs typeface="Arial" charset="0"/>
              </a:rPr>
              <a:t>гиперлактации</a:t>
            </a:r>
            <a:r>
              <a:rPr lang="ru-RU" dirty="0">
                <a:solidFill>
                  <a:srgbClr val="1F4E79"/>
                </a:solidFill>
                <a:latin typeface="Arial" charset="0"/>
                <a:cs typeface="Arial" charset="0"/>
              </a:rPr>
              <a:t> (переизбытка молока); 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dirty="0">
                <a:solidFill>
                  <a:srgbClr val="1F4E79"/>
                </a:solidFill>
                <a:latin typeface="Arial" charset="0"/>
                <a:cs typeface="Arial" charset="0"/>
              </a:rPr>
              <a:t>без необходимости молоко не сцеживать;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dirty="0">
                <a:solidFill>
                  <a:srgbClr val="1F4E79"/>
                </a:solidFill>
                <a:latin typeface="Arial" charset="0"/>
                <a:cs typeface="Arial" charset="0"/>
              </a:rPr>
              <a:t>соблюдать технику прикладывания ребенка к груди;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dirty="0">
                <a:solidFill>
                  <a:srgbClr val="1F4E79"/>
                </a:solidFill>
                <a:latin typeface="Arial" charset="0"/>
                <a:cs typeface="Arial" charset="0"/>
              </a:rPr>
              <a:t>проводить массаж молочной железы круговыми движениями, особенно областей с уплотнением, </a:t>
            </a:r>
            <a:r>
              <a:rPr lang="ru-RU" dirty="0" smtClean="0">
                <a:solidFill>
                  <a:srgbClr val="1F4E79"/>
                </a:solidFill>
                <a:latin typeface="Arial" charset="0"/>
                <a:cs typeface="Arial" charset="0"/>
              </a:rPr>
              <a:t>прикладывать согревающий компресс </a:t>
            </a:r>
            <a:r>
              <a:rPr lang="ru-RU" dirty="0">
                <a:solidFill>
                  <a:srgbClr val="1F4E79"/>
                </a:solidFill>
                <a:latin typeface="Arial" charset="0"/>
                <a:cs typeface="Arial" charset="0"/>
              </a:rPr>
              <a:t>перед кормлением на несколько минут;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dirty="0">
                <a:solidFill>
                  <a:srgbClr val="1F4E79"/>
                </a:solidFill>
                <a:latin typeface="Arial" charset="0"/>
                <a:cs typeface="Arial" charset="0"/>
              </a:rPr>
              <a:t>при </a:t>
            </a:r>
            <a:r>
              <a:rPr lang="ru-RU" dirty="0" err="1">
                <a:solidFill>
                  <a:srgbClr val="1F4E79"/>
                </a:solidFill>
                <a:latin typeface="Arial" charset="0"/>
                <a:cs typeface="Arial" charset="0"/>
              </a:rPr>
              <a:t>нагрубании</a:t>
            </a:r>
            <a:r>
              <a:rPr lang="ru-RU" dirty="0">
                <a:solidFill>
                  <a:srgbClr val="1F4E79"/>
                </a:solidFill>
                <a:latin typeface="Arial" charset="0"/>
                <a:cs typeface="Arial" charset="0"/>
              </a:rPr>
              <a:t> молочных желез - сцеживание молока ручным способом, можно под теплым душем, или молокоотсосом;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dirty="0">
                <a:solidFill>
                  <a:srgbClr val="1F4E79"/>
                </a:solidFill>
                <a:latin typeface="Arial" charset="0"/>
                <a:cs typeface="Arial" charset="0"/>
              </a:rPr>
              <a:t>при невозможности кормить ребенка грудью, проводить сцеживания каждые 3-4 часа;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dirty="0">
                <a:solidFill>
                  <a:srgbClr val="1F4E79"/>
                </a:solidFill>
                <a:latin typeface="Arial" charset="0"/>
                <a:cs typeface="Arial" charset="0"/>
              </a:rPr>
              <a:t>при резкой болезненности, покраснении кожи, повышении температуры, появлении гнойного отделяемого из молочной железы – </a:t>
            </a:r>
            <a:r>
              <a:rPr lang="ru-RU" dirty="0" smtClean="0">
                <a:solidFill>
                  <a:srgbClr val="1F4E79"/>
                </a:solidFill>
                <a:latin typeface="Arial" charset="0"/>
                <a:cs typeface="Arial" charset="0"/>
              </a:rPr>
              <a:t>матери следует немедленно </a:t>
            </a:r>
            <a:r>
              <a:rPr lang="ru-RU" dirty="0">
                <a:solidFill>
                  <a:srgbClr val="1F4E79"/>
                </a:solidFill>
                <a:latin typeface="Arial" charset="0"/>
                <a:cs typeface="Arial" charset="0"/>
              </a:rPr>
              <a:t>обратиться к врачу.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Приспособления для профилактики трещин, </a:t>
            </a:r>
            <a:r>
              <a:rPr lang="ru-RU" sz="2400" dirty="0" err="1" smtClean="0"/>
              <a:t>нагрубания</a:t>
            </a:r>
            <a:r>
              <a:rPr lang="ru-RU" sz="2400" dirty="0" smtClean="0"/>
              <a:t> молочных желез и </a:t>
            </a:r>
            <a:r>
              <a:rPr lang="ru-RU" sz="2400" dirty="0" err="1" smtClean="0"/>
              <a:t>лактостаза</a:t>
            </a:r>
            <a:endParaRPr lang="ru-RU" sz="2400" dirty="0"/>
          </a:p>
        </p:txBody>
      </p:sp>
      <p:pic>
        <p:nvPicPr>
          <p:cNvPr id="26626" name="Picture 2" descr="http://novmama.ru/wp-content/uploads/2011/04/nakladki-na-gr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51300"/>
            <a:ext cx="2649537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http://img3.imgbb.ru/0/6/5/06509affbbc508864617cb80e2089553_h.jpg"/>
          <p:cNvPicPr>
            <a:picLocks noChangeAspect="1" noChangeArrowheads="1"/>
          </p:cNvPicPr>
          <p:nvPr/>
        </p:nvPicPr>
        <p:blipFill>
          <a:blip r:embed="rId3"/>
          <a:srcRect l="16496"/>
          <a:stretch>
            <a:fillRect/>
          </a:stretch>
        </p:blipFill>
        <p:spPr bwMode="auto">
          <a:xfrm>
            <a:off x="1403350" y="4051300"/>
            <a:ext cx="2693988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http://www.kroha24.ru/images/shop/1289421237_4792-1.jpg"/>
          <p:cNvPicPr>
            <a:picLocks noChangeAspect="1" noChangeArrowheads="1"/>
          </p:cNvPicPr>
          <p:nvPr/>
        </p:nvPicPr>
        <p:blipFill>
          <a:blip r:embed="rId4"/>
          <a:srcRect b="9320"/>
          <a:stretch>
            <a:fillRect/>
          </a:stretch>
        </p:blipFill>
        <p:spPr bwMode="auto">
          <a:xfrm>
            <a:off x="323850" y="1371600"/>
            <a:ext cx="2735263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http://www.estiva.ru/get_img?ImageWidth=768&amp;ImageHeight=551&amp;ImageId=12045"/>
          <p:cNvPicPr>
            <a:picLocks noChangeAspect="1" noChangeArrowheads="1"/>
          </p:cNvPicPr>
          <p:nvPr/>
        </p:nvPicPr>
        <p:blipFill>
          <a:blip r:embed="rId5"/>
          <a:srcRect l="8356" r="14351"/>
          <a:stretch>
            <a:fillRect/>
          </a:stretch>
        </p:blipFill>
        <p:spPr bwMode="auto">
          <a:xfrm>
            <a:off x="6108700" y="1268413"/>
            <a:ext cx="27844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Способы определения количества молока, необходимого новорожденному ребенку в первые 10 дней жизни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0825" y="1773238"/>
            <a:ext cx="8686800" cy="353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Формула Г.М. Зайцевой: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Суточное количество молока = 2% М х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где М - масса тела,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-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день жизни.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Разовый объем  молока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(при 7-кратном кормлении ребенка) =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 x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10, где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- день жизни.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Формула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Финкельштейна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Vсут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= n х 70 (если масса тела при рождении ниже 3200)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или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Vсут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= n 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80 (если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масса тела при рождении выше 3200)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6804025" y="405765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Питьевой режим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23850" y="1196975"/>
            <a:ext cx="8515350" cy="2016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Новорожденные и грудные дети, находящиеся исключительно на грудном вскармливании, могут нуждаться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 дополнительной дотации жидкости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 ряде ситуаций: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пониженная влажность в квартире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повышенная температура окружающей среды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мать накануне съела обильную жирную пищу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заболевания ребенка, сопровождающиеся высокой лихорадкой, диареей, рвотой, выраженной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гипербилирубинемией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4578350"/>
            <a:ext cx="8424863" cy="20732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1F4E79"/>
                </a:solidFill>
                <a:cs typeface="Arial" charset="0"/>
              </a:rPr>
              <a:t>Так, ребенку первого полугодия жизни жидкости требуется в среднем 150—180 мл/кг/сут, ребенку второго полугодия — 100—130 мл/кг/сут. </a:t>
            </a:r>
          </a:p>
          <a:p>
            <a:pPr>
              <a:defRPr/>
            </a:pPr>
            <a:r>
              <a:rPr lang="ru-RU" sz="1600">
                <a:solidFill>
                  <a:srgbClr val="1F4E79"/>
                </a:solidFill>
                <a:cs typeface="Arial" charset="0"/>
              </a:rPr>
              <a:t>Поскольку потребность ребенка в воде в основном удовлетворяется за счет жидкости, входящей в состав пищи, при достаточном объеме пи</a:t>
            </a:r>
            <a:r>
              <a:rPr lang="ru-RU" sz="1600">
                <a:solidFill>
                  <a:srgbClr val="1F4E79"/>
                </a:solidFill>
                <a:latin typeface="Arial" charset="0"/>
                <a:cs typeface="Arial" charset="0"/>
              </a:rPr>
              <a:t>тания </a:t>
            </a:r>
            <a:r>
              <a:rPr lang="ru-RU" sz="1600">
                <a:solidFill>
                  <a:srgbClr val="1F4E79"/>
                </a:solidFill>
                <a:cs typeface="Arial" charset="0"/>
              </a:rPr>
              <a:t>потребность в дополнительном питье у ребенка грудного возраста невелика - 50—70 мл в сутки. В жаркое время года она может возрастать до 150—200 мл в сутки. </a:t>
            </a:r>
          </a:p>
          <a:p>
            <a:pPr>
              <a:defRPr/>
            </a:pPr>
            <a:r>
              <a:rPr lang="ru-RU" sz="1600">
                <a:solidFill>
                  <a:srgbClr val="FF0000"/>
                </a:solidFill>
                <a:cs typeface="Arial" charset="0"/>
              </a:rPr>
              <a:t>При возникновении патологических состояний потребность ребенка в дополнительном введении жидкости определяет врач.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3357563"/>
            <a:ext cx="8515350" cy="1076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Считается, что суточное потребление жидкости у здорового ре­бенка равно 10—15% массы тела, в то время как у взрослого человека всего 2—4% МТ. Од­нако лишь 0,5—3% получаемой детьми жидкости удерживается в организме, в то время как около 50% выводится почками, 3—10%—желудочно- кишечным трактом и 40—50% входит в состав не­ощутимых потерь.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Таким образом,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07950" y="1412875"/>
            <a:ext cx="8507413" cy="51260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000" smtClean="0">
                <a:solidFill>
                  <a:srgbClr val="1F4E79"/>
                </a:solidFill>
              </a:rPr>
              <a:t>в первые дни после родов необходимо раннее прикладывание ребенка к груди, свободное вскармливание с первого дня жизни, совместное пребывание матери и новорожденного в родильном доме в палате «мать и дитя», исключение допаивания (кроме обусловленных медицинскими показаниями случаев), а</a:t>
            </a:r>
            <a:r>
              <a:rPr lang="ru-RU" sz="2000" i="1" smtClean="0">
                <a:solidFill>
                  <a:srgbClr val="1F4E79"/>
                </a:solidFill>
              </a:rPr>
              <a:t> </a:t>
            </a:r>
            <a:r>
              <a:rPr lang="ru-RU" sz="2000" smtClean="0">
                <a:solidFill>
                  <a:srgbClr val="1F4E79"/>
                </a:solidFill>
              </a:rPr>
              <a:t>также отказ от использования сосок, бутылочек и пустышек, профилактика трещин, нагрубания молочных желез  (лактостаза).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2000" smtClean="0">
              <a:solidFill>
                <a:srgbClr val="1F4E79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000" smtClean="0">
                <a:solidFill>
                  <a:srgbClr val="1F4E79"/>
                </a:solidFill>
              </a:rPr>
              <a:t>В последующем необходимы спокойная и доброжелательная обстановка в семье, помощь со стороны близких по уходу, рациональный режим дня,  обеспечивающий достаточный сон и отдых кормящей женщины, ее сбалансированное питание, </a:t>
            </a:r>
            <a:r>
              <a:rPr lang="ru-RU" sz="2000" smtClean="0">
                <a:solidFill>
                  <a:srgbClr val="1F4E79"/>
                </a:solidFill>
                <a:latin typeface="Arial" charset="0"/>
              </a:rPr>
              <a:t>использование фортификаторов, а также </a:t>
            </a:r>
            <a:r>
              <a:rPr lang="ru-RU" sz="2000" smtClean="0">
                <a:solidFill>
                  <a:srgbClr val="1F4E79"/>
                </a:solidFill>
              </a:rPr>
              <a:t>дополнительный прием жидкости (чая, соков и других напитков), сохранение свободного вскармливания. </a:t>
            </a:r>
          </a:p>
          <a:p>
            <a:pPr eaLnBrk="1" hangingPunct="1">
              <a:buFont typeface="Arial" charset="0"/>
              <a:buNone/>
              <a:defRPr/>
            </a:pPr>
            <a:endParaRPr lang="ru-RU" smtClean="0">
              <a:solidFill>
                <a:srgbClr val="1F4E7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Способы расчета суточного количества молока ребенку 1 года жизни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4840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	Объемный в зависимости от массы тела: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нед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– 2 мес. – 1/5 массы тела (600-900 мл)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От 2 до 4 мес. –  1/6 массы тела (800-1000 мл)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От 4 до 6 мес. –  1/7 массы тела (900-1000 мл)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Старше 6 мес. – 1/8 массы тела (не более 1000 мл)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	Расчет по И.М. Воронцову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4-х недельный ребенок должен получать в сутки 800 мл молока. На каждую недостающую неделю до 4-х – на 50 мл меньше, а на каждый месяц больший чем один, на 50 мл больше.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	Калорийный расчет: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 1 кг массы ребенок должен получать в 0-6 мес. – 115 ккал, в 7-12 мес. – 110 ккал.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Зная ориентировочную энергоемкость женского молока (700 ккал в 1 л) и массу тела ребенка, легко рассчитать суточный объем молока.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Использование донорского молока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1974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При стерилизации при 100</a:t>
            </a:r>
            <a:r>
              <a:rPr lang="ru-RU" sz="2000" baseline="30000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 в течение 3 мин. практически полностью разрушаются иммуноглобулины, гормоны, клеточные элементы, коагулирует и частично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лизируется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белок.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Пастеризация при 62,5</a:t>
            </a:r>
            <a:r>
              <a:rPr lang="ru-RU" sz="2000" baseline="30000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 в течение 30 мин. – более щадящий метод, но и при нем происходит частичный распад белковых молекул, хотя сохранность аминокислот до 90-100%, но при этом высок риск инфицирования.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Замораживание  при температуре  -18…-40</a:t>
            </a:r>
            <a:r>
              <a:rPr lang="ru-RU" sz="2000" baseline="30000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 – ведет к увеличению размеров жировых глобул, дополнительному разрушению аминокислот.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Хранение при +4</a:t>
            </a:r>
            <a:r>
              <a:rPr lang="ru-RU" sz="2000" baseline="30000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 ведет к минимальной потере нутриентов.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http://www.spr-journal.ru/webasyst/published/publicdata/LSDNWEBASYST/attachments/SC/products_pictures/Nac_progr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628800"/>
            <a:ext cx="3456384" cy="4824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4139952" y="2564904"/>
            <a:ext cx="4860925" cy="218521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n-lt"/>
                <a:cs typeface="+mn-cs"/>
              </a:rPr>
              <a:t>Один из ключевых подходов к улучшению состояния здоровья детского населения - 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ОПТИМИЗАЦИЯ ПИТАНИЯ ДЕТЕЙ ПЕРВОГО ГОДА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ЖИЗНИ</a:t>
            </a:r>
            <a:endParaRPr lang="ru-RU" sz="2800" b="1" dirty="0">
              <a:latin typeface="+mn-lt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45016" cy="841248"/>
          </a:xfrm>
        </p:spPr>
        <p:txBody>
          <a:bodyPr>
            <a:noAutofit/>
          </a:bodyPr>
          <a:lstStyle/>
          <a:p>
            <a:r>
              <a:rPr lang="ru-RU" sz="2400" dirty="0"/>
              <a:t>«Национальная программа оптимизации вскармливания детей первого года жизни в Российской Федерации»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35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Правила хранения грудного молока в домашних условиях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8715375" cy="49831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Сцеживание молока производят в стерильные контейнеры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Свежесцеженное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молоко перед добавлением к замороженному молоку должно быть охлаждено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Размораживать молоко можно, помещая контейнер в теплую, но не горячую воду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Не следует разогревать молоко в микроволновой печи, так как молоко может кипеть, а бутылочка остается холодной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Размороженное молоко следует использовать в течение 24 часов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Нагревать или замораживать повторно молоко нельзя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582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Сроки хранения грудного молока при замораживании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009650"/>
          <a:ext cx="8786875" cy="565964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09415"/>
                <a:gridCol w="2191127"/>
                <a:gridCol w="1841321"/>
                <a:gridCol w="2845012"/>
              </a:tblGrid>
              <a:tr h="6129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Грудное молоко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Комнатная температура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Холодильник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Морозильная камера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44544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Свежесцеженное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 герметичный контейнер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6-8 ч (при  26</a:t>
                      </a:r>
                      <a:r>
                        <a:rPr lang="ru-RU" sz="1600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С).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При наличии холодильника хранения при комнатной температуре нужно избегать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3-5 дней (4</a:t>
                      </a:r>
                      <a:r>
                        <a:rPr lang="ru-RU" sz="1600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С).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Хранить у задней стенки холодильника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нед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в морозильной камере, встроенной в холодильник;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 мес. в морозильной камере, имеющей  отдельную дверцу;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6-12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мес. при глубокой заморозке (-18</a:t>
                      </a:r>
                      <a:r>
                        <a:rPr lang="ru-RU" sz="1600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С).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70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Предварительно замороженное – размороженное в холодильнике, но не нагретое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 ч или менее (до следующего кормления)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Хранить в холодильнике 24 ч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 замораживать повторно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709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Размороженное вне холодильника в теплой воде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 окончания данного кормления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 более 4 ч (до следующего кормления)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 замораживать повторно</a:t>
                      </a:r>
                    </a:p>
                    <a:p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611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Ребенок начал употреблять данную порцию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Только до окончания кормления, затем утилизировать 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Утилизировать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Утилизировать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Правила приготовления </a:t>
            </a:r>
            <a:r>
              <a:rPr lang="ru-RU" sz="2400" dirty="0" smtClean="0"/>
              <a:t>смесей</a:t>
            </a:r>
            <a:endParaRPr lang="ru-RU" sz="2400" dirty="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50825" y="1557338"/>
            <a:ext cx="8472488" cy="37433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сухие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АЗЖМ*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относятся к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инстантным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(быстрорастворимым)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стерильную бутылочку наливают кипяченую воду, имеющую температуру 50-60</a:t>
            </a:r>
            <a:r>
              <a:rPr lang="ru-RU" sz="2400" baseline="30000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С, мерной ложкой добавляют сухую молочную смесь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(обычно - 1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дозированная ложка на 30 мл воды), тщательно перемешивают, не допуская наличия комков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жидкие смеси готовы к употреблению, не требуют разведения, их следует только подогреть в электрических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молоконагревателях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до 36-37</a:t>
            </a:r>
            <a:r>
              <a:rPr lang="ru-RU" sz="2400" baseline="30000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9932" y="5877272"/>
            <a:ext cx="52833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i="1" dirty="0" smtClean="0"/>
              <a:t>Примечание:</a:t>
            </a:r>
          </a:p>
          <a:p>
            <a:r>
              <a:rPr lang="ru-RU" i="1" dirty="0" smtClean="0"/>
              <a:t>* адаптированные заменители женского молока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Условия хранения </a:t>
            </a:r>
            <a:r>
              <a:rPr lang="ru-RU" sz="2400" dirty="0" err="1" smtClean="0"/>
              <a:t>азжм</a:t>
            </a:r>
            <a:endParaRPr lang="ru-RU" sz="2400" dirty="0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сухие смеси в запакованном виде могут храниться в течение нескольких месяцев, после вскрытия упаковки в плотно закрытом состоянии хранятся в сухом прохладном месте не более 2-х недель – 1 мес.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стерилизованные пресных жидкие смеси имеют срок хранения в запечатанном виде не более 1 мес. при температуре не выше 25</a:t>
            </a:r>
            <a:r>
              <a:rPr lang="ru-RU" sz="2400" baseline="30000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кисломолочные смеси сохраняются не более 10 дней со дня выпуска при температуре не более +6</a:t>
            </a:r>
            <a:r>
              <a:rPr lang="ru-RU" sz="2400" baseline="30000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после вскрытия упаковки жидкой смеси время хранения в условиях холодильника при температуре +2…+6</a:t>
            </a:r>
            <a:r>
              <a:rPr lang="ru-RU" sz="2400" baseline="30000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 не более 2-х суток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Десять  принципов поддержки успешного грудного вскармливания</a:t>
            </a:r>
            <a:endParaRPr lang="ru-RU" sz="2000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107950" y="1196975"/>
            <a:ext cx="8928100" cy="5661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Font typeface="Wingdings 2" pitchFamily="18" charset="2"/>
              <a:buNone/>
              <a:tabLst>
                <a:tab pos="228600" algn="l"/>
              </a:tabLst>
              <a:defRPr/>
            </a:pPr>
            <a:r>
              <a:rPr lang="ru-RU" sz="1700" b="1" smtClean="0">
                <a:solidFill>
                  <a:srgbClr val="1F4E79"/>
                </a:solidFill>
                <a:ea typeface="Times New Roman" pitchFamily="18" charset="0"/>
                <a:cs typeface="Arial" charset="0"/>
              </a:rPr>
              <a:t>1. Строго придерживаться установленных правил грудного вскармливания и регулярно доводить эти правила до сведения медицинского персонала и рожениц.</a:t>
            </a:r>
          </a:p>
          <a:p>
            <a:pPr marL="0" indent="0">
              <a:buFont typeface="Wingdings 2" pitchFamily="18" charset="2"/>
              <a:buNone/>
              <a:tabLst>
                <a:tab pos="228600" algn="l"/>
              </a:tabLst>
              <a:defRPr/>
            </a:pPr>
            <a:r>
              <a:rPr lang="ru-RU" sz="1700" b="1" smtClean="0">
                <a:solidFill>
                  <a:srgbClr val="1F4E79"/>
                </a:solidFill>
                <a:ea typeface="Times New Roman" pitchFamily="18" charset="0"/>
                <a:cs typeface="Arial" charset="0"/>
              </a:rPr>
              <a:t>2. Обучать медицинский персонал необходимым навыкам для осуществления правил грудного вскармливания.</a:t>
            </a:r>
          </a:p>
          <a:p>
            <a:pPr marL="0" indent="0">
              <a:buFont typeface="Wingdings 2" pitchFamily="18" charset="2"/>
              <a:buNone/>
              <a:tabLst>
                <a:tab pos="228600" algn="l"/>
              </a:tabLst>
              <a:defRPr/>
            </a:pPr>
            <a:r>
              <a:rPr lang="ru-RU" sz="1700" b="1" smtClean="0">
                <a:solidFill>
                  <a:srgbClr val="1F4E79"/>
                </a:solidFill>
                <a:ea typeface="Times New Roman" pitchFamily="18" charset="0"/>
                <a:cs typeface="Arial" charset="0"/>
              </a:rPr>
              <a:t>3. Информировать всех беременных женщин о преимуществах и технике грудного вскармливания.</a:t>
            </a:r>
          </a:p>
          <a:p>
            <a:pPr marL="0" indent="0">
              <a:buFont typeface="Wingdings 2" pitchFamily="18" charset="2"/>
              <a:buNone/>
              <a:tabLst>
                <a:tab pos="228600" algn="l"/>
              </a:tabLst>
              <a:defRPr/>
            </a:pPr>
            <a:r>
              <a:rPr lang="ru-RU" sz="1700" b="1" smtClean="0">
                <a:solidFill>
                  <a:srgbClr val="1F4E79"/>
                </a:solidFill>
                <a:ea typeface="Times New Roman" pitchFamily="18" charset="0"/>
                <a:cs typeface="Arial" charset="0"/>
              </a:rPr>
              <a:t>4. Помогать матерям начинать грудное вскармливание в течение первого получаса после родов.</a:t>
            </a:r>
          </a:p>
          <a:p>
            <a:pPr marL="0" indent="0">
              <a:buFont typeface="Wingdings 2" pitchFamily="18" charset="2"/>
              <a:buNone/>
              <a:tabLst>
                <a:tab pos="228600" algn="l"/>
              </a:tabLst>
              <a:defRPr/>
            </a:pPr>
            <a:r>
              <a:rPr lang="ru-RU" sz="1700" b="1" smtClean="0">
                <a:solidFill>
                  <a:srgbClr val="1F4E79"/>
                </a:solidFill>
                <a:ea typeface="Times New Roman" pitchFamily="18" charset="0"/>
                <a:cs typeface="Arial" charset="0"/>
              </a:rPr>
              <a:t>5. Показывать матерям, как кормить грудью и как сохранить лактацию, даже если они временно отделены от детей.</a:t>
            </a:r>
          </a:p>
          <a:p>
            <a:pPr marL="0" indent="0">
              <a:buFont typeface="Wingdings 2" pitchFamily="18" charset="2"/>
              <a:buNone/>
              <a:tabLst>
                <a:tab pos="228600" algn="l"/>
              </a:tabLst>
              <a:defRPr/>
            </a:pPr>
            <a:r>
              <a:rPr lang="ru-RU" sz="1700" b="1" smtClean="0">
                <a:solidFill>
                  <a:srgbClr val="1F4E79"/>
                </a:solidFill>
                <a:ea typeface="Times New Roman" pitchFamily="18" charset="0"/>
                <a:cs typeface="Arial" charset="0"/>
              </a:rPr>
              <a:t>6. Не давать новорожденным никакого другого питья, никакой другой пищи,  кроме грудного молока, за исключением случаев, обусловленных медицинскими показаниями.</a:t>
            </a:r>
          </a:p>
          <a:p>
            <a:pPr marL="0" indent="0">
              <a:buFont typeface="Wingdings 2" pitchFamily="18" charset="2"/>
              <a:buNone/>
              <a:tabLst>
                <a:tab pos="228600" algn="l"/>
              </a:tabLst>
              <a:defRPr/>
            </a:pPr>
            <a:r>
              <a:rPr lang="ru-RU" sz="1700" b="1" smtClean="0">
                <a:solidFill>
                  <a:srgbClr val="1F4E79"/>
                </a:solidFill>
                <a:ea typeface="Times New Roman" pitchFamily="18" charset="0"/>
                <a:cs typeface="Arial" charset="0"/>
              </a:rPr>
              <a:t>7. Практиковать круглосуточное нахождение  матери и новорожденного рядом в одной палате.</a:t>
            </a:r>
          </a:p>
          <a:p>
            <a:pPr marL="0" indent="0">
              <a:buFont typeface="Wingdings 2" pitchFamily="18" charset="2"/>
              <a:buNone/>
              <a:tabLst>
                <a:tab pos="228600" algn="l"/>
              </a:tabLst>
              <a:defRPr/>
            </a:pPr>
            <a:r>
              <a:rPr lang="ru-RU" sz="1700" b="1" smtClean="0">
                <a:solidFill>
                  <a:srgbClr val="1F4E79"/>
                </a:solidFill>
                <a:ea typeface="Times New Roman" pitchFamily="18" charset="0"/>
                <a:cs typeface="Arial" charset="0"/>
              </a:rPr>
              <a:t>8. Поощрять грудное вскармливание по требованию младенца, а не по расписанию.</a:t>
            </a:r>
          </a:p>
          <a:p>
            <a:pPr marL="0" indent="0">
              <a:buFont typeface="Wingdings 2" pitchFamily="18" charset="2"/>
              <a:buNone/>
              <a:tabLst>
                <a:tab pos="228600" algn="l"/>
              </a:tabLst>
              <a:defRPr/>
            </a:pPr>
            <a:r>
              <a:rPr lang="ru-RU" sz="1700" b="1" smtClean="0">
                <a:solidFill>
                  <a:srgbClr val="1F4E79"/>
                </a:solidFill>
                <a:ea typeface="Times New Roman" pitchFamily="18" charset="0"/>
                <a:cs typeface="Arial" charset="0"/>
              </a:rPr>
              <a:t>9. Не давать новорожденным, находящимся  на грудном вскармливании, никаких успокаивающих средств и устройств, имитирующих материнскую грудь (соски и др.).</a:t>
            </a:r>
          </a:p>
          <a:p>
            <a:pPr marL="0" indent="0">
              <a:buFont typeface="Wingdings 2" pitchFamily="18" charset="2"/>
              <a:buNone/>
              <a:tabLst>
                <a:tab pos="228600" algn="l"/>
              </a:tabLst>
              <a:defRPr/>
            </a:pPr>
            <a:r>
              <a:rPr lang="ru-RU" sz="1700" b="1" smtClean="0">
                <a:solidFill>
                  <a:srgbClr val="1F4E79"/>
                </a:solidFill>
                <a:ea typeface="Times New Roman" pitchFamily="18" charset="0"/>
                <a:cs typeface="Arial" charset="0"/>
              </a:rPr>
              <a:t>10. Поощрять организацию групп поддержки грудного вскармливания и направлять матерей в эти группы после выписки из родильного дома или больницы.</a:t>
            </a:r>
          </a:p>
        </p:txBody>
      </p:sp>
      <p:sp useBgFill="1"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8532813" y="6453188"/>
            <a:ext cx="287337" cy="2889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796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Аргументация этого метода включает в себя следующие положения:</a:t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4" name="Загнутый угол 3"/>
          <p:cNvSpPr/>
          <p:nvPr/>
        </p:nvSpPr>
        <p:spPr>
          <a:xfrm>
            <a:off x="0" y="1143000"/>
            <a:ext cx="9144000" cy="5500688"/>
          </a:xfrm>
          <a:prstGeom prst="foldedCorner">
            <a:avLst>
              <a:gd name="adj" fmla="val 161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стимуляция психического развития ребенка и установление оптимального  контакта с матерью посредством контакта ребенка с матерью «кожа к коже»;</a:t>
            </a: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более быстрое включение механизмов секреции молока и более устойчивая последующая лактация; </a:t>
            </a: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энергичный рефлекторный выброс окситоцина вследствие  раздражения соска способствует более раннему сокращению матки, уменьшает опасность кровопотери у матери, </a:t>
            </a: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молозиво с высокой концентрацией иммуноглобулина А, смачивая рот и пищеварительный тракт младенца, существенно предохраняет ребенка от интенсивного бактериального обсеменения, уменьшает риск гнойно-септических заболеваний;</a:t>
            </a: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более раннее заселение кишечника и кожи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бифидумфлорой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что уменьшает длительность фазы транзиторного дисбактериоза кишечника;</a:t>
            </a: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успокаивающее действие на мать, исчезновение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стрессорного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гормонального фона;</a:t>
            </a: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усиление чувства материнства через механизмы импринтирования, что способствует увеличению продолжительности грудного вскармливания.</a:t>
            </a:r>
          </a:p>
        </p:txBody>
      </p:sp>
      <p:sp useBgFill="1"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643938" y="6429375"/>
            <a:ext cx="357187" cy="2857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21" y="260648"/>
            <a:ext cx="8472487" cy="642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Режим свободного вскармливания</a:t>
            </a:r>
            <a:endParaRPr lang="ru-RU" sz="2800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42875" y="1268413"/>
            <a:ext cx="9001125" cy="55895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550" dirty="0" smtClean="0">
                <a:solidFill>
                  <a:schemeClr val="accent1">
                    <a:lumMod val="50000"/>
                  </a:schemeClr>
                </a:solidFill>
              </a:rPr>
              <a:t>Прикладывание ребенка к груди должно осуществляться с первого дня по требованию ребенка, в том числе и в ночные часы.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очные кормления особенно значимы для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поддержания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лактации,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так как ночью уровень пролактина более высокий.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550" dirty="0" smtClean="0">
                <a:solidFill>
                  <a:schemeClr val="accent1">
                    <a:lumMod val="50000"/>
                  </a:schemeClr>
                </a:solidFill>
              </a:rPr>
              <a:t>Для адекватной организации вскармливания по требованию матери необходимо научиться различать крик голодного ребенка. </a:t>
            </a:r>
            <a:r>
              <a:rPr lang="ru-RU" sz="1550" dirty="0">
                <a:solidFill>
                  <a:schemeClr val="accent1">
                    <a:lumMod val="50000"/>
                  </a:schemeClr>
                </a:solidFill>
              </a:rPr>
              <a:t>Знаками голода </a:t>
            </a:r>
            <a:r>
              <a:rPr lang="ru-RU" sz="1550" dirty="0" smtClean="0">
                <a:solidFill>
                  <a:schemeClr val="accent1">
                    <a:lumMod val="50000"/>
                  </a:schemeClr>
                </a:solidFill>
              </a:rPr>
              <a:t>помимо требовательного крика могут </a:t>
            </a:r>
            <a:r>
              <a:rPr lang="ru-RU" sz="1550" dirty="0">
                <a:solidFill>
                  <a:schemeClr val="accent1">
                    <a:lumMod val="50000"/>
                  </a:schemeClr>
                </a:solidFill>
              </a:rPr>
              <a:t>быть активные сосательные движения губ, чмокание губами, вращательные движения головки в поисках материнской груди. Частота прикладывания </a:t>
            </a:r>
            <a:r>
              <a:rPr lang="ru-RU" sz="1550" dirty="0" smtClean="0">
                <a:solidFill>
                  <a:schemeClr val="accent1">
                    <a:lumMod val="50000"/>
                  </a:schemeClr>
                </a:solidFill>
              </a:rPr>
              <a:t>новорожденного к </a:t>
            </a:r>
            <a:r>
              <a:rPr lang="ru-RU" sz="1550" dirty="0">
                <a:solidFill>
                  <a:schemeClr val="accent1">
                    <a:lumMod val="50000"/>
                  </a:schemeClr>
                </a:solidFill>
              </a:rPr>
              <a:t>груди </a:t>
            </a:r>
            <a:r>
              <a:rPr lang="ru-RU" sz="1550" dirty="0" smtClean="0">
                <a:solidFill>
                  <a:schemeClr val="accent1">
                    <a:lumMod val="50000"/>
                  </a:schemeClr>
                </a:solidFill>
              </a:rPr>
              <a:t>- от </a:t>
            </a:r>
            <a:r>
              <a:rPr lang="ru-RU" sz="1550" dirty="0">
                <a:solidFill>
                  <a:schemeClr val="accent1">
                    <a:lumMod val="50000"/>
                  </a:schemeClr>
                </a:solidFill>
              </a:rPr>
              <a:t>8-10 до 12 и более раз.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550" b="1" i="1" dirty="0" smtClean="0">
                <a:solidFill>
                  <a:schemeClr val="accent1">
                    <a:lumMod val="50000"/>
                  </a:schemeClr>
                </a:solidFill>
              </a:rPr>
              <a:t>Кормление ребенка по требованию способствует тому, что: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550" dirty="0" smtClean="0">
                <a:solidFill>
                  <a:schemeClr val="accent1">
                    <a:lumMod val="50000"/>
                  </a:schemeClr>
                </a:solidFill>
              </a:rPr>
              <a:t>грудное молоко быстрее прибывает, лактация сохраняется более длительное время;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550" dirty="0" smtClean="0">
                <a:solidFill>
                  <a:schemeClr val="accent1">
                    <a:lumMod val="50000"/>
                  </a:schemeClr>
                </a:solidFill>
              </a:rPr>
              <a:t>ребенок быстро набирает вес, спокоен, крепко спит, легче приучается к кормлению грудью;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550" dirty="0" smtClean="0">
                <a:solidFill>
                  <a:schemeClr val="accent1">
                    <a:lumMod val="50000"/>
                  </a:schemeClr>
                </a:solidFill>
              </a:rPr>
              <a:t>у матери реже развивается </a:t>
            </a:r>
            <a:r>
              <a:rPr lang="ru-RU" sz="1550" dirty="0" err="1" smtClean="0">
                <a:solidFill>
                  <a:schemeClr val="accent1">
                    <a:lumMod val="50000"/>
                  </a:schemeClr>
                </a:solidFill>
              </a:rPr>
              <a:t>нагрубание</a:t>
            </a:r>
            <a:r>
              <a:rPr lang="ru-RU" sz="1550" dirty="0" smtClean="0">
                <a:solidFill>
                  <a:schemeClr val="accent1">
                    <a:lumMod val="50000"/>
                  </a:schemeClr>
                </a:solidFill>
              </a:rPr>
              <a:t> молочных желез;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550" b="1" dirty="0" err="1" smtClean="0">
                <a:solidFill>
                  <a:srgbClr val="FF0000"/>
                </a:solidFill>
              </a:rPr>
              <a:t>А.Ф.Тур</a:t>
            </a:r>
            <a:r>
              <a:rPr lang="ru-RU" sz="1550" b="1" dirty="0" smtClean="0">
                <a:solidFill>
                  <a:srgbClr val="FF0000"/>
                </a:solidFill>
              </a:rPr>
              <a:t>: «Свободный» режим  в питании грудных детей, когда ребенок сам регулирует интервалы между кормлениями, просыпаясь к моменту приема пищи, вполне допустим в условиях достаточно высокой культуры семьи, при безупречном состоянии здоровья ребенка. Длительность одного кормления не должна превышать 20-25 минут, так как активно сосущий ребенок за первые 5 минут высасывает более 50% необходимого на каждое кормление количество молока.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550" dirty="0" smtClean="0">
                <a:solidFill>
                  <a:schemeClr val="accent1">
                    <a:lumMod val="50000"/>
                  </a:schemeClr>
                </a:solidFill>
              </a:rPr>
              <a:t>Переход от свободного режима вскармливания к относительно регулярному занимает от 10-15 суток до одного месяца. От ночных кормлений ребенок отказывается сам.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550" dirty="0" smtClean="0">
                <a:solidFill>
                  <a:schemeClr val="accent1">
                    <a:lumMod val="50000"/>
                  </a:schemeClr>
                </a:solidFill>
              </a:rPr>
              <a:t>Если мать не может приспособиться к «свободному» вскармливанию или этого не позволяет режим работы родильного дома или состояние здоровья ребенка, необходимо перейти на кормление по часам. Наиболее целесообразно число кормлений для детей первых 1,5-2,5 недель в среднем 6-7 раз в сутки.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Режим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кормлений: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- при 7 кормлениях: 6.00, 9.00, 12.00, 15.00, 18.00, 21.00, 24.00, ночной перерыв 6 часов.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- при 6 кормлениях: 6.00, 9.30, 13.00, 16.30, 20.00, 23.30, ночной перерыв 6.30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55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72500" y="6357938"/>
            <a:ext cx="357188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1000125"/>
            <a:ext cx="8143875" cy="4400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При свободном вскармливании и частом прикладывании ребенка к груди матери не возникает необходимости в сцеживании молока после кормления.</a:t>
            </a:r>
          </a:p>
          <a:p>
            <a:pPr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Сцеживание молока показано в следующих ситуациях: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в случае вынужденной разлуки матери и ребенка;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при недостатке молока у матери для стимуляции лактации;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как лечебная процедура при возникновении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лактостаза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и при избытке молока.</a:t>
            </a:r>
          </a:p>
          <a:p>
            <a:pPr>
              <a:buFontTx/>
              <a:buChar char="-"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При кормлении сцеженным молоком из бутылочки через соску необходимо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дозировать количество пищи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так как ребенок не прекратит сосания, несмотря на то, что большой объем высосанного молока будет вызывать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перерастяжение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желудка.</a:t>
            </a:r>
          </a:p>
        </p:txBody>
      </p:sp>
      <p:sp useBgFill="1"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572500" y="6357938"/>
            <a:ext cx="357188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9001125" cy="7254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Вскармливание новорожденных детей </a:t>
            </a:r>
            <a:br>
              <a:rPr lang="ru-RU" sz="2400" dirty="0" smtClean="0"/>
            </a:br>
            <a:r>
              <a:rPr lang="ru-RU" sz="2400" dirty="0" smtClean="0"/>
              <a:t>первых 7-10 дней жизни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5689600" cy="47529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Учитывая огромную роль грудного вскармливания для малыша и матери, очень важно правильно организовать вскармливание новорожденного. Необходимо строгое и последовательное соблюдение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принципов успешного грудного вскармливания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ВОЗ/ЮНИСЕФ.</a:t>
            </a:r>
          </a:p>
        </p:txBody>
      </p:sp>
      <p:pic>
        <p:nvPicPr>
          <p:cNvPr id="1026" name="Picture 2" descr="Комиссию по оценке решений ВОЗ по гриппу покинули два эксперта - МедНовости - MedPortal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420938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9001125" cy="7254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Вскармливание новорожденных детей </a:t>
            </a:r>
            <a:br>
              <a:rPr lang="ru-RU" sz="2400" dirty="0" smtClean="0"/>
            </a:br>
            <a:r>
              <a:rPr lang="ru-RU" sz="2400" dirty="0" smtClean="0"/>
              <a:t>первых 7-10 дней жизни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225" y="1276350"/>
            <a:ext cx="8856663" cy="300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Главную роль играет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психологический настрой матери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ее желание – доминанта на кормление ребенка грудью. Важно формировать у матерей уверенность в необходимости и успешности грудного вскармливания.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Вторым, не менее важным моментом является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раннее прикладывание ребенка к груди матери.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родильном доме здоровый доношенный новорожденный ребенок  должен выкладываться на грудь матери в первые 30 минут после неосложненных родов не менее, чем на 30 минут.</a:t>
            </a:r>
          </a:p>
        </p:txBody>
      </p:sp>
      <p:pic>
        <p:nvPicPr>
          <p:cNvPr id="3076" name="Picture 4" descr="Кормление грудью: как правильно питаться маме &quot; Народный медицинский портал. Симптомы и лечение болезней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0850" y="4354513"/>
            <a:ext cx="31750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78681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Возможные противопоказания к раннему прикладыванию к груди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25" y="1071563"/>
            <a:ext cx="3816350" cy="4302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chemeClr val="tx2">
                    <a:lumMod val="75000"/>
                  </a:schemeClr>
                </a:solidFill>
              </a:rPr>
              <a:t>Со стороны матери:</a:t>
            </a:r>
          </a:p>
          <a:p>
            <a:pPr>
              <a:buFontTx/>
              <a:buChar char="-"/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оперативные вмешательства в родах, в т.ч. кесарево сечение;</a:t>
            </a:r>
          </a:p>
          <a:p>
            <a:pPr>
              <a:buFontTx/>
              <a:buChar char="-"/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роды в преэклампсии и эклампсии;</a:t>
            </a:r>
          </a:p>
          <a:p>
            <a:pPr>
              <a:buFontTx/>
              <a:buChar char="-"/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обильное кровотечение во время родов и в послеродовом периоде;</a:t>
            </a:r>
          </a:p>
          <a:p>
            <a:pPr>
              <a:buFontTx/>
              <a:buChar char="-"/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преждевременные роды, роды при многоплодии;</a:t>
            </a:r>
          </a:p>
          <a:p>
            <a:pPr>
              <a:buFontTx/>
              <a:buChar char="-"/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наличие любых инфекционных процессов;</a:t>
            </a:r>
          </a:p>
          <a:p>
            <a:pPr>
              <a:buFontTx/>
              <a:buChar char="-"/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особо опасные инфекции (тиф, холера и др.), острый гепатит А;</a:t>
            </a:r>
          </a:p>
          <a:p>
            <a:pPr>
              <a:buFontTx/>
              <a:buChar char="-"/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герпетические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высыпания на соске молочной железы (до их долечивания);</a:t>
            </a:r>
          </a:p>
          <a:p>
            <a:pPr>
              <a:buFontTx/>
              <a:buChar char="-"/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ВИЧ-инфицирование;</a:t>
            </a:r>
          </a:p>
          <a:p>
            <a:pPr>
              <a:buFontTx/>
              <a:buChar char="-"/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состояние декомпенсации при хронических заболеваниях сердца.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7475" y="1071563"/>
            <a:ext cx="5181600" cy="43021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chemeClr val="tx2">
                    <a:lumMod val="75000"/>
                  </a:schemeClr>
                </a:solidFill>
              </a:rPr>
              <a:t>Со стороны ребенка:</a:t>
            </a:r>
          </a:p>
          <a:p>
            <a:pPr>
              <a:buFontTx/>
              <a:buChar char="-"/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оценка состояния новорожденного по шкале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Апгар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ниже 7 баллов;</a:t>
            </a:r>
          </a:p>
          <a:p>
            <a:pPr>
              <a:buFontTx/>
              <a:buChar char="-"/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тяжелая асфиксия новорожденного;</a:t>
            </a:r>
          </a:p>
          <a:p>
            <a:pPr>
              <a:buFontTx/>
              <a:buChar char="-"/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нарушение мозгового кровообращения 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II-III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степени;</a:t>
            </a:r>
          </a:p>
          <a:p>
            <a:pPr>
              <a:buFontTx/>
              <a:buChar char="-"/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недоношенность 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II-IV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степени;</a:t>
            </a:r>
          </a:p>
          <a:p>
            <a:pPr>
              <a:buFontTx/>
              <a:buChar char="-"/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тяжелые пороки развития (челюстно-лицевого аппарата, сердца, желудочно-кишечного тракта и др.);</a:t>
            </a:r>
          </a:p>
          <a:p>
            <a:pPr>
              <a:buFontTx/>
              <a:buChar char="-"/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при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резус-конфликте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, если ребенку не проводилось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заменное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переливание крови (ЗПК), его в течение первых 10-14 дней кормят материнским пастеризованным молоком, в случае проведения ЗПК через 3-5 часов после операции ребенка можно приложить к груди;</a:t>
            </a:r>
          </a:p>
          <a:p>
            <a:pPr>
              <a:buFontTx/>
              <a:buChar char="-"/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подозрение на внутричерепную родовую травму, в т.ч. с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кефалогематомой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>
              <a:buFontTx/>
              <a:buChar char="-"/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синдром дыхательных расстройств, судороги и т.д.</a:t>
            </a:r>
          </a:p>
          <a:p>
            <a:pPr algn="ctr">
              <a:buFontTx/>
              <a:buChar char="-"/>
              <a:defRPr/>
            </a:pPr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589588"/>
            <a:ext cx="8786813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 рекомендуется вскармливание грудным молоком,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если женщина принимает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цитостатики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антитиреоидные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средства, гормональные препараты, антикоагулянты, большинство противовирусных препаратов (кроме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ацикловира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макролиды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тетрациклины,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ко-тримоксазол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65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Вскармливание новорожденных детей</a:t>
            </a:r>
            <a:endParaRPr lang="ru-RU" sz="2400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132138" y="1327150"/>
            <a:ext cx="5832475" cy="15255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Если при первом кожном контакте сосание не состоялось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, держать ребенка у груди более двух часов нецелесообразно, так как он будет спать. 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Далее через 20-24 часа после рождения сон ребенка протекает с пробуждениями и частыми требованиями груди (до 5-10 раз).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Родильный дом при ГКБ 15 им. О.М.Филатова (Фотогалерея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249363"/>
            <a:ext cx="2876550" cy="191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42875" y="3357563"/>
            <a:ext cx="8786813" cy="3240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Сразу после перевода из родильного зала матери и ребенку должно быть обеспечено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совместное пребывание в палате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, где кроватка ребенка ставится непосредственно около кровати матери. Это создает оптимальные условия для общения матери и ребенка, сводит до минимума риск развития  инфекции у младенца. Кроме того, мать имеет неограниченный доступ к малышу и может кормить его по первому требованию – т.н.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режим свободного вскармливания.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Длительность кормления - 20 минут и более.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Длительность прикладывания сначала не должна ограничиваться, даже когда ребенок практически ничего не высасывает, а дремлет у груди.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Потребность в контакте и сосании может носить самостоятельный характер, относительно независимый от пищевого поведения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Число кормлений может широко варьировать в зависимости от состояния лактации и качества молока у матери, активности и самочувствия ребенка. К концу первого месяца жизни частота кормлений снижается до 7- 8 раз, и их продолжительность уменьшается.</a:t>
            </a:r>
            <a:r>
              <a:rPr lang="ru-RU" sz="1600" dirty="0"/>
              <a:t>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65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Вскармливание новорожденных детей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9388" y="1125538"/>
            <a:ext cx="8591550" cy="22463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Основным фактором, который учитывается в выборе режима кормления, является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активное участие ребенка в процессе кормления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Оптимальным временем кормления будет такое, когда ребенок достаточно проголодался, активно про­являет чувство голода беспокойством и криком, но еще не утомился от этого крика. Таким образом, в периоде становления лактации формирование режима питания должно быть ориентировано 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индивидуальный ритм чередования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фаз голода и насыщения у ребенка.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http://sekretiki7ya.ru/wp-content/uploads/Vospitanie-s-rozhdeniya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694157"/>
            <a:ext cx="4425950" cy="296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6056" y="4628282"/>
            <a:ext cx="369488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 кормлении грудью между матерью и ребенком примерно с шестой недели жизни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устанавливается </a:t>
            </a:r>
            <a:r>
              <a:rPr lang="ru-RU" b="1" dirty="0">
                <a:solidFill>
                  <a:schemeClr val="tx1"/>
                </a:solidFill>
              </a:rPr>
              <a:t>физиологическое равновесие,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то есть ребенок высасывает столько молока, сколько ему необходимо.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786812" cy="71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Техника </a:t>
            </a:r>
            <a:r>
              <a:rPr lang="ru-RU" sz="2400" dirty="0" smtClean="0"/>
              <a:t>и правила грудного вскармливания</a:t>
            </a:r>
            <a:endParaRPr lang="ru-RU" sz="2400" dirty="0" smtClean="0"/>
          </a:p>
        </p:txBody>
      </p:sp>
      <p:sp>
        <p:nvSpPr>
          <p:cNvPr id="4" name="Загнутый угол 3"/>
          <p:cNvSpPr/>
          <p:nvPr/>
        </p:nvSpPr>
        <p:spPr>
          <a:xfrm>
            <a:off x="225425" y="1181100"/>
            <a:ext cx="3914775" cy="5546725"/>
          </a:xfrm>
          <a:prstGeom prst="foldedCorner">
            <a:avLst>
              <a:gd name="adj" fmla="val 1534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Необходимо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обучение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матерей навыкам и технике грудного вскармливания.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Перед каждым кормлением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мать должна чисто вымытыми руками осторожно обмыть грудь кипяченой водой.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Сцедить несколько капель молока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для удаления случайных бактерий.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Принять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удобное для кормления положение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 в первые дни после родов - лежа в постели, а с 3-4 дня - сидя на низком стуле или табурете, поставив на скамеечку ногу, при необходимости  можно использовать подушечку.</a:t>
            </a:r>
          </a:p>
        </p:txBody>
      </p:sp>
      <p:pic>
        <p:nvPicPr>
          <p:cNvPr id="5126" name="Picture 6" descr="ГЛАВА 2 ВСКАРМЛИВАНИЕ - Сестринский уход за новорожденным в амбулаторно-поликлинических условия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0538" y="2060575"/>
            <a:ext cx="4735512" cy="388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4300538" y="5949950"/>
            <a:ext cx="473551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Возможные варианты положений для кормления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Признаки, определяющие правильное положение ребенка при кормлении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5328592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ребенок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всем корпусом повернут к матери и прижат к ней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0" indent="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и мать, и ребенок должны хорошо видеть лица друг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друга.</a:t>
            </a:r>
          </a:p>
          <a:p>
            <a:pPr marL="0" indent="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лицо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ребенка находиться близко от груди, подбородок  ребенка дотрагивается груди матери;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рот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широко открыт,  губы  ребенка вывернуты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наружу;</a:t>
            </a:r>
          </a:p>
          <a:p>
            <a:pPr marL="0" indent="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губы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захватывают большую часть ареолы,  над верхней губой виден больший участок ареолы, чем над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нижней;</a:t>
            </a:r>
          </a:p>
          <a:p>
            <a:pPr marL="0" indent="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грудь несколько оттягивается назад вторым и третьим пальцем поддерживающей ее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руки матери;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заметно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, как ребенок делает медленные сосательные движения, слышно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как ребенок глотает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молоко;</a:t>
            </a:r>
          </a:p>
          <a:p>
            <a:pPr marL="0" indent="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ребенок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расслаблен и доволен, в конце кормления наступает состояние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удовлетворения;</a:t>
            </a:r>
          </a:p>
          <a:p>
            <a:pPr marL="0" indent="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мать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не испытывает боли в области сосков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Как правильно прикладывать ребенка к груди. - Грудное вскармливание - Детство вмес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2600913"/>
            <a:ext cx="2903754" cy="2664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4999</TotalTime>
  <Words>2688</Words>
  <Application>Microsoft Office PowerPoint</Application>
  <PresentationFormat>Экран (4:3)</PresentationFormat>
  <Paragraphs>231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Andalus</vt:lpstr>
      <vt:lpstr>Arial</vt:lpstr>
      <vt:lpstr>Calibri</vt:lpstr>
      <vt:lpstr>Century Gothic</vt:lpstr>
      <vt:lpstr>Franklin Gothic Book</vt:lpstr>
      <vt:lpstr>Franklin Gothic Medium</vt:lpstr>
      <vt:lpstr>Georgia</vt:lpstr>
      <vt:lpstr>Times New Roman</vt:lpstr>
      <vt:lpstr>Wingdings</vt:lpstr>
      <vt:lpstr>Wingdings 2</vt:lpstr>
      <vt:lpstr>Трек</vt:lpstr>
      <vt:lpstr>ВСКАРМЛИВАНИЕ ДЕТЕЙ ДО ВВЕДЕНИЯ ПРИКОРМА </vt:lpstr>
      <vt:lpstr>«Национальная программа оптимизации вскармливания детей первого года жизни в Российской Федерации» </vt:lpstr>
      <vt:lpstr>Вскармливание новорожденных детей  первых 7-10 дней жизни</vt:lpstr>
      <vt:lpstr>Вскармливание новорожденных детей  первых 7-10 дней жизни</vt:lpstr>
      <vt:lpstr>Возможные противопоказания к раннему прикладыванию к груди</vt:lpstr>
      <vt:lpstr>Вскармливание новорожденных детей</vt:lpstr>
      <vt:lpstr>Вскармливание новорожденных детей</vt:lpstr>
      <vt:lpstr>Техника и правила грудного вскармливания</vt:lpstr>
      <vt:lpstr>Признаки, определяющие правильное положение ребенка при кормлении</vt:lpstr>
      <vt:lpstr>Техника и правила грудного вскармливания</vt:lpstr>
      <vt:lpstr>Презентация PowerPoint</vt:lpstr>
      <vt:lpstr>Профилактика и лечение трещин соска</vt:lpstr>
      <vt:lpstr>профилактика нагрубания молочных желез и лактостаза</vt:lpstr>
      <vt:lpstr>Приспособления для профилактики трещин, нагрубания молочных желез и лактостаза</vt:lpstr>
      <vt:lpstr>Способы определения количества молока, необходимого новорожденному ребенку в первые 10 дней жизни</vt:lpstr>
      <vt:lpstr>Питьевой режим</vt:lpstr>
      <vt:lpstr>Таким образом,</vt:lpstr>
      <vt:lpstr>Способы расчета суточного количества молока ребенку 1 года жизни</vt:lpstr>
      <vt:lpstr>Использование донорского молока</vt:lpstr>
      <vt:lpstr>Правила хранения грудного молока в домашних условиях</vt:lpstr>
      <vt:lpstr>Сроки хранения грудного молока при замораживании</vt:lpstr>
      <vt:lpstr>Правила приготовления смесей</vt:lpstr>
      <vt:lpstr>Условия хранения азжм</vt:lpstr>
      <vt:lpstr>Десять  принципов поддержки успешного грудного вскармливания</vt:lpstr>
      <vt:lpstr>Аргументация этого метода включает в себя следующие положения: </vt:lpstr>
      <vt:lpstr>Режим свободного вскармливания</vt:lpstr>
      <vt:lpstr>Презентация PowerPoint</vt:lpstr>
    </vt:vector>
  </TitlesOfParts>
  <Company>WareZ Provider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ВСКАРМЛИВАНИЕ ДЕТЕЙ ПЕРВОГО ГОДА ЖИЗНИ</dc:title>
  <dc:creator>www.PHILka.RU</dc:creator>
  <cp:lastModifiedBy>мама Лиля</cp:lastModifiedBy>
  <cp:revision>265</cp:revision>
  <dcterms:created xsi:type="dcterms:W3CDTF">2009-01-30T04:12:40Z</dcterms:created>
  <dcterms:modified xsi:type="dcterms:W3CDTF">2015-06-24T19:52:40Z</dcterms:modified>
</cp:coreProperties>
</file>