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345" r:id="rId2"/>
    <p:sldId id="346" r:id="rId3"/>
    <p:sldId id="347" r:id="rId4"/>
    <p:sldId id="348" r:id="rId5"/>
    <p:sldId id="349" r:id="rId6"/>
    <p:sldId id="374" r:id="rId7"/>
    <p:sldId id="350" r:id="rId8"/>
    <p:sldId id="351" r:id="rId9"/>
    <p:sldId id="381" r:id="rId10"/>
    <p:sldId id="383" r:id="rId11"/>
    <p:sldId id="382" r:id="rId12"/>
    <p:sldId id="358" r:id="rId13"/>
    <p:sldId id="357" r:id="rId14"/>
    <p:sldId id="359" r:id="rId15"/>
    <p:sldId id="360" r:id="rId16"/>
    <p:sldId id="361" r:id="rId17"/>
    <p:sldId id="385" r:id="rId18"/>
    <p:sldId id="384" r:id="rId19"/>
    <p:sldId id="362" r:id="rId20"/>
    <p:sldId id="363" r:id="rId21"/>
    <p:sldId id="364" r:id="rId22"/>
    <p:sldId id="365" r:id="rId23"/>
    <p:sldId id="373" r:id="rId24"/>
    <p:sldId id="366" r:id="rId25"/>
    <p:sldId id="367" r:id="rId26"/>
    <p:sldId id="368" r:id="rId27"/>
    <p:sldId id="369" r:id="rId28"/>
    <p:sldId id="370" r:id="rId29"/>
    <p:sldId id="372" r:id="rId30"/>
    <p:sldId id="37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3544" autoAdjust="0"/>
  </p:normalViewPr>
  <p:slideViewPr>
    <p:cSldViewPr>
      <p:cViewPr varScale="1">
        <p:scale>
          <a:sx n="97" d="100"/>
          <a:sy n="97" d="100"/>
        </p:scale>
        <p:origin x="20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73586-BF96-4011-8063-921E26D9C83E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E61D7-8466-4967-8DE6-CBDBB7E97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68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61D7-8466-4967-8DE6-CBDBB7E972A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26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601BF4-C38B-42D4-81F4-802650CAA41F}" type="datetimeFigureOut">
              <a:rPr lang="ru-RU" smtClean="0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4D94EB9-5C7A-4AA6-96EF-B1FFCA2850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C5C742-5204-4DDA-A24F-D8D6AE15A92E}" type="datetimeFigureOut">
              <a:rPr lang="ru-RU" smtClean="0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C937D-2C5D-4BFA-8F7D-C129819EB6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6C8A0F-F9F4-4B09-8A4C-E4189D9A8EC8}" type="datetimeFigureOut">
              <a:rPr lang="ru-RU" smtClean="0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2B08F-B1FE-4035-B575-8C50165BAA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98E75-52CF-4D9F-A5D2-B7FEFAEC55E0}" type="datetimeFigureOut">
              <a:rPr lang="ru-RU" smtClean="0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6683CD50-2894-498D-8FBA-DED6A243C6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77D216-81EB-444E-A1A6-CF03C859A3A7}" type="datetimeFigureOut">
              <a:rPr lang="ru-RU" smtClean="0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1AE7A-AF87-4E36-B5D6-1527AC31C7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180300-ED4E-4882-80C8-B44CC48B911B}" type="datetimeFigureOut">
              <a:rPr lang="ru-RU" smtClean="0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70C7E-D9EB-4C51-8D9D-358AA43693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C69C6-E932-4866-9824-A525FD8A6D37}" type="datetimeFigureOut">
              <a:rPr lang="ru-RU" smtClean="0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4F0F8B7B-5DF6-4A3A-BD2E-ECF069F441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B4D94-1973-419A-B8BC-B0622D7AAC0A}" type="datetimeFigureOut">
              <a:rPr lang="ru-RU" smtClean="0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E2ACE-C5AD-471F-B501-98CBA9CD9C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88EBA-8CFA-4D65-A6C6-EA11AA93131B}" type="datetimeFigureOut">
              <a:rPr lang="ru-RU" smtClean="0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F7468-9152-4E69-9269-A9E37FF592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C5651-A7F7-4F7D-ACED-A7895B5343AC}" type="datetimeFigureOut">
              <a:rPr lang="ru-RU" smtClean="0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9015-2655-4D25-AB78-B5FA7255FB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C2CFC3-5991-48B1-936D-7BBAD117BFA1}" type="datetimeFigureOut">
              <a:rPr lang="ru-RU" smtClean="0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CAC32-D4BC-4762-AC33-8D199B5637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618A43B-A722-4483-8850-EA6C2D5C8747}" type="datetimeFigureOut">
              <a:rPr lang="ru-RU" smtClean="0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4F384E7-409E-4121-9CC0-28B6C2EA7D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51520" y="5445224"/>
            <a:ext cx="8458200" cy="1222375"/>
          </a:xfrm>
        </p:spPr>
        <p:txBody>
          <a:bodyPr/>
          <a:lstStyle/>
          <a:p>
            <a:r>
              <a:rPr lang="ru-RU" dirty="0"/>
              <a:t>ОРГАНИЗАЦИЯ ПРИКОРМА</a:t>
            </a:r>
            <a:endParaRPr lang="ru-RU" dirty="0" smtClean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4365104"/>
            <a:ext cx="8458200" cy="914400"/>
          </a:xfrm>
        </p:spPr>
        <p:txBody>
          <a:bodyPr/>
          <a:lstStyle/>
          <a:p>
            <a:r>
              <a:rPr lang="ru-RU" dirty="0" smtClean="0"/>
              <a:t>Глава </a:t>
            </a:r>
            <a:r>
              <a:rPr lang="en-US" dirty="0" smtClean="0"/>
              <a:t>III</a:t>
            </a:r>
            <a:endParaRPr lang="ru-RU" dirty="0"/>
          </a:p>
        </p:txBody>
      </p:sp>
      <p:pic>
        <p:nvPicPr>
          <p:cNvPr id="1026" name="Picture 2" descr="http://www.edimdoma.ru/data/ckeditor_pictures/2958/content_138307603.jpg?13506646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70" y="932309"/>
            <a:ext cx="4762500" cy="326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3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6540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/>
              <a:t>Правила введения прикорма на основе злаков</a:t>
            </a:r>
            <a:endParaRPr lang="ru-RU" sz="24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5616624" cy="54726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/>
              <a:t>прикорм на основе злаков (каши) следует начинать с </a:t>
            </a:r>
            <a:r>
              <a:rPr lang="ru-RU" sz="1600" dirty="0" err="1" smtClean="0"/>
              <a:t>безглютеновых</a:t>
            </a:r>
            <a:r>
              <a:rPr lang="ru-RU" sz="1600" dirty="0" smtClean="0"/>
              <a:t> круп (первой вводят рисовую кашу, затем - гречневую, позднее - кукурузную), так как </a:t>
            </a:r>
            <a:r>
              <a:rPr lang="ru-RU" sz="1600" dirty="0" err="1" smtClean="0"/>
              <a:t>глютенсодержащие</a:t>
            </a:r>
            <a:r>
              <a:rPr lang="ru-RU" sz="1600" dirty="0" smtClean="0"/>
              <a:t> злаки (овес, пшеница) могут вызывать у детей раннего возраста развитие </a:t>
            </a:r>
            <a:r>
              <a:rPr lang="ru-RU" sz="1600" dirty="0" err="1" smtClean="0"/>
              <a:t>глютеновой</a:t>
            </a:r>
            <a:r>
              <a:rPr lang="ru-RU" sz="1600" dirty="0" smtClean="0"/>
              <a:t> </a:t>
            </a:r>
            <a:r>
              <a:rPr lang="ru-RU" sz="1600" dirty="0" err="1" smtClean="0"/>
              <a:t>энтеропатии</a:t>
            </a:r>
            <a:r>
              <a:rPr lang="ru-RU" sz="160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/>
              <a:t>позднее могут использоваться </a:t>
            </a:r>
            <a:r>
              <a:rPr lang="ru-RU" sz="1600" dirty="0" err="1" smtClean="0"/>
              <a:t>глютенсодержащие</a:t>
            </a:r>
            <a:r>
              <a:rPr lang="ru-RU" sz="1600" dirty="0" smtClean="0"/>
              <a:t> каши (овсяная, ячневая, пшеничная, манная);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/>
              <a:t>каши промышленного производства могут быть молочные и безмолочные;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/>
              <a:t>безмолочные каши разводят грудным молоком, детской смесью, получаемой ребенком;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/>
              <a:t>необходимо обеспечить качество исходных продуктов и соблюдать </a:t>
            </a:r>
            <a:r>
              <a:rPr lang="ru-RU" sz="1600" dirty="0" smtClean="0">
                <a:hlinkClick r:id="rId2" action="ppaction://hlinksldjump"/>
              </a:rPr>
              <a:t>технологию приготовления каши</a:t>
            </a:r>
            <a:r>
              <a:rPr lang="ru-RU" sz="160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/>
              <a:t>если второй прикорм введен в 5,5 месяцев, то в 6 месяцев ребенок два раза будет получать блюда прикорма (в 10.00 и в 18.00)</a:t>
            </a:r>
            <a:r>
              <a:rPr lang="ru-RU" sz="1600" i="1" dirty="0" smtClean="0"/>
              <a:t> </a:t>
            </a:r>
            <a:r>
              <a:rPr lang="ru-RU" sz="1600" dirty="0" smtClean="0"/>
              <a:t>и три раза грудь матери (в 6.00,14.00,22.00);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/>
              <a:t>по желанию матери для сохранения</a:t>
            </a:r>
            <a:r>
              <a:rPr lang="ru-RU" sz="1600" i="1" dirty="0" smtClean="0"/>
              <a:t> </a:t>
            </a:r>
            <a:r>
              <a:rPr lang="ru-RU" sz="1600" dirty="0" smtClean="0"/>
              <a:t>лактации можно рекомендовать прикладывание ребенка к груди после приема блюд </a:t>
            </a:r>
            <a:r>
              <a:rPr lang="ru-RU" sz="1600" dirty="0" smtClean="0"/>
              <a:t>прикорма;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/>
              <a:t>в </a:t>
            </a:r>
            <a:r>
              <a:rPr lang="ru-RU" sz="1600" dirty="0"/>
              <a:t>кашу добавляют сливочное масло: в 4 мес. -  1 г,  к  1 году – 6 г.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ru-RU" sz="2400" dirty="0" smtClean="0"/>
          </a:p>
        </p:txBody>
      </p:sp>
      <p:pic>
        <p:nvPicPr>
          <p:cNvPr id="4098" name="Picture 2" descr="http://podguzniki365.ru/static/images/catalog/d537d1247f357a36a0eeeb82652e3af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8" r="19285"/>
          <a:stretch/>
        </p:blipFill>
        <p:spPr bwMode="auto">
          <a:xfrm>
            <a:off x="7510177" y="2693665"/>
            <a:ext cx="144016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ocenil.ru/photos/detskaya-kasha-malyshka-molochnaya-grechnevaya-s-chernoslivom-s-4-mesyacev-250-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9" t="9451" r="22798" b="10863"/>
          <a:stretch/>
        </p:blipFill>
        <p:spPr bwMode="auto">
          <a:xfrm>
            <a:off x="5940152" y="4156344"/>
            <a:ext cx="1426009" cy="21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tvoemoe.com/system/notice_photo/photo/51579/origina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2" t="6697" r="20912" b="11131"/>
          <a:stretch/>
        </p:blipFill>
        <p:spPr bwMode="auto">
          <a:xfrm>
            <a:off x="5868144" y="1268761"/>
            <a:ext cx="1426009" cy="211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540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/>
              <a:t>Правила введения овощного пюре</a:t>
            </a:r>
            <a:endParaRPr lang="ru-RU" sz="2400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907704" y="1157614"/>
            <a:ext cx="7156884" cy="570038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500" dirty="0" smtClean="0"/>
              <a:t>введение овощного пюре следует начинать с одного вида овощей (исключить аллергию); затем из 2-3 видов, при этом картофель не должен составлять более 1/2 объема (содержит крахмал);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500" dirty="0" smtClean="0"/>
              <a:t>последовательность введения овощей (зависит от содержания в них клетчатки): наименьшее - в кабачках, цветной капусте, более высокое - в картофеле, тыкве, </a:t>
            </a:r>
            <a:r>
              <a:rPr lang="ru-RU" sz="1500" dirty="0" err="1" smtClean="0"/>
              <a:t>белокачанной</a:t>
            </a:r>
            <a:r>
              <a:rPr lang="ru-RU" sz="1500" dirty="0" smtClean="0"/>
              <a:t> капусте, максимальное - в репе, зеленом горошке, моркови, фасоли; репчатый лук можно вводить в небольшом количестве в 8 месяцев, пряную зелень (укроп, петрушку, сельдерей) – в 9 месяцев;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500" dirty="0" smtClean="0"/>
              <a:t>необходимо обеспечить качество исходных продуктов и соблюдать </a:t>
            </a:r>
            <a:r>
              <a:rPr lang="ru-RU" sz="1500" dirty="0" smtClean="0">
                <a:hlinkClick r:id="rId2" action="ppaction://hlinksldjump"/>
              </a:rPr>
              <a:t>технологию приготовления овощного пюре</a:t>
            </a:r>
            <a:r>
              <a:rPr lang="ru-RU" sz="150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500" dirty="0" smtClean="0"/>
              <a:t>объем порций овощного пюре зависит от возраста: начинают введение с 1/2 чайной ложки, постепенно в течение 1-ой недели (при хорошей переносимости) доводят до 100 г, в 6 мес. - 150 г, в 8 мес. - 180 г, в 9-12 мес. - 200 г;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500" dirty="0" smtClean="0"/>
              <a:t>ребенок сам определяет, какое количество пищи ему нужно: следует продолжить кормление, если ребенок тянется к ложке или открывает рот при ее приближении; если же он отворачивает голову, отводит руку кормящего, закрывает лицо руками, капризни­чает, кормление следует прекратить; не надо заставлять ребенка съесть еще одну «последнюю» ложку;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500" dirty="0" smtClean="0"/>
              <a:t>если первый прикорм введен в 4,5 месяца, то в 5 месяцев ребенок будет получать 1 раз в 10.00 прикорм и 4 раза - кормление грудью (в 6.00,  14.00, 18.00, 22.00</a:t>
            </a:r>
            <a:r>
              <a:rPr lang="ru-RU" sz="1500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500" dirty="0" smtClean="0"/>
              <a:t>В овощное пюре добавляют растительное масло: сначала 1-3 г, к году – 6 г.</a:t>
            </a:r>
            <a:endParaRPr lang="ru-RU" sz="1500" dirty="0" smtClean="0"/>
          </a:p>
          <a:p>
            <a:pPr>
              <a:buFont typeface="Arial" panose="020B0604020202020204" pitchFamily="34" charset="0"/>
              <a:buChar char="•"/>
            </a:pPr>
            <a:endParaRPr lang="ru-RU" sz="1500" dirty="0" smtClean="0"/>
          </a:p>
        </p:txBody>
      </p:sp>
      <p:pic>
        <p:nvPicPr>
          <p:cNvPr id="3074" name="Picture 2" descr="https://encrypted-tbn2.gstatic.com/images?q=tbn:ANd9GcQhjbBLRnPeGUHXXt5I-gRr9j_Zk8KbYOcF-Sa_hzZ8XP0aAKPh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916832"/>
            <a:ext cx="1435359" cy="194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66.img.avito.st/640x480/132843416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8010" r="17227" b="11887"/>
          <a:stretch/>
        </p:blipFill>
        <p:spPr bwMode="auto">
          <a:xfrm>
            <a:off x="179512" y="4509120"/>
            <a:ext cx="143535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4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Мясо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419872" y="1257142"/>
            <a:ext cx="5580112" cy="505217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в виде нежирной говядины рекомендуется вводить детям старше 6 месяцев;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для приготовления мясного пюре в домашних условиях мясо отваривают и измельчают на кухонном комбайне или 2 раза пропускают через мясорубку;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в первый день ребенок получает 1/2 чайной ложки и постепенно объем увеличивают до 30 г (1-1,5 </a:t>
            </a:r>
            <a:r>
              <a:rPr lang="ru-RU" sz="1800" dirty="0" err="1" smtClean="0"/>
              <a:t>ст.л</a:t>
            </a:r>
            <a:r>
              <a:rPr lang="ru-RU" sz="1800" dirty="0" smtClean="0"/>
              <a:t>.), с 8 месяцев - до 40-50 г (2-2,5 </a:t>
            </a:r>
            <a:r>
              <a:rPr lang="ru-RU" sz="1800" dirty="0" err="1" smtClean="0"/>
              <a:t>ст.л</a:t>
            </a:r>
            <a:r>
              <a:rPr lang="ru-RU" sz="1800" dirty="0" smtClean="0"/>
              <a:t>), а с 10-12 месяцев - до 60-70 г (3-3,5 </a:t>
            </a:r>
            <a:r>
              <a:rPr lang="ru-RU" sz="1800" dirty="0" err="1" smtClean="0"/>
              <a:t>ст.л</a:t>
            </a:r>
            <a:r>
              <a:rPr lang="ru-RU" sz="1800" dirty="0" smtClean="0"/>
              <a:t>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наряду с говядиной можно использовать мясо курицы, индейки, кролика, нежирную свинину; к 10 месяцам мясное пюре заменяется фрикадельками, а к 1 году - мясным суфле, паровыми котлетами;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мясное пюре лучше всего давать одновременно с овощным пюре.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800" dirty="0" smtClean="0"/>
          </a:p>
        </p:txBody>
      </p:sp>
      <p:pic>
        <p:nvPicPr>
          <p:cNvPr id="6148" name="Picture 4" descr="https://encrypted-tbn1.gstatic.com/images?q=tbn:ANd9GcQHJlMKERQLz50epLsSh8wdeljKnDEWyiM90YAmz-Ahf9IVvnzj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r="14952"/>
          <a:stretch/>
        </p:blipFill>
        <p:spPr bwMode="auto">
          <a:xfrm>
            <a:off x="1691680" y="2636912"/>
            <a:ext cx="137794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recommend.ru.q5.r-99.com/sites/default/files/imagecache/copyright/user-images/296046/1EDWJIGqRKc7ClPc5v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1" t="6934" r="27921" b="11427"/>
          <a:stretch/>
        </p:blipFill>
        <p:spPr bwMode="auto">
          <a:xfrm>
            <a:off x="323528" y="1484784"/>
            <a:ext cx="124471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recommend.ru.q5.r-99.com/sites/default/files/product-images/31549/1290247257_6_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" t="15476" r="4425" b="13456"/>
          <a:stretch/>
        </p:blipFill>
        <p:spPr bwMode="auto">
          <a:xfrm>
            <a:off x="251520" y="4725144"/>
            <a:ext cx="2210035" cy="173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6540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Творог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85738" y="1340768"/>
            <a:ext cx="8858250" cy="331236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вводят в рацион питания не ранее 6 месяцев;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более раннее введение творога нецелесообразно, поскольку дети, находящиеся, на естественном вскармливании, необходимое количество белка получают с женским молоком;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в домашних условиях творог может быть приготовлен из </a:t>
            </a:r>
            <a:r>
              <a:rPr lang="ru-RU" sz="1800" dirty="0" err="1" smtClean="0"/>
              <a:t>свежепрокипяченого</a:t>
            </a:r>
            <a:r>
              <a:rPr lang="ru-RU" sz="1800" dirty="0" smtClean="0"/>
              <a:t> коровьего молока при строгом соблюдении правил гигиены; нельзя использовать жирный творог из магазина или рынка;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творог дают перед одним из кормлений грудью, начинают с 1/4-1/2 чайной ложки, смешав с небольшим количеством грудного молока; постепенно объем порции увеличивают до 30г, в 8 месяцев – до 40г, а с 10 месяцев до 50г в день.</a:t>
            </a:r>
          </a:p>
          <a:p>
            <a:pPr>
              <a:buFont typeface="Arial" charset="0"/>
              <a:buNone/>
            </a:pPr>
            <a:endParaRPr lang="ru-RU" sz="2400" dirty="0" smtClean="0"/>
          </a:p>
        </p:txBody>
      </p:sp>
      <p:pic>
        <p:nvPicPr>
          <p:cNvPr id="5122" name="Picture 2" descr="http://img3.imgbb.ru/4/d/e/4de2ceb4c3bffba61b6b31c582d527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57" y="4941168"/>
            <a:ext cx="2234679" cy="17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rodukty24.com.ua/sites/default/files/imagecache/uc_product_middlesize/tema-tvorog-abrikos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41168"/>
            <a:ext cx="2088232" cy="17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8581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Яичный желток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39552" y="3501008"/>
            <a:ext cx="8229600" cy="307922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желток сваренного вкрутую яйца в рацион ребенка вводят в 7 месяцев;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дают в протертом виде, смешав с небольшим количеством грудного молока3-4 раза в неделю;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начинают с минимальной дозы на кончике ложки; при отсутствии аллергических реакций дозу увеличивают до 1/8-1/4, а с 8 месяцев до 1/2 желтка в день, добавляя в кашу или овощное пюре;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аллергическая реакция на введение желтка проявляется в виде сыпи, поноса,  непереваренного стула или запора; в этом случае можно использовать желток перепелиного яйца (один желток в день).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800" dirty="0" smtClean="0"/>
          </a:p>
        </p:txBody>
      </p:sp>
      <p:pic>
        <p:nvPicPr>
          <p:cNvPr id="7170" name="Picture 2" descr="http://detskierecepty.ru/wp-content/uploads/2012/03/zheltok-grudnich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26876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8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6540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Кисломолочные продукты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62077" y="1215378"/>
            <a:ext cx="8715375" cy="27860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«последующие» смеси (например, </a:t>
            </a:r>
            <a:r>
              <a:rPr lang="ru-RU" sz="2000" dirty="0" err="1" smtClean="0"/>
              <a:t>Нутрилак</a:t>
            </a:r>
            <a:r>
              <a:rPr lang="ru-RU" sz="2000" smtClean="0"/>
              <a:t> кисломолочный, </a:t>
            </a:r>
            <a:r>
              <a:rPr lang="ru-RU" sz="2000" dirty="0" smtClean="0"/>
              <a:t>НАН кисломолочный, </a:t>
            </a:r>
            <a:r>
              <a:rPr lang="ru-RU" sz="2000" dirty="0" err="1" smtClean="0"/>
              <a:t>Нутрилон</a:t>
            </a:r>
            <a:r>
              <a:rPr lang="ru-RU" sz="2000" dirty="0" smtClean="0"/>
              <a:t> кисломолочный) </a:t>
            </a:r>
            <a:r>
              <a:rPr lang="ru-RU" sz="2000" dirty="0" smtClean="0"/>
              <a:t>можно вводить с 7,5-8 месяцев</a:t>
            </a:r>
            <a:r>
              <a:rPr lang="ru-RU" sz="2000" dirty="0" smtClean="0">
                <a:latin typeface="Arial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детский кефир, </a:t>
            </a:r>
            <a:r>
              <a:rPr lang="ru-RU" sz="2000" dirty="0" err="1" smtClean="0"/>
              <a:t>бификефир</a:t>
            </a:r>
            <a:r>
              <a:rPr lang="ru-RU" sz="2000" dirty="0" smtClean="0"/>
              <a:t>, йогурты в рацион питания ребенка можно вводить не ранее 8-месячного возраста в количестве не более 200 мл в сутки; по данным ряда авторов, лучше после 10 месяц</a:t>
            </a:r>
            <a:r>
              <a:rPr lang="ru-RU" sz="2000" dirty="0" smtClean="0">
                <a:latin typeface="Arial" charset="0"/>
              </a:rPr>
              <a:t>ев</a:t>
            </a:r>
            <a:r>
              <a:rPr lang="ru-RU" sz="200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таким образом, с 8 месяцев еще одно кормление грудью заменяют третьим видом прикорма – протертым творогом с кефиром, сохраняется два кормления грудью в 6.00 и 22.00</a:t>
            </a:r>
            <a:r>
              <a:rPr lang="ru-RU" sz="2000" dirty="0" smtClean="0">
                <a:latin typeface="Arial" charset="0"/>
              </a:rPr>
              <a:t>.</a:t>
            </a:r>
          </a:p>
        </p:txBody>
      </p:sp>
      <p:pic>
        <p:nvPicPr>
          <p:cNvPr id="8194" name="Picture 2" descr="http://mamadoktor.ru/wp-content/uploads/2012/06/tem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" t="6367" r="3354" b="5382"/>
          <a:stretch/>
        </p:blipFill>
        <p:spPr bwMode="auto">
          <a:xfrm>
            <a:off x="4788024" y="4807020"/>
            <a:ext cx="1368152" cy="171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cs21.babysfera.ru/9/e/2/e/5154456.128380364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t="4703" r="7076" b="4766"/>
          <a:stretch/>
        </p:blipFill>
        <p:spPr bwMode="auto">
          <a:xfrm>
            <a:off x="6948264" y="4100742"/>
            <a:ext cx="1685175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deti.best4lady.ru/wp-content/uploads/2011/04/agusha_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7" y="4388242"/>
            <a:ext cx="3617835" cy="213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5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Рыба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11856" y="2060848"/>
            <a:ext cx="5112568" cy="394778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с</a:t>
            </a:r>
            <a:r>
              <a:rPr lang="ru-RU" sz="2000" dirty="0" smtClean="0"/>
              <a:t>пособствует расширению ассортимента продуктов прикорма с 9 месяцев.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в</a:t>
            </a:r>
            <a:r>
              <a:rPr lang="ru-RU" sz="2000" dirty="0" smtClean="0"/>
              <a:t>водится осторожно в связи с риском аллергических реакций: вначале ребенок получает ½ </a:t>
            </a:r>
            <a:r>
              <a:rPr lang="ru-RU" sz="2000" dirty="0" err="1" smtClean="0"/>
              <a:t>ч.л</a:t>
            </a:r>
            <a:r>
              <a:rPr lang="ru-RU" sz="2000" dirty="0" smtClean="0"/>
              <a:t>. рыбного пюре, постепенно количество увеличивают до 30 г, а с 10 месяцев до 50-60 г.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д</a:t>
            </a:r>
            <a:r>
              <a:rPr lang="ru-RU" sz="2000" dirty="0" smtClean="0"/>
              <a:t>ают 1-2 раза в неделю вместо мясного пюре.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р</a:t>
            </a:r>
            <a:r>
              <a:rPr lang="ru-RU" sz="2000" dirty="0" smtClean="0"/>
              <a:t>екомендуются нежирные сорта: треска, хек, судак, минтай и др.</a:t>
            </a:r>
          </a:p>
          <a:p>
            <a:pPr>
              <a:buFont typeface="Arial" charset="0"/>
              <a:buNone/>
            </a:pPr>
            <a:endParaRPr lang="ru-RU" sz="2000" dirty="0" smtClean="0"/>
          </a:p>
        </p:txBody>
      </p:sp>
      <p:pic>
        <p:nvPicPr>
          <p:cNvPr id="9218" name="Picture 2" descr="http://cs31.babysfera.ru/6/b/8/e/104437307.303648018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5202" r="8544" b="6366"/>
          <a:stretch/>
        </p:blipFill>
        <p:spPr bwMode="auto">
          <a:xfrm>
            <a:off x="5868144" y="4059070"/>
            <a:ext cx="1584176" cy="224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recommend.ru.q5.r-99.com/sites/default/files/product-images/11026/babush_lukos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0" t="2831" r="19361" b="6563"/>
          <a:stretch/>
        </p:blipFill>
        <p:spPr bwMode="auto">
          <a:xfrm>
            <a:off x="7212857" y="1891250"/>
            <a:ext cx="1607615" cy="214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3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5715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Правила введения соков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46744" y="1251072"/>
            <a:ext cx="6513488" cy="4626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200" dirty="0" smtClean="0"/>
              <a:t>вводят постепенно, вначале с капель, а затем по 1/2-1 </a:t>
            </a:r>
            <a:r>
              <a:rPr lang="ru-RU" sz="1200" dirty="0" err="1" smtClean="0"/>
              <a:t>ч.л</a:t>
            </a:r>
            <a:r>
              <a:rPr lang="ru-RU" sz="1200" dirty="0" smtClean="0"/>
              <a:t>. в день; это количество постепенно увеличивают на 5 мл и в течение недели и доводят до 30 мл; в 5 месяцев ребенок получает 40-50 мл сока в сутки, в 9-12 месяцев - 90-100 мл;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 smtClean="0"/>
              <a:t>суточный объем сока ребенок получает за 2-3 приема после кормления грудью или в интервале между кормлениями;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 smtClean="0"/>
              <a:t>Рекомендуемая последовательность введения соков: яблочный сок (из яблок зеленых сортов: антоновка, </a:t>
            </a:r>
            <a:r>
              <a:rPr lang="ru-RU" sz="1200" dirty="0" err="1" smtClean="0"/>
              <a:t>семеринка</a:t>
            </a:r>
            <a:r>
              <a:rPr lang="ru-RU" sz="1200" dirty="0" smtClean="0"/>
              <a:t>) – грушевый – черносмородиновый – вишневый - после 6 месяцев с осторожностью вводят соки с мякотью – цитрусовые - малиновый;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 smtClean="0"/>
              <a:t>очень кислые и терпкие соки следует разводить кипяченой водой или слегка подслащивать сахарным сиропом для профилактики  </a:t>
            </a:r>
            <a:r>
              <a:rPr lang="ru-RU" sz="1200" dirty="0" err="1" smtClean="0"/>
              <a:t>срыгиваний</a:t>
            </a:r>
            <a:r>
              <a:rPr lang="ru-RU" sz="1200" dirty="0" smtClean="0"/>
              <a:t>, нарушений стула;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 smtClean="0"/>
              <a:t>соки следует приготовлять перед употреблением; черносмородиновый и облепиховый соки можно заготавливать впрок;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 smtClean="0"/>
              <a:t>детям с неустойчивым стулом полезны вишневый, гранатовый, черносмородиновый, черничный соки;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 smtClean="0"/>
              <a:t>при склонности к запорам лучше использовать морковный, сливовый, капустный соки;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 smtClean="0"/>
              <a:t>в течение дня необходимо избегать разнообразия соков, достаточно 1-2 видов сока;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 smtClean="0"/>
              <a:t>на первом году жизни не рекомендуются виноградный, дынный, арбузный, клубничный и томатный соки, которые могут вызвать нарушение функции кишечника и аллергические реакции;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 smtClean="0"/>
              <a:t>соки тропических и экзотических фруктов (манго, папайя, гуава) назначают с учетом индивидуальной переносимости (не ранее 6-7 месяцев);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/>
              <a:t>V</a:t>
            </a:r>
            <a:r>
              <a:rPr lang="ru-RU" sz="1200" dirty="0" smtClean="0"/>
              <a:t> </a:t>
            </a:r>
            <a:r>
              <a:rPr lang="ru-RU" sz="1200" dirty="0" err="1" smtClean="0"/>
              <a:t>сут</a:t>
            </a:r>
            <a:r>
              <a:rPr lang="ru-RU" sz="1200" dirty="0" smtClean="0"/>
              <a:t>.=  n x 10, где n - количество месяцев жизни.  </a:t>
            </a:r>
            <a:r>
              <a:rPr lang="ru-RU" sz="1200" b="1" i="1" dirty="0" smtClean="0">
                <a:solidFill>
                  <a:srgbClr val="FF0000"/>
                </a:solidFill>
              </a:rPr>
              <a:t>Объем соков в суточный объем питания не входит!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6744" y="6021288"/>
            <a:ext cx="8817744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i="1" dirty="0">
                <a:solidFill>
                  <a:srgbClr val="C00000"/>
                </a:solidFill>
                <a:latin typeface="+mn-lt"/>
              </a:rPr>
              <a:t>В настоящее время изменились подходы к срокам введения в рацион питания ребенка фруктовых соков. По мнению ряда авторов в виду низкой питательной ценности их следует вводить после введения основного прикорма, т.е. не ранее 5-6 месяцев жизни. </a:t>
            </a:r>
          </a:p>
        </p:txBody>
      </p:sp>
      <p:pic>
        <p:nvPicPr>
          <p:cNvPr id="2050" name="Picture 2" descr="http://www.happych.ru/modules/catalog_items/uploads/middle/kroshe4ka_img-26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2" r="27968"/>
          <a:stretch/>
        </p:blipFill>
        <p:spPr bwMode="auto">
          <a:xfrm>
            <a:off x="8009790" y="3488330"/>
            <a:ext cx="108012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appych.ru/modules/catalog_items/uploads/original/10059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6" b="4152"/>
          <a:stretch/>
        </p:blipFill>
        <p:spPr bwMode="auto">
          <a:xfrm>
            <a:off x="6744652" y="3336622"/>
            <a:ext cx="1272043" cy="222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7cont.ru/image?id=1678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t="13358" r="21052" b="12957"/>
          <a:stretch/>
        </p:blipFill>
        <p:spPr bwMode="auto">
          <a:xfrm>
            <a:off x="7808692" y="1628705"/>
            <a:ext cx="1281218" cy="163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1.gstatic.com/images?q=tbn:ANd9GcQxhr9kjIeOUPz61VJ10s3TChtYQ6wAQKBge6EG2uSv4zZFvU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02" y="1218126"/>
            <a:ext cx="1281218" cy="15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65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6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/>
              <a:t>Фруктовое пюре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1726224"/>
            <a:ext cx="6120680" cy="42780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1" dirty="0">
                <a:latin typeface="+mn-lt"/>
              </a:rPr>
              <a:t>Правила введения фруктового пюре: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latin typeface="+mn-lt"/>
              </a:rPr>
              <a:t> вводят постепенно, начиная с ½ ч.л., к 5 </a:t>
            </a:r>
            <a:r>
              <a:rPr lang="ru-RU" sz="1600" dirty="0" smtClean="0">
                <a:latin typeface="+mn-lt"/>
              </a:rPr>
              <a:t>мес. </a:t>
            </a:r>
            <a:r>
              <a:rPr lang="ru-RU" sz="1600" dirty="0">
                <a:latin typeface="+mn-lt"/>
              </a:rPr>
              <a:t>доводят до 50-60 г., к году- до 100 г.;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latin typeface="+mn-lt"/>
              </a:rPr>
              <a:t> дают после кормления грудью матери; если ребенок отказывается после кормления грудью от новой пищи, ее можно предложить перед кормлением, когда малыш проголодался, или через 1-1,5 часа после кормления;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V </a:t>
            </a:r>
            <a:r>
              <a:rPr lang="ru-RU" sz="1600" dirty="0" err="1" smtClean="0">
                <a:latin typeface="+mn-lt"/>
              </a:rPr>
              <a:t>сут</a:t>
            </a:r>
            <a:r>
              <a:rPr lang="ru-RU" sz="1600" dirty="0" smtClean="0"/>
              <a:t>. =</a:t>
            </a:r>
            <a:r>
              <a:rPr lang="ru-RU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n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х</a:t>
            </a:r>
            <a:r>
              <a:rPr lang="ru-RU" sz="1600" dirty="0">
                <a:latin typeface="+mn-lt"/>
              </a:rPr>
              <a:t> 10, где </a:t>
            </a:r>
            <a:r>
              <a:rPr lang="en-US" sz="1600" dirty="0">
                <a:latin typeface="+mn-lt"/>
              </a:rPr>
              <a:t>n</a:t>
            </a:r>
            <a:r>
              <a:rPr lang="ru-RU" sz="1600" dirty="0">
                <a:latin typeface="+mn-lt"/>
              </a:rPr>
              <a:t> – количество месяцев </a:t>
            </a:r>
            <a:r>
              <a:rPr lang="ru-RU" sz="1600" dirty="0" smtClean="0">
                <a:latin typeface="+mn-lt"/>
              </a:rPr>
              <a:t>жизни (объем  </a:t>
            </a:r>
            <a:r>
              <a:rPr lang="ru-RU" sz="1600" dirty="0">
                <a:latin typeface="+mn-lt"/>
              </a:rPr>
              <a:t>фруктового пюре входит в суточный объем </a:t>
            </a:r>
            <a:r>
              <a:rPr lang="ru-RU" sz="1600" dirty="0" smtClean="0">
                <a:latin typeface="+mn-lt"/>
              </a:rPr>
              <a:t>питания); </a:t>
            </a:r>
            <a:endParaRPr lang="ru-RU" sz="1600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рекомендуемая последовательность введения фруктового пюре:  </a:t>
            </a:r>
          </a:p>
          <a:p>
            <a:pPr>
              <a:defRPr/>
            </a:pPr>
            <a:r>
              <a:rPr lang="ru-RU" sz="1600" dirty="0" smtClean="0">
                <a:latin typeface="+mn-lt"/>
              </a:rPr>
              <a:t>яблочное - грушевое </a:t>
            </a:r>
            <a:r>
              <a:rPr lang="ru-RU" sz="1600" dirty="0">
                <a:latin typeface="+mn-lt"/>
              </a:rPr>
              <a:t>пюре </a:t>
            </a:r>
            <a:r>
              <a:rPr lang="ru-RU" sz="1600" dirty="0" smtClean="0">
                <a:latin typeface="+mn-lt"/>
              </a:rPr>
              <a:t>(много пектина, что улучшает процессы </a:t>
            </a:r>
            <a:r>
              <a:rPr lang="ru-RU" sz="1600" dirty="0">
                <a:latin typeface="+mn-lt"/>
              </a:rPr>
              <a:t>пищеварения</a:t>
            </a:r>
            <a:r>
              <a:rPr lang="ru-RU" sz="1600" dirty="0" smtClean="0">
                <a:latin typeface="+mn-lt"/>
              </a:rPr>
              <a:t>) - пюре </a:t>
            </a:r>
            <a:r>
              <a:rPr lang="ru-RU" sz="1600" dirty="0">
                <a:latin typeface="+mn-lt"/>
              </a:rPr>
              <a:t>из абрикосов, персиков, слив (особенно при склонности к запорам</a:t>
            </a:r>
            <a:r>
              <a:rPr lang="ru-RU" sz="1600" dirty="0" smtClean="0">
                <a:latin typeface="+mn-lt"/>
              </a:rPr>
              <a:t>) - пюре </a:t>
            </a:r>
            <a:r>
              <a:rPr lang="ru-RU" sz="1600" dirty="0">
                <a:latin typeface="+mn-lt"/>
              </a:rPr>
              <a:t>из </a:t>
            </a:r>
            <a:r>
              <a:rPr lang="ru-RU" sz="1600" dirty="0" smtClean="0">
                <a:latin typeface="+mn-lt"/>
              </a:rPr>
              <a:t>черной и красной смородины, вишни (после 5 мес.) – пюре из моркови и тыквы;</a:t>
            </a:r>
            <a:endParaRPr lang="ru-RU" sz="1600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latin typeface="+mn-lt"/>
              </a:rPr>
              <a:t>  при отсутствии свежих овощей и фруктов можно использовать консервированные фруктовые пюре, выпускаемые специально для детского питания.</a:t>
            </a:r>
          </a:p>
        </p:txBody>
      </p:sp>
      <p:pic>
        <p:nvPicPr>
          <p:cNvPr id="14338" name="Picture 2" descr="http://facekid.ru/files/upload/products/0/725/image_big_lyatp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23" y="1323026"/>
            <a:ext cx="1444986" cy="188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encrypted-tbn3.gstatic.com/images?q=tbn:ANd9GcQV4HlZIyZI2RLswhkdL4jJQHH73jMOANB5OileEiYcv11rNiYx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3316" r="16841" b="3843"/>
          <a:stretch/>
        </p:blipFill>
        <p:spPr bwMode="auto">
          <a:xfrm>
            <a:off x="1332314" y="2857159"/>
            <a:ext cx="1439486" cy="237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ptfiles.blob.core.windows.net/files/f538f0f5-a8bc-4a44-9fa0-51141e2757a3_6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6" t="8762" r="8639" b="7997"/>
          <a:stretch/>
        </p:blipFill>
        <p:spPr bwMode="auto">
          <a:xfrm>
            <a:off x="100106" y="4941168"/>
            <a:ext cx="1483847" cy="18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Коровье молоко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28600" y="1772816"/>
            <a:ext cx="8686800" cy="158680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2400" dirty="0" smtClean="0"/>
              <a:t>не рекомендуется использовать как основной молочный продукт до 12 месяцев, хотя его небольшие количества могут добавляться к продуктам прикорма, например, для приготовления каш.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204864" y="427518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Картинки с молоком из магазина, перечеркнуть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5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6540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Прикорм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0" y="1214438"/>
            <a:ext cx="9144000" cy="235857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2000" dirty="0" smtClean="0"/>
              <a:t>Несмотря на несомненные достоинства материнского молока по мере роста ребенка возникает </a:t>
            </a:r>
            <a:r>
              <a:rPr lang="ru-RU" sz="2000" dirty="0" smtClean="0">
                <a:hlinkClick r:id="rId2" action="ppaction://hlinksldjump"/>
              </a:rPr>
              <a:t>необходимость в расширении его рациона </a:t>
            </a:r>
            <a:r>
              <a:rPr lang="ru-RU" sz="2000" dirty="0" smtClean="0"/>
              <a:t>и введении в него дополнительных продуктов, т.е. прикорма.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hlinkClick r:id="rId3" action="ppaction://hlinksldjump"/>
              </a:rPr>
              <a:t>Прикорм </a:t>
            </a:r>
            <a:r>
              <a:rPr lang="ru-RU" sz="2000" dirty="0" smtClean="0"/>
              <a:t>– это продукты питания в рационе ребенка первого года жизни, отличные от женского </a:t>
            </a:r>
            <a:r>
              <a:rPr lang="ru-RU" sz="2000" dirty="0" smtClean="0"/>
              <a:t>молока и </a:t>
            </a:r>
            <a:r>
              <a:rPr lang="ru-RU" sz="2000" dirty="0" smtClean="0"/>
              <a:t>его </a:t>
            </a:r>
            <a:r>
              <a:rPr lang="ru-RU" sz="2000" dirty="0" smtClean="0"/>
              <a:t>заменителей, </a:t>
            </a:r>
            <a:r>
              <a:rPr lang="ru-RU" sz="2000" dirty="0" smtClean="0"/>
              <a:t>их дополняющие, постепенно и последовательно вытесняющие (замещающие), необходимые для нормального роста и развития ребенка. </a:t>
            </a:r>
          </a:p>
          <a:p>
            <a:pPr algn="ctr">
              <a:buFont typeface="Arial" charset="0"/>
              <a:buNone/>
            </a:pPr>
            <a:endParaRPr lang="ru-RU" sz="2000" dirty="0" smtClean="0"/>
          </a:p>
          <a:p>
            <a:pPr>
              <a:buFont typeface="Arial" charset="0"/>
              <a:buNone/>
            </a:pPr>
            <a:endParaRPr lang="ru-RU" sz="2000" dirty="0" smtClean="0"/>
          </a:p>
        </p:txBody>
      </p:sp>
      <p:pic>
        <p:nvPicPr>
          <p:cNvPr id="8" name="Picture 2" descr="Детского питания Nestle в России не будет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67" b="98133" l="1800" r="98800">
                        <a14:foregroundMark x1="43200" y1="23467" x2="61400" y2="40800"/>
                        <a14:foregroundMark x1="48400" y1="61867" x2="47200" y2="66933"/>
                        <a14:foregroundMark x1="79600" y1="78133" x2="83400" y2="797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3" r="2568" b="9543"/>
          <a:stretch/>
        </p:blipFill>
        <p:spPr bwMode="auto">
          <a:xfrm>
            <a:off x="2267744" y="3429000"/>
            <a:ext cx="4397699" cy="3218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50" cy="6540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/>
              <a:t>Правила отлучения ребенка от груди</a:t>
            </a:r>
            <a:endParaRPr lang="ru-RU" sz="2400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2689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/>
              <a:t>Вскармливание ребенка грудью при нормальном уровне лактации может продолжаться до 1-1,5 лет.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/>
              <a:t>Полное завершение грудного вскармливания происходит по желанию матери либо в конце 1-го года, либо на 2-м году жизни ребенка; для сохранения  лактации в период  введения продуктов и блюд прикорма необходимо после каждого кормления прикладывать ребенка к груди.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/>
              <a:t>Оставшиеся кормления грудью матери заменяют молочными смесями (Формула 3 для ребенка 2-3-го года жизни) или, что хуже, коровьим молоком или кисломолочными продуктами (кефир, йогурт и др.).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/>
              <a:t>Отлучение ребенка от груди в любом возрасте должно происходить постепенно, не сопровождаясь конфликтами между матерью и ребенком; если обстоятельства вынуждают мать к более скорому завершению лактации, она может прибегнуть к нетугому </a:t>
            </a:r>
            <a:r>
              <a:rPr lang="ru-RU" sz="1600" dirty="0" err="1" smtClean="0"/>
              <a:t>бинтованию</a:t>
            </a:r>
            <a:r>
              <a:rPr lang="ru-RU" sz="1600" dirty="0" smtClean="0"/>
              <a:t> груди, прикладыванию кусочков льда в пузыре, снижению объема выпиваемой жидкости. </a:t>
            </a:r>
          </a:p>
          <a:p>
            <a:pPr marL="0" indent="0" algn="ctr">
              <a:buNone/>
            </a:pPr>
            <a:r>
              <a:rPr lang="ru-RU" sz="1600" b="1" i="1" dirty="0" smtClean="0"/>
              <a:t>Критерии достаточности (адекватности) естественного вскармливания:</a:t>
            </a:r>
            <a:endParaRPr lang="ru-RU" sz="1600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/>
              <a:t>здоровье ребенка, высокая сопротивляемость инфекциям;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/>
              <a:t>нормальное физическое развитие (отсутствие дефицита или избыточности массы тела);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/>
              <a:t>нервно-психическое развитие, соответствующее возрасту ребенка;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/>
              <a:t>активность и положительный эмоциональный тонус ребенка;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/>
              <a:t>спокойный сон;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/>
              <a:t>адекватная реакция ЖКТ и мочевыделительной системы (по результатам лабораторных исследований).</a:t>
            </a:r>
          </a:p>
          <a:p>
            <a:pPr marL="0" indent="0" algn="ctr">
              <a:buNone/>
            </a:pPr>
            <a:r>
              <a:rPr lang="ru-RU" sz="1600" b="1" i="1" dirty="0" smtClean="0"/>
              <a:t>О неадекватном питании свидетельствуют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dirty="0" smtClean="0"/>
              <a:t>рахит, анемия, </a:t>
            </a:r>
            <a:r>
              <a:rPr lang="ru-RU" sz="1600" dirty="0" err="1" smtClean="0"/>
              <a:t>гипо</a:t>
            </a:r>
            <a:r>
              <a:rPr lang="ru-RU" sz="1600" dirty="0" smtClean="0"/>
              <a:t>- , </a:t>
            </a:r>
            <a:r>
              <a:rPr lang="ru-RU" sz="1600" dirty="0" err="1" smtClean="0"/>
              <a:t>паратрофия</a:t>
            </a:r>
            <a:r>
              <a:rPr lang="ru-RU" sz="1600" dirty="0" smtClean="0"/>
              <a:t>, аллергические проявления, частые ОРЗ.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955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6908"/>
          </a:xfrm>
        </p:spPr>
        <p:txBody>
          <a:bodyPr>
            <a:noAutofit/>
          </a:bodyPr>
          <a:lstStyle/>
          <a:p>
            <a:r>
              <a:rPr lang="ru-RU" sz="2400" cap="all" dirty="0" smtClean="0"/>
              <a:t>Алгоритм назначения диеты здоровому ребенку 1- го года жизни на естественном вскармливании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96752"/>
            <a:ext cx="8726804" cy="56612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u="sng" dirty="0" smtClean="0"/>
              <a:t>Исходные данные: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Возраст, масса при рождении.</a:t>
            </a:r>
          </a:p>
          <a:p>
            <a:pPr>
              <a:buNone/>
            </a:pPr>
            <a:r>
              <a:rPr lang="ru-RU" sz="1600" dirty="0" smtClean="0"/>
              <a:t>Необходимо учитывать:</a:t>
            </a:r>
          </a:p>
          <a:p>
            <a:pPr>
              <a:buNone/>
            </a:pPr>
            <a:r>
              <a:rPr lang="ru-RU" sz="1600" dirty="0" smtClean="0"/>
              <a:t>- питание кормящей матери, качественный состав материнского молока</a:t>
            </a:r>
          </a:p>
          <a:p>
            <a:pPr>
              <a:buNone/>
            </a:pPr>
            <a:r>
              <a:rPr lang="ru-RU" sz="1600" dirty="0" smtClean="0"/>
              <a:t>- индивидуальные особенности</a:t>
            </a:r>
          </a:p>
          <a:p>
            <a:pPr>
              <a:buNone/>
            </a:pPr>
            <a:r>
              <a:rPr lang="ru-RU" sz="1600" dirty="0" smtClean="0"/>
              <a:t>- национальные особенности питания</a:t>
            </a:r>
          </a:p>
          <a:p>
            <a:pPr>
              <a:buNone/>
            </a:pPr>
            <a:r>
              <a:rPr lang="ru-RU" sz="1600" dirty="0" smtClean="0"/>
              <a:t>- время года</a:t>
            </a:r>
          </a:p>
          <a:p>
            <a:pPr>
              <a:buNone/>
            </a:pPr>
            <a:r>
              <a:rPr lang="ru-RU" sz="1600" u="sng" dirty="0" smtClean="0"/>
              <a:t>Алгоритм действий: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1. Рассчитать </a:t>
            </a:r>
            <a:r>
              <a:rPr lang="ru-RU" sz="1600" dirty="0"/>
              <a:t>долженствующую массу ребенка, исключить </a:t>
            </a:r>
          </a:p>
          <a:p>
            <a:pPr marL="0" indent="0">
              <a:buNone/>
            </a:pPr>
            <a:r>
              <a:rPr lang="ru-RU" sz="1600" dirty="0"/>
              <a:t>пара- </a:t>
            </a:r>
            <a:r>
              <a:rPr lang="ru-RU" sz="1600" dirty="0" smtClean="0"/>
              <a:t>или гипотрофию.</a:t>
            </a:r>
            <a:endParaRPr lang="ru-RU" sz="1600" dirty="0"/>
          </a:p>
          <a:p>
            <a:pPr>
              <a:buNone/>
            </a:pPr>
            <a:r>
              <a:rPr lang="ru-RU" sz="1600" dirty="0" smtClean="0"/>
              <a:t>2. Определить суточный объем питания.</a:t>
            </a:r>
          </a:p>
          <a:p>
            <a:pPr>
              <a:buNone/>
            </a:pPr>
            <a:r>
              <a:rPr lang="ru-RU" sz="1600" dirty="0" smtClean="0"/>
              <a:t>3. Указать режим кормления ребенка.</a:t>
            </a:r>
          </a:p>
          <a:p>
            <a:pPr>
              <a:buNone/>
            </a:pPr>
            <a:r>
              <a:rPr lang="ru-RU" sz="1600" dirty="0" smtClean="0"/>
              <a:t>4. Рассчитать разовый объем питания.</a:t>
            </a:r>
          </a:p>
          <a:p>
            <a:pPr>
              <a:buNone/>
            </a:pPr>
            <a:r>
              <a:rPr lang="ru-RU" sz="1600" dirty="0" smtClean="0"/>
              <a:t>5. Определить, сколько раз и в какие часы ребенок получает блюда прикорма, перечислить их.</a:t>
            </a:r>
          </a:p>
          <a:p>
            <a:pPr>
              <a:buNone/>
            </a:pPr>
            <a:r>
              <a:rPr lang="ru-RU" sz="1600" dirty="0" smtClean="0"/>
              <a:t>6. При необходимости ввести продукты прикорма: фруктовый сок, творог, яичный желток.</a:t>
            </a:r>
          </a:p>
          <a:p>
            <a:pPr>
              <a:buNone/>
            </a:pPr>
            <a:r>
              <a:rPr lang="ru-RU" sz="1600" dirty="0" smtClean="0"/>
              <a:t>7. Составить диету на один день.</a:t>
            </a:r>
          </a:p>
          <a:p>
            <a:pPr>
              <a:buNone/>
            </a:pPr>
            <a:r>
              <a:rPr lang="ru-RU" sz="1600" dirty="0" smtClean="0"/>
              <a:t>8. </a:t>
            </a:r>
            <a:r>
              <a:rPr lang="ru-RU" sz="1600" dirty="0" smtClean="0"/>
              <a:t>Оценить адекватность питания на </a:t>
            </a:r>
            <a:r>
              <a:rPr lang="ru-RU" sz="1600" dirty="0"/>
              <a:t> </a:t>
            </a:r>
            <a:r>
              <a:rPr lang="ru-RU" sz="1600" dirty="0" smtClean="0"/>
              <a:t>основании данных о содержании пищевых ингредиентов (Б, Ж, У) и калорийности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http://moirody.ru/wp-content/uploads/2014/10/ebenok-kushaet-kas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4904"/>
            <a:ext cx="328896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4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54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/>
              <a:t>Целесообразность введения прикорма обусловлена:</a:t>
            </a:r>
            <a:endParaRPr lang="ru-RU" sz="2400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64480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высокими темпами физического и нервно-психического развития ребенка, возросшей потребностью в белке, углеводах, кальции, железе, цинке и др.;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неудовлетворенностью ребенка исключительно молочным питанием, так как в 4-6 месяцев наступает естественный предел поступления белков, углеводов, минеральных веществ и энергии с материнским молоком;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необходимостью расширения рациона за счет немолочных продуктов питания;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возможностью в небольшом по объему количестве пищи доставлять  много энергии и пищевых ингредиентов;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способностью густой пищи оказывать влияние на развитие жевательного аппарата, стимулировать моторную активность кишечника, способствовать развитию не только пищеварительной, но и других органов и систем;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возможностью приучать ребенка к многообразным вкусовым особенностям продуктов, подготавливать его к отнятию от груди и постепенному переходу на питание «взрослого типа»;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возможностью  обучать ребенка навыкам самостоятельного приема пищи.</a:t>
            </a:r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604448" y="6357936"/>
            <a:ext cx="428625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6244143"/>
            <a:ext cx="730988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i="1" dirty="0" smtClean="0"/>
              <a:t>Рекомендуемые суточные нормы потребностей детей первого года жизни </a:t>
            </a:r>
          </a:p>
          <a:p>
            <a:pPr algn="r"/>
            <a:r>
              <a:rPr lang="ru-RU" sz="1600" dirty="0" smtClean="0">
                <a:hlinkClick r:id="rId3" action="ppaction://hlinksldjump"/>
              </a:rPr>
              <a:t>можно посмотреть здесь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73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0" y="1285860"/>
          <a:ext cx="4429124" cy="4077748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428728"/>
                <a:gridCol w="1071570"/>
                <a:gridCol w="1071570"/>
                <a:gridCol w="857256"/>
              </a:tblGrid>
              <a:tr h="428624">
                <a:tc gridSpan="4">
                  <a:txBody>
                    <a:bodyPr/>
                    <a:lstStyle/>
                    <a:p>
                      <a:pPr marL="3175"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В </a:t>
                      </a:r>
                      <a:r>
                        <a:rPr lang="ru-RU" sz="1400" dirty="0"/>
                        <a:t>пищевых веществах и энергии </a:t>
                      </a:r>
                      <a:endParaRPr lang="ru-RU" sz="12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07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Нутриенты</a:t>
                      </a:r>
                      <a:r>
                        <a:rPr lang="ru-RU" sz="1400" dirty="0"/>
                        <a:t> в сутки               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293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Возраст, месяцы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0-3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3-6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6-12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28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Белки, г/кг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2,2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2,6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2,9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28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Жиры, г/кг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6,5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6,0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5,5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28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Углеводы, г/кг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13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13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13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28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Энергия, ккал/кг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115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115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110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9122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Соотношение между белками, жирами и углеводами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150" dirty="0"/>
                        <a:t>1:3:6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 : 2,5 : 5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 : 2 :4,5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28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Кальций, мг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400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500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600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28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Фосфор, мг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300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400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500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28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Магний, мг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55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60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70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28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Цинк, мг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28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Йод, мкг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40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40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28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Железо, мг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7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412737"/>
              </p:ext>
            </p:extLst>
          </p:nvPr>
        </p:nvGraphicFramePr>
        <p:xfrm>
          <a:off x="4513580" y="2852936"/>
          <a:ext cx="4630420" cy="3592119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953770"/>
                <a:gridCol w="1347470"/>
                <a:gridCol w="1347470"/>
                <a:gridCol w="981710"/>
              </a:tblGrid>
              <a:tr h="428646">
                <a:tc gridSpan="4">
                  <a:txBody>
                    <a:bodyPr/>
                    <a:lstStyle/>
                    <a:p>
                      <a:pPr marL="3175"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В витаминах</a:t>
                      </a:r>
                      <a:endParaRPr lang="ru-RU" sz="12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34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Витамины в сутки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Возраст, месяцы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0-3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3-6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01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6-12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43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</a:t>
                      </a:r>
                      <a:r>
                        <a:rPr lang="ru-RU" sz="1400" baseline="-25000"/>
                        <a:t>1</a:t>
                      </a:r>
                      <a:r>
                        <a:rPr lang="ru-RU" sz="1400"/>
                        <a:t>,  мг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0,3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0,4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6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0,5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43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</a:t>
                      </a:r>
                      <a:r>
                        <a:rPr lang="ru-RU" sz="1400" baseline="-25000"/>
                        <a:t>2</a:t>
                      </a:r>
                      <a:r>
                        <a:rPr lang="ru-RU" sz="1400"/>
                        <a:t>, мг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0,4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0,5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6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0,6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43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</a:t>
                      </a:r>
                      <a:r>
                        <a:rPr lang="ru-RU" sz="1400" baseline="-25000"/>
                        <a:t>6</a:t>
                      </a:r>
                      <a:r>
                        <a:rPr lang="ru-RU" sz="1400"/>
                        <a:t>, мг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0,4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0,5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6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0,6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43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</a:t>
                      </a:r>
                      <a:r>
                        <a:rPr lang="ru-RU" sz="1400" baseline="-25000"/>
                        <a:t>12</a:t>
                      </a:r>
                      <a:r>
                        <a:rPr lang="ru-RU" sz="1400"/>
                        <a:t>, мкг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0,3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0,4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6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0,5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4866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Фолиевая к-та, мкг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84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60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43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РР, мг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6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       7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43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С, мг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30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35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16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43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А, мкг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400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400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74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400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43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Е, мг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40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    3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63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43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D, </a:t>
                      </a:r>
                      <a:r>
                        <a:rPr lang="ru-RU" sz="1400"/>
                        <a:t>мкг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10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11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Рекомендуемые суточные нормы потребностей детей 1-го года жизни</a:t>
            </a:r>
            <a:endParaRPr lang="ru-RU" sz="2400" dirty="0"/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16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786812" cy="7254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/>
              <a:t>Определение понятия «прикорм»</a:t>
            </a:r>
            <a:endParaRPr lang="ru-RU" sz="2400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107504" y="1193900"/>
            <a:ext cx="8822184" cy="52354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2000" b="1" i="1" dirty="0" smtClean="0"/>
              <a:t>Рекомендации по питанию детей грудного и раннего возраста (США,</a:t>
            </a:r>
          </a:p>
          <a:p>
            <a:pPr>
              <a:buFont typeface="Arial" charset="0"/>
              <a:buNone/>
            </a:pPr>
            <a:r>
              <a:rPr lang="ru-RU" sz="2000" b="1" i="1" dirty="0" smtClean="0"/>
              <a:t>2006):</a:t>
            </a:r>
          </a:p>
          <a:p>
            <a:pPr>
              <a:buFontTx/>
              <a:buChar char="-"/>
            </a:pPr>
            <a:r>
              <a:rPr lang="ru-RU" sz="2000" dirty="0" smtClean="0"/>
              <a:t>любые виды пищи или жидкости, отличные от женского молока или его заменителей, которыми кормят детей в первые 12 месяцев  жизни.</a:t>
            </a:r>
          </a:p>
          <a:p>
            <a:pPr>
              <a:buFont typeface="Arial" charset="0"/>
              <a:buNone/>
            </a:pPr>
            <a:r>
              <a:rPr lang="ru-RU" sz="2000" b="1" i="1" dirty="0" smtClean="0"/>
              <a:t>СанПиН 2.3.21940-05 «Организация детского питания»:</a:t>
            </a:r>
          </a:p>
          <a:p>
            <a:pPr>
              <a:buFontTx/>
              <a:buChar char="-"/>
            </a:pPr>
            <a:r>
              <a:rPr lang="ru-RU" sz="2000" dirty="0" smtClean="0"/>
              <a:t>пищевые продукты, вводимые в рацион ребенка первого года жизни в качестве дополнения к женскому молоку или его заменителям.</a:t>
            </a:r>
          </a:p>
          <a:p>
            <a:pPr>
              <a:buFont typeface="Arial" charset="0"/>
              <a:buNone/>
            </a:pPr>
            <a:r>
              <a:rPr lang="ru-RU" sz="2000" b="1" i="1" dirty="0" smtClean="0"/>
              <a:t>Американская академия педиатрии:</a:t>
            </a:r>
          </a:p>
          <a:p>
            <a:pPr>
              <a:buFontTx/>
              <a:buChar char="-"/>
            </a:pPr>
            <a:r>
              <a:rPr lang="ru-RU" sz="2000" dirty="0" smtClean="0"/>
              <a:t>любые продукты, которыми замещают женское молоко и уменьшают его потребление.</a:t>
            </a:r>
          </a:p>
          <a:p>
            <a:pPr>
              <a:buFont typeface="Arial" charset="0"/>
              <a:buNone/>
            </a:pPr>
            <a:r>
              <a:rPr lang="ru-RU" sz="2000" b="1" i="1" dirty="0" smtClean="0"/>
              <a:t>Комитет по питанию Европейского общества педиатрической</a:t>
            </a:r>
          </a:p>
          <a:p>
            <a:pPr>
              <a:buFont typeface="Arial" charset="0"/>
              <a:buNone/>
            </a:pPr>
            <a:r>
              <a:rPr lang="ru-RU" sz="2000" b="1" i="1" dirty="0" smtClean="0"/>
              <a:t>гастроэнтерологии, </a:t>
            </a:r>
            <a:r>
              <a:rPr lang="ru-RU" sz="2000" b="1" i="1" dirty="0" err="1" smtClean="0"/>
              <a:t>гепатологии</a:t>
            </a:r>
            <a:r>
              <a:rPr lang="ru-RU" sz="2000" b="1" i="1" dirty="0" smtClean="0"/>
              <a:t> и </a:t>
            </a:r>
            <a:r>
              <a:rPr lang="ru-RU" sz="2000" b="1" i="1" dirty="0" err="1" smtClean="0"/>
              <a:t>нутрициологии</a:t>
            </a:r>
            <a:r>
              <a:rPr lang="ru-RU" sz="2000" b="1" i="1" dirty="0" smtClean="0"/>
              <a:t> (</a:t>
            </a:r>
            <a:r>
              <a:rPr lang="en-US" sz="2000" b="1" i="1" dirty="0" smtClean="0"/>
              <a:t>ESPGHAN</a:t>
            </a:r>
            <a:r>
              <a:rPr lang="ru-RU" sz="2000" b="1" i="1" dirty="0" smtClean="0"/>
              <a:t>), 2007:</a:t>
            </a:r>
          </a:p>
          <a:p>
            <a:pPr>
              <a:buFont typeface="Arial" charset="0"/>
              <a:buNone/>
            </a:pPr>
            <a:r>
              <a:rPr lang="ru-RU" sz="2000" dirty="0" smtClean="0"/>
              <a:t>-     дополнительное питание (</a:t>
            </a:r>
            <a:r>
              <a:rPr lang="en-US" sz="2000" dirty="0" err="1" smtClean="0"/>
              <a:t>complemenary</a:t>
            </a:r>
            <a:r>
              <a:rPr lang="en-US" sz="2000" dirty="0" smtClean="0"/>
              <a:t> foods</a:t>
            </a:r>
            <a:r>
              <a:rPr lang="ru-RU" sz="2000" dirty="0" smtClean="0"/>
              <a:t>);</a:t>
            </a:r>
            <a:r>
              <a:rPr lang="en-US" sz="2000" dirty="0" smtClean="0"/>
              <a:t> </a:t>
            </a:r>
            <a:r>
              <a:rPr lang="ru-RU" sz="2000" dirty="0" smtClean="0"/>
              <a:t>пища в период отнятия от груди (</a:t>
            </a:r>
            <a:r>
              <a:rPr lang="en-US" sz="2000" dirty="0" smtClean="0"/>
              <a:t>weaning foods</a:t>
            </a:r>
            <a:r>
              <a:rPr lang="ru-RU" sz="2000" dirty="0" smtClean="0"/>
              <a:t>);</a:t>
            </a:r>
            <a:r>
              <a:rPr lang="en-US" sz="2000" dirty="0" smtClean="0"/>
              <a:t> </a:t>
            </a:r>
            <a:r>
              <a:rPr lang="ru-RU" sz="2000" dirty="0" smtClean="0"/>
              <a:t>прикорм – все виды твердой и жидкой пищи, кроме женского молока, его заменителей и «последующих» формул (</a:t>
            </a:r>
            <a:r>
              <a:rPr lang="en-US" sz="2000" dirty="0" err="1" smtClean="0"/>
              <a:t>beikost</a:t>
            </a:r>
            <a:r>
              <a:rPr lang="ru-RU" sz="2000" dirty="0" smtClean="0"/>
              <a:t>).</a:t>
            </a:r>
          </a:p>
          <a:p>
            <a:pPr>
              <a:buFont typeface="Arial" charset="0"/>
              <a:buNone/>
            </a:pPr>
            <a:endParaRPr lang="ru-RU" sz="2000" dirty="0" smtClean="0"/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572500" y="6429375"/>
            <a:ext cx="357188" cy="2857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32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6925"/>
          </a:xfrm>
        </p:spPr>
        <p:txBody>
          <a:bodyPr>
            <a:noAutofit/>
          </a:bodyPr>
          <a:lstStyle/>
          <a:p>
            <a:r>
              <a:rPr lang="ru-RU" sz="2400" dirty="0" smtClean="0"/>
              <a:t>Физиологические и метаболические детерминанты сроков введения прикорма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43250" y="1000125"/>
            <a:ext cx="3071813" cy="8572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C00000"/>
                </a:solidFill>
              </a:rPr>
              <a:t>I</a:t>
            </a:r>
            <a:r>
              <a:rPr lang="ru-RU" dirty="0">
                <a:solidFill>
                  <a:srgbClr val="C00000"/>
                </a:solidFill>
              </a:rPr>
              <a:t>. Созревание ферментативных процессов переваривания пищи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88" y="2357438"/>
            <a:ext cx="2357437" cy="7858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</a:rPr>
              <a:t>Усиление секреции соляной кислоты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1813" y="2357438"/>
            <a:ext cx="3214687" cy="7858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</a:rPr>
              <a:t>Повышение активности пепсина и других </a:t>
            </a:r>
            <a:r>
              <a:rPr lang="ru-RU" dirty="0" err="1">
                <a:solidFill>
                  <a:schemeClr val="tx2"/>
                </a:solidFill>
              </a:rPr>
              <a:t>протеиназ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72250" y="2357438"/>
            <a:ext cx="2357438" cy="7858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</a:rPr>
              <a:t>Повышение активности амилазы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750" y="3357563"/>
            <a:ext cx="7429500" cy="6429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C00000"/>
                </a:solidFill>
              </a:rPr>
              <a:t>II</a:t>
            </a:r>
            <a:r>
              <a:rPr lang="ru-RU" dirty="0">
                <a:solidFill>
                  <a:srgbClr val="C00000"/>
                </a:solidFill>
              </a:rPr>
              <a:t>. Созревание рефлекторных механизмов для проглатывания твердой пищи и поддержания туловища вертикально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750" y="4429125"/>
            <a:ext cx="7429500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C00000"/>
                </a:solidFill>
              </a:rPr>
              <a:t>III</a:t>
            </a:r>
            <a:r>
              <a:rPr lang="ru-RU" dirty="0">
                <a:solidFill>
                  <a:srgbClr val="C00000"/>
                </a:solidFill>
              </a:rPr>
              <a:t>. Повышение уровня секреторного иммуноглобулина А в кишечнике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750" y="5286375"/>
            <a:ext cx="7429500" cy="7858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C00000"/>
                </a:solidFill>
              </a:rPr>
              <a:t>IV</a:t>
            </a:r>
            <a:r>
              <a:rPr lang="ru-RU" dirty="0">
                <a:solidFill>
                  <a:srgbClr val="C00000"/>
                </a:solidFill>
              </a:rPr>
              <a:t>. Снижение повышенной проницаемости слизистой кишечника, созревание </a:t>
            </a:r>
            <a:r>
              <a:rPr lang="ru-RU" dirty="0" err="1">
                <a:solidFill>
                  <a:srgbClr val="C00000"/>
                </a:solidFill>
              </a:rPr>
              <a:t>гликопротеидного</a:t>
            </a:r>
            <a:r>
              <a:rPr lang="ru-RU" dirty="0">
                <a:solidFill>
                  <a:srgbClr val="C00000"/>
                </a:solidFill>
              </a:rPr>
              <a:t> компонента слизи, снижение текучести мембран </a:t>
            </a:r>
            <a:r>
              <a:rPr lang="ru-RU" dirty="0" err="1">
                <a:solidFill>
                  <a:srgbClr val="C00000"/>
                </a:solidFill>
              </a:rPr>
              <a:t>энтероцитов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1500" y="3286125"/>
            <a:ext cx="1000125" cy="8572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4-5 мес.</a:t>
            </a:r>
          </a:p>
        </p:txBody>
      </p:sp>
      <p:sp>
        <p:nvSpPr>
          <p:cNvPr id="12" name="Овал 11"/>
          <p:cNvSpPr/>
          <p:nvPr/>
        </p:nvSpPr>
        <p:spPr>
          <a:xfrm>
            <a:off x="571500" y="4286250"/>
            <a:ext cx="1000125" cy="8572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3-4 мес.</a:t>
            </a:r>
          </a:p>
        </p:txBody>
      </p:sp>
      <p:sp>
        <p:nvSpPr>
          <p:cNvPr id="13" name="Овал 12"/>
          <p:cNvSpPr/>
          <p:nvPr/>
        </p:nvSpPr>
        <p:spPr>
          <a:xfrm>
            <a:off x="642938" y="5286375"/>
            <a:ext cx="1000125" cy="8572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 мес.</a:t>
            </a:r>
          </a:p>
        </p:txBody>
      </p:sp>
      <p:cxnSp>
        <p:nvCxnSpPr>
          <p:cNvPr id="15" name="Прямая со стрелкой 14"/>
          <p:cNvCxnSpPr>
            <a:stCxn id="4" idx="2"/>
            <a:endCxn id="5" idx="0"/>
          </p:cNvCxnSpPr>
          <p:nvPr/>
        </p:nvCxnSpPr>
        <p:spPr>
          <a:xfrm rot="5400000">
            <a:off x="2857500" y="534988"/>
            <a:ext cx="500063" cy="3144837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2"/>
            <a:endCxn id="6" idx="0"/>
          </p:cNvCxnSpPr>
          <p:nvPr/>
        </p:nvCxnSpPr>
        <p:spPr>
          <a:xfrm rot="5400000">
            <a:off x="4429125" y="2106613"/>
            <a:ext cx="500063" cy="1587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2"/>
            <a:endCxn id="7" idx="0"/>
          </p:cNvCxnSpPr>
          <p:nvPr/>
        </p:nvCxnSpPr>
        <p:spPr>
          <a:xfrm rot="16200000" flipH="1">
            <a:off x="5965825" y="571500"/>
            <a:ext cx="500063" cy="3071813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ая выноска 21"/>
          <p:cNvSpPr/>
          <p:nvPr/>
        </p:nvSpPr>
        <p:spPr>
          <a:xfrm>
            <a:off x="428625" y="1357313"/>
            <a:ext cx="928688" cy="642937"/>
          </a:xfrm>
          <a:prstGeom prst="wedgeRectCallout">
            <a:avLst>
              <a:gd name="adj1" fmla="val 62266"/>
              <a:gd name="adj2" fmla="val 12771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3 мес.</a:t>
            </a: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1714500" y="1357313"/>
            <a:ext cx="928688" cy="642937"/>
          </a:xfrm>
          <a:prstGeom prst="wedgeRectCallout">
            <a:avLst>
              <a:gd name="adj1" fmla="val 224208"/>
              <a:gd name="adj2" fmla="val 12397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3-4 мес.</a:t>
            </a: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7929563" y="1071563"/>
            <a:ext cx="928687" cy="928687"/>
          </a:xfrm>
          <a:prstGeom prst="wedgeRectCallout">
            <a:avLst>
              <a:gd name="adj1" fmla="val -71735"/>
              <a:gd name="adj2" fmla="val 10261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с 2-3 мес. до 1 года</a:t>
            </a:r>
          </a:p>
        </p:txBody>
      </p:sp>
      <p:sp useBgFill="1">
        <p:nvSpPr>
          <p:cNvPr id="25" name="Управляющая кнопка: возврат 24">
            <a:hlinkClick r:id="rId2" action="ppaction://hlinksldjump" highlightClick="1"/>
          </p:cNvPr>
          <p:cNvSpPr/>
          <p:nvPr/>
        </p:nvSpPr>
        <p:spPr>
          <a:xfrm>
            <a:off x="8501063" y="6286500"/>
            <a:ext cx="428625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5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8929688" cy="7254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/>
              <a:t>Рекомендации по срокам введения прикорма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313" y="1214438"/>
            <a:ext cx="4000500" cy="492918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Российские рекомендации: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продукты и блюда прикорма следует вводить в питание детей в возрасте 4-6 месяцев, используя в качестве примерного ориентира действующие рекомендации </a:t>
            </a:r>
            <a:r>
              <a:rPr lang="ru-RU" sz="2000" b="1" i="1" dirty="0">
                <a:solidFill>
                  <a:schemeClr val="tx1"/>
                </a:solidFill>
              </a:rPr>
              <a:t>(</a:t>
            </a:r>
            <a:r>
              <a:rPr lang="ru-RU" sz="2000" b="1" i="1" dirty="0" smtClean="0">
                <a:solidFill>
                  <a:schemeClr val="tx1"/>
                </a:solidFill>
              </a:rPr>
              <a:t>МЗ </a:t>
            </a:r>
            <a:r>
              <a:rPr lang="ru-RU" sz="2000" b="1" i="1" dirty="0">
                <a:solidFill>
                  <a:schemeClr val="tx1"/>
                </a:solidFill>
              </a:rPr>
              <a:t>РФ, 1999 г.). </a:t>
            </a:r>
            <a:r>
              <a:rPr lang="ru-RU" sz="2000" b="1" dirty="0" smtClean="0">
                <a:solidFill>
                  <a:schemeClr val="tx1"/>
                </a:solidFill>
              </a:rPr>
              <a:t>Однако, ставя при этом на первое место индивидуальные особенности ребенка</a:t>
            </a:r>
            <a:r>
              <a:rPr lang="ru-RU" sz="2000" b="1" i="1" dirty="0" smtClean="0">
                <a:solidFill>
                  <a:schemeClr val="tx1"/>
                </a:solidFill>
              </a:rPr>
              <a:t> (</a:t>
            </a:r>
            <a:r>
              <a:rPr lang="ru-RU" sz="2000" b="1" i="1" dirty="0">
                <a:solidFill>
                  <a:schemeClr val="tx1"/>
                </a:solidFill>
              </a:rPr>
              <a:t>И.Я. Конь, 2004-2007). 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3" y="1285875"/>
            <a:ext cx="4143375" cy="478631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Европейские рекомендации: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 учетом потребностей младенцев в пищевых веществах и уровня нервно-психического развития введение прикорма должно быть не ранее 17 недель, но не позже 26 недель, т.е. в 4-6,5 месяцев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(Комитет по питанию Европейского общества педиатрической гастроэнтерологии,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</a:rPr>
              <a:t>гепатологии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</a:rPr>
              <a:t>нутрициологии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, 2007).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 useBgFill="1"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572500" y="6286500"/>
            <a:ext cx="428625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65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929188" y="1500188"/>
            <a:ext cx="3929062" cy="450056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chemeClr val="tx1"/>
                </a:solidFill>
              </a:rPr>
              <a:t>задержка роста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chemeClr val="tx1"/>
                </a:solidFill>
              </a:rPr>
              <a:t>задержка созревания структуры и функции органов ЖКТ*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chemeClr val="tx1"/>
                </a:solidFill>
              </a:rPr>
              <a:t>задержка формирования жевательного аппарата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chemeClr val="tx1"/>
                </a:solidFill>
              </a:rPr>
              <a:t>запоры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chemeClr val="tx1"/>
                </a:solidFill>
              </a:rPr>
              <a:t>анемия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chemeClr val="tx1"/>
                </a:solidFill>
              </a:rPr>
              <a:t>дефицит цинка, меди и др. микроэлементов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chemeClr val="tx1"/>
                </a:solidFill>
              </a:rPr>
              <a:t>отказ от твердой пищи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1500188"/>
            <a:ext cx="3857625" cy="44291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b="1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2000" b="1" i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снижение частоты и интенсивности </a:t>
            </a:r>
            <a:r>
              <a:rPr lang="ru-RU" b="1" i="1" dirty="0" smtClean="0">
                <a:solidFill>
                  <a:schemeClr val="tx1"/>
                </a:solidFill>
              </a:rPr>
              <a:t>сосания  молока из г</a:t>
            </a:r>
            <a:r>
              <a:rPr lang="ru-RU" b="1" i="1" dirty="0" smtClean="0">
                <a:solidFill>
                  <a:schemeClr val="tx1"/>
                </a:solidFill>
              </a:rPr>
              <a:t>руди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пищевая </a:t>
            </a:r>
            <a:r>
              <a:rPr lang="ru-RU" b="1" i="1" dirty="0" smtClean="0">
                <a:solidFill>
                  <a:schemeClr val="tx1"/>
                </a:solidFill>
              </a:rPr>
              <a:t>непереносимость</a:t>
            </a:r>
            <a:r>
              <a:rPr lang="ru-RU" b="1" i="1" dirty="0">
                <a:solidFill>
                  <a:schemeClr val="tx1"/>
                </a:solidFill>
              </a:rPr>
              <a:t>, в т.ч. пищевая аллергия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chemeClr val="tx1"/>
                </a:solidFill>
              </a:rPr>
              <a:t>диарея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chemeClr val="tx1"/>
                </a:solidFill>
              </a:rPr>
              <a:t>запоры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chemeClr val="tx1"/>
                </a:solidFill>
              </a:rPr>
              <a:t>срыгивания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chemeClr val="tx1"/>
                </a:solidFill>
              </a:rPr>
              <a:t>манифестация </a:t>
            </a:r>
            <a:r>
              <a:rPr lang="ru-RU" b="1" i="1" dirty="0" err="1">
                <a:solidFill>
                  <a:schemeClr val="tx1"/>
                </a:solidFill>
              </a:rPr>
              <a:t>целиакии</a:t>
            </a:r>
            <a:endParaRPr lang="ru-RU" b="1" i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увеличение риска развития ожирения и сахарного диабета*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69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/>
              <a:t>Последствия несвоевременного введения прикорма </a:t>
            </a:r>
            <a:br>
              <a:rPr lang="ru-RU" sz="2400" dirty="0" smtClean="0"/>
            </a:br>
            <a:r>
              <a:rPr lang="ru-RU" sz="2400" dirty="0" smtClean="0"/>
              <a:t>(И.Я. Конь, 2006)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28875" y="1714500"/>
            <a:ext cx="1428750" cy="5715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раннего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50546" y="1714500"/>
            <a:ext cx="1428750" cy="5715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позднего</a:t>
            </a:r>
          </a:p>
        </p:txBody>
      </p:sp>
      <p:sp>
        <p:nvSpPr>
          <p:cNvPr id="6" name="Двойная стрелка влево/вверх 5"/>
          <p:cNvSpPr/>
          <p:nvPr/>
        </p:nvSpPr>
        <p:spPr>
          <a:xfrm rot="13496279">
            <a:off x="4049713" y="1187450"/>
            <a:ext cx="909637" cy="917575"/>
          </a:xfrm>
          <a:prstGeom prst="leftUpArrow">
            <a:avLst>
              <a:gd name="adj1" fmla="val 25000"/>
              <a:gd name="adj2" fmla="val 21565"/>
              <a:gd name="adj3" fmla="val 25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50" y="6143625"/>
            <a:ext cx="3870325" cy="36988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* - нет достаточных доказательств</a:t>
            </a:r>
          </a:p>
        </p:txBody>
      </p:sp>
      <p:sp useBgFill="1">
        <p:nvSpPr>
          <p:cNvPr id="10" name="Управляющая кнопка: возврат 9">
            <a:hlinkClick r:id="rId2" action="ppaction://hlinksldjump" highlightClick="1"/>
          </p:cNvPr>
          <p:cNvSpPr/>
          <p:nvPr/>
        </p:nvSpPr>
        <p:spPr>
          <a:xfrm>
            <a:off x="8572500" y="6357938"/>
            <a:ext cx="428625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1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9001125" cy="72548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Индивидуальное введение прикорма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300037" y="1412777"/>
            <a:ext cx="8686800" cy="28083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2400" dirty="0" smtClean="0"/>
              <a:t>Детям со сниженной массой тела, учащенным стулом в качестве первого прикорма целесообразно назначать каши промышленного производства, обогащенные железом, кальцием, цинком, йодом.</a:t>
            </a:r>
          </a:p>
          <a:p>
            <a:pPr>
              <a:buFont typeface="Arial" charset="0"/>
              <a:buNone/>
            </a:pPr>
            <a:endParaRPr lang="ru-RU" sz="2400" dirty="0" smtClean="0"/>
          </a:p>
          <a:p>
            <a:pPr>
              <a:buFont typeface="Arial" charset="0"/>
              <a:buNone/>
            </a:pPr>
            <a:r>
              <a:rPr lang="ru-RU" sz="2400" dirty="0" smtClean="0"/>
              <a:t>При </a:t>
            </a:r>
            <a:r>
              <a:rPr lang="ru-RU" sz="2400" dirty="0" err="1" smtClean="0"/>
              <a:t>паратрофии</a:t>
            </a:r>
            <a:r>
              <a:rPr lang="ru-RU" sz="2400" dirty="0" smtClean="0"/>
              <a:t> и запорах предпочтительнее овощное пюре.</a:t>
            </a:r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501063" y="6286500"/>
            <a:ext cx="428625" cy="3571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14" name="Picture 2" descr="http://roghdenierebenka.ru/news/item/f00/s01/n0000189/pic/00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91413"/>
            <a:ext cx="3048000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0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5826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/>
              <a:t>Технология приготовления каши</a:t>
            </a:r>
            <a:endParaRPr lang="ru-RU" sz="2400" dirty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2987824" y="1458541"/>
            <a:ext cx="5915000" cy="52565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0000"/>
                </a:solidFill>
              </a:rPr>
              <a:t>при приготовлении каши в домашних условиях используют крупу или муку соответствующих злаков; вначале крупу хорошо разваривают на воде, затем добавляют горячее молоко (на 100 г каши -75 мл молока) и доводят до кипения; в готовую кашу добавляют сливочное масло сначала на кончике ножа, постепенно к 7 месяцам увеличивают до 3 г, а с 9 месяцев - до 5 г;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0000"/>
                </a:solidFill>
              </a:rPr>
              <a:t>для приготовления каши из муки последнюю разводят в холодной воде, вливают в кипящее молоко, проваривают в течение 5 минут, а затем добавляют сливочное масло;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0000"/>
                </a:solidFill>
              </a:rPr>
              <a:t>в начале готовят 5% кашу на женском молоке или адаптированной молочной смеси; через 1-2 недели кашу варят более</a:t>
            </a:r>
            <a:r>
              <a:rPr lang="ru-RU" sz="1800" i="1" dirty="0" smtClean="0">
                <a:solidFill>
                  <a:srgbClr val="000000"/>
                </a:solidFill>
              </a:rPr>
              <a:t>  </a:t>
            </a:r>
            <a:r>
              <a:rPr lang="ru-RU" sz="1800" dirty="0" smtClean="0">
                <a:solidFill>
                  <a:srgbClr val="000000"/>
                </a:solidFill>
              </a:rPr>
              <a:t>густой - 10%;  ребенок привыкает к этому виду прикорма в течение 1-2 недель; каша хорошо сочетается с фруктовым пюре.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 smtClean="0"/>
          </a:p>
        </p:txBody>
      </p:sp>
      <p:sp useBgFill="1"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572500" y="6357938"/>
            <a:ext cx="428625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66" name="Picture 2" descr="http://www.vse-pro-detey.ru/wp-content/uploads/2014/01/mannaya-kasha-dlya-dete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1" y="2708920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2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7864" y="1268760"/>
            <a:ext cx="9144000" cy="16927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latin typeface="+mn-lt"/>
              </a:rPr>
              <a:t>Показания к введению прикорма: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 достижение ребенком определенной степени биологической зрелости;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 наличие признаков готовности к введению прикорма;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 наличие признаков неудовлетворенности ребенка получаемым объемом молока при достаточной лактации у матери.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92" y="3284984"/>
            <a:ext cx="9144000" cy="32008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latin typeface="+mn-lt"/>
              </a:rPr>
              <a:t>Признаки готовности ребенка к введению прикорма: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функциональная зрелость ЖКТ;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 угасание рефлекса «выталкивания» языком при хорошо скоординированном рефлексе проглатывания пищи;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 готовность ребенка к жевательным движениям;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 умение снять густую пищу с ложки и проглотить ее;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 эмоциональное восприятие ребенком пищи и процедуры кормления;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 желательно, чтобы ребенок уже устойчиво сидел и совершал активные целенаправленные движения головой, руками.</a:t>
            </a:r>
          </a:p>
          <a:p>
            <a:pPr>
              <a:defRPr/>
            </a:pP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736" y="265786"/>
            <a:ext cx="8686800" cy="8412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прикорм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228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6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/>
              <a:t>Технология приготовления овощного пюре</a:t>
            </a:r>
            <a:endParaRPr lang="ru-RU" sz="2400" dirty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323528" y="3779287"/>
            <a:ext cx="8686800" cy="28829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000000"/>
                </a:solidFill>
              </a:rPr>
              <a:t>Овощи отваривают в небольшом количестве воды (не разогревают для повторного применения, что  способствует переходу нитратов в нитриты; вареные овощи протирают через сито, разводят до консистенции густой сметаны; в домашних условиях для разведения овощей рекомендуется добавлять грудное молоко или адаптированные пресные молочные смеси (формулы № 2), приблизительно 30 мл на 100 г овощей; в овощное пюре добавляют растительное масло (кукурузное, подсолнечное, оливковое), начиная с капель и доводя до 3 мл (1/2 чайной ложки), а с 8 месяцев - до 5 мл (1 чайная ложка).</a:t>
            </a:r>
          </a:p>
          <a:p>
            <a:pPr>
              <a:buFont typeface="Arial" charset="0"/>
              <a:buNone/>
            </a:pPr>
            <a:endParaRPr lang="ru-RU" sz="2800" dirty="0" smtClean="0"/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429625" y="6286500"/>
            <a:ext cx="428625" cy="3571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2" name="Picture 2" descr="http://img.7ya.ru/pub/img/17402/1572374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345638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7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540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/>
              <a:t>Современные тенденции к введению прикорма:</a:t>
            </a:r>
            <a:endParaRPr lang="ru-RU" sz="2400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07504" y="1429742"/>
            <a:ext cx="8809632" cy="350043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схема и последовательность введения отдельных продуктов и блюд прикорма должны быть индивидуальными;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в питании ребенка можно использовать продукты и блюда, приготовленные как в домашних условиях, так и продукты промышленного производства;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учитывая, что современные адаптированные молочные смеси содержат в своем составе достаточно большой набор витаминов, минеральных веществ, схема введения прикорма может быть единой при искусственном и естественном вскармливании.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5445224"/>
            <a:ext cx="881041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tx1"/>
                </a:solidFill>
                <a:latin typeface="+mn-lt"/>
                <a:hlinkClick r:id="rId2" action="ppaction://hlinksldjump"/>
              </a:rPr>
              <a:t>Сроки введения прикорма </a:t>
            </a:r>
            <a:r>
              <a:rPr lang="ru-RU" sz="2000" b="1" i="1" dirty="0">
                <a:solidFill>
                  <a:schemeClr val="tx1"/>
                </a:solidFill>
                <a:latin typeface="+mn-lt"/>
              </a:rPr>
              <a:t>определяются индивидуально для каждого малыша. Чаще всего это </a:t>
            </a:r>
            <a:r>
              <a:rPr lang="ru-RU" sz="2000" b="1" i="1" dirty="0">
                <a:solidFill>
                  <a:schemeClr val="tx1"/>
                </a:solidFill>
                <a:latin typeface="+mn-lt"/>
                <a:hlinkClick r:id="rId3" action="ppaction://hlinksldjump"/>
              </a:rPr>
              <a:t>возраст 4-6 месяцев. </a:t>
            </a:r>
            <a:endParaRPr lang="ru-RU" sz="2000" b="1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23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6540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/>
              <a:t>Правила введения прикорма</a:t>
            </a:r>
            <a:endParaRPr lang="ru-RU" sz="2400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201622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ребенок должен быть абсолютно здоров в течение последних 2-3 недель;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нежелательно начинать введение прикорма в жаркую погоду и во время проведения профилактических прививок, при изменении условий жизни (поездки, переезды, смена ухаживающих лиц и др.).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учет индивидуальных особенностей: у возбудимых детей адаптация к новой пище происходит в течение 5-6 дней, у тормозных - не ранее 2-й недели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7"/>
          <a:stretch/>
        </p:blipFill>
        <p:spPr bwMode="auto">
          <a:xfrm>
            <a:off x="2339752" y="2950504"/>
            <a:ext cx="3960440" cy="390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8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6540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/>
              <a:t>Правила введения прикорма</a:t>
            </a:r>
            <a:endParaRPr lang="ru-RU" sz="2400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14933" y="1196752"/>
            <a:ext cx="8856984" cy="55446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700" dirty="0" smtClean="0"/>
              <a:t>блюда прикорма следует давать до кормления грудью (только с ложечки), после этого можно приложить ребенка к груди (для сохранения лактации);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dirty="0" smtClean="0"/>
              <a:t>новые блюда и продукты вводить в утренние часы, чтобы проследить за реакцией ребенка (за поведением, стулом, состоянием кожи);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dirty="0" smtClean="0"/>
              <a:t>каждый новый продукт необходимо вводить постепенно (сок - с нескольких капель, кашу и пюре - с ½ чайной ложки), наблюдая за его переносимостью; если стул не изменился, то ежедневно увеличивают количество прикорма и доводят до необходимого объема;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dirty="0" smtClean="0"/>
              <a:t>введение любого нового вида пищи  следует начинать с </a:t>
            </a:r>
            <a:r>
              <a:rPr lang="ru-RU" sz="1700" dirty="0" err="1" smtClean="0"/>
              <a:t>монокомпонентного</a:t>
            </a:r>
            <a:r>
              <a:rPr lang="ru-RU" sz="1700" dirty="0" smtClean="0"/>
              <a:t> продукта, постепенно переходя к смеси из двух, а затем и нескольких продуктов данной группы;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dirty="0" smtClean="0"/>
              <a:t>нельзя вводить два новых вида прикорма одновременно, введение нового вида прикорма возможно только после привыкания к предыдущим;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dirty="0" smtClean="0"/>
              <a:t>в начале введения блюда прикорма должны быть гомогенными и иметь полужидкую консистенцию, чтобы не вызывать затруднения при глотании, затем их следует делать более густыми, а позже и более плотными, приучая ребенка к жеванию, продвижению пищи в глотке и к проглатыванию, с 9-10 месяцев следует практиковать «</a:t>
            </a:r>
            <a:r>
              <a:rPr lang="ru-RU" sz="1700" dirty="0" err="1" smtClean="0"/>
              <a:t>кусочковое</a:t>
            </a:r>
            <a:r>
              <a:rPr lang="ru-RU" sz="1700" dirty="0" smtClean="0"/>
              <a:t>» питание;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dirty="0" smtClean="0"/>
              <a:t>сначала кашу и овощное пюре готовят без добавления в них соли, сахара и масла</a:t>
            </a:r>
            <a:r>
              <a:rPr lang="ru-RU" sz="170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dirty="0"/>
              <a:t>после введения прикорма в полном разовом объеме частота кормлений </a:t>
            </a:r>
            <a:r>
              <a:rPr lang="ru-RU" sz="1700" dirty="0" err="1"/>
              <a:t>урежается</a:t>
            </a:r>
            <a:r>
              <a:rPr lang="ru-RU" sz="1700" dirty="0"/>
              <a:t> до 5 раз: 6.00, 10.00, 14.00, 18.00, 22.00;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408418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14313" y="260648"/>
            <a:ext cx="9144000" cy="64293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Типичные нарушения в организации прикорма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01777" y="1268760"/>
            <a:ext cx="8786812" cy="338437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hlinkClick r:id="rId2" action="ppaction://hlinksldjump"/>
              </a:rPr>
              <a:t>Несвоевременное введение прикорма.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Раннее введение молока, кефира и др. неадаптированных смесей.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Широкое использование продукции домашнего приготовления, а не промышленного выпуска.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Ограниченное использование </a:t>
            </a:r>
            <a:r>
              <a:rPr lang="ru-RU" sz="2400" dirty="0" err="1" smtClean="0"/>
              <a:t>инстантных</a:t>
            </a:r>
            <a:r>
              <a:rPr lang="ru-RU" sz="2400" dirty="0" smtClean="0"/>
              <a:t> каш, обогащенных железом и кальцием.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Раннее и избыточное введение каш.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211" y="5085184"/>
            <a:ext cx="8768378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+mn-lt"/>
              </a:rPr>
              <a:t>Российские особенности организации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прикорма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  <a:latin typeface="+mn-lt"/>
              </a:rPr>
              <a:t> ограниченное использование специй и пряностей;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  <a:latin typeface="+mn-lt"/>
              </a:rPr>
              <a:t> ограниченное использование продуктов, содержащих облигатные аллергены (орехи, цитрусовые, клубника, томаты, какао и др.).</a:t>
            </a:r>
          </a:p>
        </p:txBody>
      </p:sp>
    </p:spTree>
    <p:extLst>
      <p:ext uri="{BB962C8B-B14F-4D97-AF65-F5344CB8AC3E}">
        <p14:creationId xmlns:p14="http://schemas.microsoft.com/office/powerpoint/2010/main" val="7004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543925" cy="1154112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Схема введения прикорма</a:t>
            </a:r>
            <a:br>
              <a:rPr lang="ru-RU" sz="2400" dirty="0" smtClean="0"/>
            </a:br>
            <a:r>
              <a:rPr lang="ru-RU" sz="1600" dirty="0" smtClean="0"/>
              <a:t>(</a:t>
            </a:r>
            <a:r>
              <a:rPr lang="ru-RU" sz="1600" b="1" dirty="0" smtClean="0"/>
              <a:t>НАЦИОНАЛЬНАЯ ПРОГРАММА ПО ОПТИМИЗАЦИИ ВСКАРМЛИВАНИЯ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ДЕТЕЙ ПЕРВОГО ГОДА ЖИЗНИ В РОССИЙСКОЙ ФЕДЕРАЦИИ, МОСКВА 2011)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928390"/>
              </p:ext>
            </p:extLst>
          </p:nvPr>
        </p:nvGraphicFramePr>
        <p:xfrm>
          <a:off x="142875" y="1643063"/>
          <a:ext cx="8786813" cy="4411663"/>
        </p:xfrm>
        <a:graphic>
          <a:graphicData uri="http://schemas.openxmlformats.org/drawingml/2006/table">
            <a:tbl>
              <a:tblPr/>
              <a:tblGrid>
                <a:gridCol w="2714625"/>
                <a:gridCol w="2000250"/>
                <a:gridCol w="1357313"/>
                <a:gridCol w="1357312"/>
                <a:gridCol w="1357313"/>
              </a:tblGrid>
              <a:tr h="2460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Наименование продуктов и блюд (г, мл)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>
                          <a:tab pos="1054100" algn="l"/>
                          <a:tab pos="2217738" algn="ctr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		Возраст (мес.)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4-6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9-12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Овощное пюре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10-150 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Молочная каша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10-150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Фруктовый сок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5-60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90-100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Фруктовое пюре 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5-60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90-100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Мясное пюре*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          5-30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60-70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Творог*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          10 -40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Желток, шт.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Рыбное пюре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5-30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30-60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Кефир и др. кисломолочные напитки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Сухари, печенье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3-5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10-15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Хлеб пшеничный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Растительное масло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1-3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Сливочное масло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1-4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289" name="Прямоугольник 5"/>
          <p:cNvSpPr>
            <a:spLocks noChangeArrowheads="1"/>
          </p:cNvSpPr>
          <p:nvPr/>
        </p:nvSpPr>
        <p:spPr bwMode="auto">
          <a:xfrm>
            <a:off x="214313" y="6211888"/>
            <a:ext cx="2125439" cy="369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*- </a:t>
            </a:r>
            <a:r>
              <a:rPr lang="ru-RU" dirty="0"/>
              <a:t>не ранее 6 мес.</a:t>
            </a:r>
          </a:p>
        </p:txBody>
      </p:sp>
    </p:spTree>
    <p:extLst>
      <p:ext uri="{BB962C8B-B14F-4D97-AF65-F5344CB8AC3E}">
        <p14:creationId xmlns:p14="http://schemas.microsoft.com/office/powerpoint/2010/main" val="138892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5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Блюда и продукты прикорма</a:t>
            </a:r>
            <a:endParaRPr lang="ru-RU" sz="2400" dirty="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43508" y="1556792"/>
            <a:ext cx="8856984" cy="43924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1600" dirty="0" smtClean="0"/>
              <a:t>–  это энергоемкие продукты и блюда, которые являются самостоятельным питанием и постепенно могут заменить сначала одно, а затем и несколько кормлений грудью матери.</a:t>
            </a:r>
          </a:p>
          <a:p>
            <a:pPr>
              <a:buFont typeface="Arial" charset="0"/>
              <a:buNone/>
            </a:pPr>
            <a:r>
              <a:rPr lang="ru-RU" sz="1600" dirty="0" smtClean="0"/>
              <a:t>Все блюда основного прикорма можно разделить на две группы:</a:t>
            </a:r>
          </a:p>
          <a:p>
            <a:pPr>
              <a:buFont typeface="Arial" charset="0"/>
              <a:buNone/>
            </a:pPr>
            <a:r>
              <a:rPr lang="ru-RU" sz="1600" dirty="0" smtClean="0"/>
              <a:t>1) </a:t>
            </a:r>
            <a:r>
              <a:rPr lang="ru-RU" sz="1600" u="sng" dirty="0" smtClean="0"/>
              <a:t>энергетически значимый прикорм</a:t>
            </a:r>
            <a:r>
              <a:rPr lang="ru-RU" sz="1600" dirty="0" smtClean="0"/>
              <a:t> (овощное пюре, молочные каши), они могут заменить полный разовый объем грудного молока;</a:t>
            </a:r>
          </a:p>
          <a:p>
            <a:pPr>
              <a:buFont typeface="Arial" charset="0"/>
              <a:buNone/>
            </a:pPr>
            <a:r>
              <a:rPr lang="ru-RU" sz="1600" dirty="0" smtClean="0"/>
              <a:t>2) блюда и продукты, служащие </a:t>
            </a:r>
            <a:r>
              <a:rPr lang="ru-RU" sz="1600" u="sng" dirty="0" smtClean="0"/>
              <a:t>дополнением к блюдам</a:t>
            </a:r>
            <a:r>
              <a:rPr lang="ru-RU" sz="1600" dirty="0" smtClean="0"/>
              <a:t> первой группы (яичный желток, творог, мясное и рыбное пюре, сливочное и растительное масло; они даются  в небольшом количестве, их объем не следует превышать, чтобы не вызвать перегрузки незрелых систем усвоения и </a:t>
            </a:r>
            <a:r>
              <a:rPr lang="ru-RU" sz="1600" dirty="0" err="1" smtClean="0"/>
              <a:t>метаболизации</a:t>
            </a:r>
            <a:r>
              <a:rPr lang="ru-RU" sz="1600" dirty="0" smtClean="0"/>
              <a:t> этих продуктов.</a:t>
            </a:r>
          </a:p>
          <a:p>
            <a:pPr>
              <a:buFont typeface="Arial" charset="0"/>
              <a:buNone/>
            </a:pPr>
            <a:r>
              <a:rPr lang="ru-RU" sz="1600" b="1" i="1" dirty="0" smtClean="0"/>
              <a:t>Последовательность и сроки введения </a:t>
            </a:r>
            <a:r>
              <a:rPr lang="ru-RU" sz="1600" dirty="0" smtClean="0"/>
              <a:t>отдельных продуктов и блюд прикорма зависит от </a:t>
            </a:r>
            <a:r>
              <a:rPr lang="ru-RU" sz="1600" dirty="0" smtClean="0">
                <a:hlinkClick r:id="rId2" action="ppaction://hlinksldjump"/>
              </a:rPr>
              <a:t>индивидуальных особенностей </a:t>
            </a:r>
            <a:r>
              <a:rPr lang="ru-RU" sz="1600" dirty="0" smtClean="0"/>
              <a:t>ребенка.</a:t>
            </a:r>
          </a:p>
          <a:p>
            <a:pPr>
              <a:buFont typeface="Arial" charset="0"/>
              <a:buNone/>
            </a:pPr>
            <a:r>
              <a:rPr lang="ru-RU" sz="1600" dirty="0" smtClean="0"/>
              <a:t>Оптимальные сроки введения первого прикорма 4,5-5 месяцев, а при исключительно грудном вскармливании – 6 месяцев.</a:t>
            </a:r>
          </a:p>
          <a:p>
            <a:pPr>
              <a:buFont typeface="Arial" charset="0"/>
              <a:buNone/>
            </a:pPr>
            <a:r>
              <a:rPr lang="ru-RU" sz="1600" dirty="0" smtClean="0"/>
              <a:t>Второй прикорм вводится через месяц после введения первого прикорма, т.е. в 5,5-6 месяцев.</a:t>
            </a:r>
          </a:p>
          <a:p>
            <a:pPr>
              <a:buFont typeface="Arial" charset="0"/>
              <a:buNone/>
            </a:pPr>
            <a:r>
              <a:rPr lang="ru-RU" sz="1600" dirty="0" smtClean="0"/>
              <a:t>Для сохранения лактации в период введения продуктов и блюд прикорма необходимо после каждого кормления прикладывать ребенка к груди.</a:t>
            </a:r>
          </a:p>
          <a:p>
            <a:pPr>
              <a:buFont typeface="Arial" charset="0"/>
              <a:buNone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8126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4859</TotalTime>
  <Words>3712</Words>
  <Application>Microsoft Office PowerPoint</Application>
  <PresentationFormat>Экран (4:3)</PresentationFormat>
  <Paragraphs>394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Franklin Gothic Book</vt:lpstr>
      <vt:lpstr>Franklin Gothic Medium</vt:lpstr>
      <vt:lpstr>Times New Roman</vt:lpstr>
      <vt:lpstr>Trebuchet MS</vt:lpstr>
      <vt:lpstr>Wingdings 2</vt:lpstr>
      <vt:lpstr>Трек</vt:lpstr>
      <vt:lpstr>ОРГАНИЗАЦИЯ ПРИКОРМА</vt:lpstr>
      <vt:lpstr>Прикорм</vt:lpstr>
      <vt:lpstr>прикорм</vt:lpstr>
      <vt:lpstr>Современные тенденции к введению прикорма:</vt:lpstr>
      <vt:lpstr>Правила введения прикорма</vt:lpstr>
      <vt:lpstr>Правила введения прикорма</vt:lpstr>
      <vt:lpstr>Типичные нарушения в организации прикорма</vt:lpstr>
      <vt:lpstr>Схема введения прикорма (НАЦИОНАЛЬНАЯ ПРОГРАММА ПО ОПТИМИЗАЦИИ ВСКАРМЛИВАНИЯ  ДЕТЕЙ ПЕРВОГО ГОДА ЖИЗНИ В РОССИЙСКОЙ ФЕДЕРАЦИИ, МОСКВА 2011) </vt:lpstr>
      <vt:lpstr>Блюда и продукты прикорма</vt:lpstr>
      <vt:lpstr>Правила введения прикорма на основе злаков</vt:lpstr>
      <vt:lpstr>Правила введения овощного пюре</vt:lpstr>
      <vt:lpstr>Мясо</vt:lpstr>
      <vt:lpstr>Творог</vt:lpstr>
      <vt:lpstr>Яичный желток</vt:lpstr>
      <vt:lpstr>Кисломолочные продукты</vt:lpstr>
      <vt:lpstr>Рыба</vt:lpstr>
      <vt:lpstr>Правила введения соков</vt:lpstr>
      <vt:lpstr>Фруктовое пюре</vt:lpstr>
      <vt:lpstr>Коровье молоко</vt:lpstr>
      <vt:lpstr>Правила отлучения ребенка от груди</vt:lpstr>
      <vt:lpstr>Алгоритм назначения диеты здоровому ребенку 1- го года жизни на естественном вскармливании</vt:lpstr>
      <vt:lpstr>Целесообразность введения прикорма обусловлена:</vt:lpstr>
      <vt:lpstr>Рекомендуемые суточные нормы потребностей детей 1-го года жизни</vt:lpstr>
      <vt:lpstr>Определение понятия «прикорм»</vt:lpstr>
      <vt:lpstr>Физиологические и метаболические детерминанты сроков введения прикорма</vt:lpstr>
      <vt:lpstr>Рекомендации по срокам введения прикорма</vt:lpstr>
      <vt:lpstr>Последствия несвоевременного введения прикорма  (И.Я. Конь, 2006)</vt:lpstr>
      <vt:lpstr>Индивидуальное введение прикорма</vt:lpstr>
      <vt:lpstr>Технология приготовления каши</vt:lpstr>
      <vt:lpstr>Технология приготовления овощного пюре</vt:lpstr>
    </vt:vector>
  </TitlesOfParts>
  <Company>WareZ Provider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ВСКАРМЛИВАНИЕ ДЕТЕЙ ПЕРВОГО ГОДА ЖИЗНИ</dc:title>
  <dc:creator>www.PHILka.RU</dc:creator>
  <cp:lastModifiedBy>мама Лиля</cp:lastModifiedBy>
  <cp:revision>255</cp:revision>
  <dcterms:created xsi:type="dcterms:W3CDTF">2009-01-30T04:12:40Z</dcterms:created>
  <dcterms:modified xsi:type="dcterms:W3CDTF">2015-06-24T21:06:52Z</dcterms:modified>
</cp:coreProperties>
</file>