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9" r:id="rId2"/>
    <p:sldMasterId id="2147483736" r:id="rId3"/>
    <p:sldMasterId id="2147483685" r:id="rId4"/>
    <p:sldMasterId id="2147483738" r:id="rId5"/>
    <p:sldMasterId id="2147483791" r:id="rId6"/>
    <p:sldMasterId id="2147483839" r:id="rId7"/>
  </p:sldMasterIdLst>
  <p:notesMasterIdLst>
    <p:notesMasterId r:id="rId37"/>
  </p:notesMasterIdLst>
  <p:sldIdLst>
    <p:sldId id="332" r:id="rId8"/>
    <p:sldId id="264" r:id="rId9"/>
    <p:sldId id="260" r:id="rId10"/>
    <p:sldId id="307" r:id="rId11"/>
    <p:sldId id="266" r:id="rId12"/>
    <p:sldId id="301" r:id="rId13"/>
    <p:sldId id="308" r:id="rId14"/>
    <p:sldId id="309" r:id="rId15"/>
    <p:sldId id="320" r:id="rId16"/>
    <p:sldId id="321" r:id="rId17"/>
    <p:sldId id="322" r:id="rId18"/>
    <p:sldId id="310" r:id="rId19"/>
    <p:sldId id="323" r:id="rId20"/>
    <p:sldId id="324" r:id="rId21"/>
    <p:sldId id="325" r:id="rId22"/>
    <p:sldId id="327" r:id="rId23"/>
    <p:sldId id="328" r:id="rId24"/>
    <p:sldId id="329" r:id="rId25"/>
    <p:sldId id="314" r:id="rId26"/>
    <p:sldId id="316" r:id="rId27"/>
    <p:sldId id="315" r:id="rId28"/>
    <p:sldId id="317" r:id="rId29"/>
    <p:sldId id="318" r:id="rId30"/>
    <p:sldId id="319" r:id="rId31"/>
    <p:sldId id="331" r:id="rId32"/>
    <p:sldId id="330" r:id="rId33"/>
    <p:sldId id="290" r:id="rId34"/>
    <p:sldId id="333" r:id="rId35"/>
    <p:sldId id="3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3" autoAdjust="0"/>
    <p:restoredTop sz="94660"/>
  </p:normalViewPr>
  <p:slideViewPr>
    <p:cSldViewPr>
      <p:cViewPr varScale="1">
        <p:scale>
          <a:sx n="77" d="100"/>
          <a:sy n="77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18E0-9171-482C-96AE-837EEBC8167F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00F0-D2D7-49CC-8286-4440D494EB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7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065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9352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5975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829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0682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871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12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988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5096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9483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6288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5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13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397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D88-218A-4181-A0A0-E1AD45707B42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04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42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2E2C-3FA5-440D-8404-0BCC7E25E49C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58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6220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020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1530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4563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9402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41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840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90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57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9034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949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53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6084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16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790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8188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6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93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418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69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070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603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922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52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19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701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32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8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0B26-9807-4569-8DE6-31B7369E8B5C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1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FD5B-0D24-41AE-B6E7-9745E7B02328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666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E4BE-6F59-4B2D-81B6-21E4B12B911E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177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7F2A-6549-45FA-96B6-53DFFBC8599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674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B7B-BE98-431D-AB5A-5DCA4B1B628B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321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9746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772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59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2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440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46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3877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0042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49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4247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242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453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6146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01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306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206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5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6623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8858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310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6754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39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35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3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3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6736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0643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097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450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270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105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51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22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62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22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3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31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118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423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617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433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07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291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461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133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875-DDE2-4959-847B-6B7FDE6EF6D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7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7CFC-9F88-4AF7-8C18-C7707FE39AC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16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0FD-39FF-4A40-92A1-031016731F73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399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40F8-C5DB-480E-9A66-C4871A7F5A78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085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C5C7-84B3-46CD-8DA1-1BA768D24F66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680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3821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3506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791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7377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2603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2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6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8797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3583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40998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6680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139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6230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6288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469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226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D88-218A-4181-A0A0-E1AD45707B42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708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3130-7F34-4C4E-AC9C-39DA4A837450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8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4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2E2C-3FA5-440D-8404-0BCC7E25E49C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8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1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7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5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0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61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F71-EE9B-45AC-B0D3-866D4156A105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9C92-B1EC-479A-87C3-578D75A7DB69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3463-0B4F-420C-BB6B-C4D544EF4C46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F96B-23F3-4F8B-BEC1-9072BFA8F25F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EBC-C831-4B75-89BE-1AEFF9EC8B1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5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82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2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2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0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9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5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244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1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83B65-D486-4882-8AD6-5447702793B2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06/02/2014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5D3B-D36F-42DD-96C4-40F8BD0961E1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C7D9D-9BFB-44D0-A4CB-83975E721947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06/02/2014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BC93-B17E-4631-BAB8-06F159301ACF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31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588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375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22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487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78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5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122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114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58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0029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6970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66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22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16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53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84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89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64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181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948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0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769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73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6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14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6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2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26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4875-DDE2-4959-847B-6B7FDE6EF6D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902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7CFC-9F88-4AF7-8C18-C7707FE39ACD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4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10FD-39FF-4A40-92A1-031016731F73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22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40F8-C5DB-480E-9A66-C4871A7F5A78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770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BC5C7-84B3-46CD-8DA1-1BA768D24F66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769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4544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100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3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image" Target="../media/image2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34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41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image" Target="../media/image4.jpe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71.xml"/><Relationship Id="rId5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4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image" Target="../media/image4.jpe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6.xml"/><Relationship Id="rId8" Type="http://schemas.openxmlformats.org/officeDocument/2006/relationships/slideLayout" Target="../slideLayouts/slideLayout121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26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194.xml"/><Relationship Id="rId42" Type="http://schemas.openxmlformats.org/officeDocument/2006/relationships/slideLayout" Target="../slideLayouts/slideLayout202.xml"/><Relationship Id="rId47" Type="http://schemas.openxmlformats.org/officeDocument/2006/relationships/slideLayout" Target="../slideLayouts/slideLayout207.xml"/><Relationship Id="rId50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5" Type="http://schemas.openxmlformats.org/officeDocument/2006/relationships/slideLayout" Target="../slideLayouts/slideLayout185.xml"/><Relationship Id="rId33" Type="http://schemas.openxmlformats.org/officeDocument/2006/relationships/slideLayout" Target="../slideLayouts/slideLayout193.xml"/><Relationship Id="rId38" Type="http://schemas.openxmlformats.org/officeDocument/2006/relationships/slideLayout" Target="../slideLayouts/slideLayout198.xml"/><Relationship Id="rId46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80.xml"/><Relationship Id="rId29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84.xml"/><Relationship Id="rId32" Type="http://schemas.openxmlformats.org/officeDocument/2006/relationships/slideLayout" Target="../slideLayouts/slideLayout192.xml"/><Relationship Id="rId37" Type="http://schemas.openxmlformats.org/officeDocument/2006/relationships/slideLayout" Target="../slideLayouts/slideLayout197.xml"/><Relationship Id="rId40" Type="http://schemas.openxmlformats.org/officeDocument/2006/relationships/slideLayout" Target="../slideLayouts/slideLayout200.xml"/><Relationship Id="rId45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23" Type="http://schemas.openxmlformats.org/officeDocument/2006/relationships/slideLayout" Target="../slideLayouts/slideLayout183.xml"/><Relationship Id="rId28" Type="http://schemas.openxmlformats.org/officeDocument/2006/relationships/slideLayout" Target="../slideLayouts/slideLayout188.xml"/><Relationship Id="rId36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191.xml"/><Relationship Id="rId44" Type="http://schemas.openxmlformats.org/officeDocument/2006/relationships/slideLayout" Target="../slideLayouts/slideLayout204.xml"/><Relationship Id="rId52" Type="http://schemas.openxmlformats.org/officeDocument/2006/relationships/image" Target="../media/image4.jpe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Relationship Id="rId22" Type="http://schemas.openxmlformats.org/officeDocument/2006/relationships/slideLayout" Target="../slideLayouts/slideLayout182.xml"/><Relationship Id="rId27" Type="http://schemas.openxmlformats.org/officeDocument/2006/relationships/slideLayout" Target="../slideLayouts/slideLayout187.xml"/><Relationship Id="rId30" Type="http://schemas.openxmlformats.org/officeDocument/2006/relationships/slideLayout" Target="../slideLayouts/slideLayout190.xml"/><Relationship Id="rId35" Type="http://schemas.openxmlformats.org/officeDocument/2006/relationships/slideLayout" Target="../slideLayouts/slideLayout195.xml"/><Relationship Id="rId43" Type="http://schemas.openxmlformats.org/officeDocument/2006/relationships/slideLayout" Target="../slideLayouts/slideLayout203.xml"/><Relationship Id="rId48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168.xml"/><Relationship Id="rId5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660" y="6351373"/>
            <a:ext cx="9158660" cy="5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ADC5-0697-46F9-9076-F47E81C3976E}" type="datetimeFigureOut">
              <a:rPr lang="en-GB" smtClean="0"/>
              <a:pPr/>
              <a:t>06/02/2014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5C46-F3B6-4E69-909A-B10456F12C6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8010_Powerpoint_Page.jpg"/>
          <p:cNvPicPr>
            <a:picLocks noChangeAspect="1"/>
          </p:cNvPicPr>
          <p:nvPr userDrawn="1"/>
        </p:nvPicPr>
        <p:blipFill>
          <a:blip r:embed="rId14" cstate="print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467544" y="6467123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http://oxfordmedicine.com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15" y="6412323"/>
            <a:ext cx="926207" cy="3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 dirty="0" smtClean="0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78AA2-7D1F-41EC-9494-D07A75068A66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  <p:sldLayoutId id="2147483728" r:id="rId43"/>
    <p:sldLayoutId id="2147483729" r:id="rId44"/>
    <p:sldLayoutId id="2147483730" r:id="rId45"/>
    <p:sldLayoutId id="2147483731" r:id="rId46"/>
    <p:sldLayoutId id="2147483732" r:id="rId47"/>
    <p:sldLayoutId id="2147483733" r:id="rId48"/>
    <p:sldLayoutId id="2147483734" r:id="rId49"/>
    <p:sldLayoutId id="2147483735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6DE6041-F49C-419E-B2B3-FC69A0CD3B11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9" descr="8010_Powerpoint_Page.jpg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  <p:sldLayoutId id="2147483831" r:id="rId40"/>
    <p:sldLayoutId id="2147483832" r:id="rId41"/>
    <p:sldLayoutId id="2147483833" r:id="rId42"/>
    <p:sldLayoutId id="2147483834" r:id="rId43"/>
    <p:sldLayoutId id="2147483835" r:id="rId44"/>
    <p:sldLayoutId id="2147483836" r:id="rId45"/>
    <p:sldLayoutId id="2147483837" r:id="rId46"/>
    <p:sldLayoutId id="2147483838" r:id="rId4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A378-9C1F-4E55-AF28-F088E27516BE}" type="slidenum">
              <a:rPr lang="en-GB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8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  <p:sldLayoutId id="2147483872" r:id="rId33"/>
    <p:sldLayoutId id="2147483873" r:id="rId34"/>
    <p:sldLayoutId id="2147483874" r:id="rId35"/>
    <p:sldLayoutId id="2147483875" r:id="rId36"/>
    <p:sldLayoutId id="2147483876" r:id="rId37"/>
    <p:sldLayoutId id="2147483877" r:id="rId38"/>
    <p:sldLayoutId id="2147483878" r:id="rId39"/>
    <p:sldLayoutId id="2147483879" r:id="rId40"/>
    <p:sldLayoutId id="2147483880" r:id="rId41"/>
    <p:sldLayoutId id="2147483881" r:id="rId42"/>
    <p:sldLayoutId id="2147483882" r:id="rId43"/>
    <p:sldLayoutId id="2147483883" r:id="rId44"/>
    <p:sldLayoutId id="2147483884" r:id="rId45"/>
    <p:sldLayoutId id="2147483885" r:id="rId46"/>
    <p:sldLayoutId id="2147483886" r:id="rId47"/>
    <p:sldLayoutId id="2147483887" r:id="rId48"/>
    <p:sldLayoutId id="2147483888" r:id="rId49"/>
    <p:sldLayoutId id="2147483889" r:id="rId5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0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xfordmedicine.com/page/FAQs/faqs" TargetMode="External"/><Relationship Id="rId2" Type="http://schemas.openxmlformats.org/officeDocument/2006/relationships/hyperlink" Target="http://oxfordmedicine.com/page/About/about;jsessionid=1D6C72B82E5C89271C6ED80CAA1ED04A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onlinemarketing@oup.com" TargetMode="External"/><Relationship Id="rId4" Type="http://schemas.openxmlformats.org/officeDocument/2006/relationships/hyperlink" Target="http://www.oup.com/uk/academic/online/librarians/livedemo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oup.com/uk/academic/online/librarians" TargetMode="External"/><Relationship Id="rId1" Type="http://schemas.openxmlformats.org/officeDocument/2006/relationships/slideLayout" Target="../slideLayouts/slideLayout1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87338" y="2149475"/>
            <a:ext cx="8572500" cy="442913"/>
          </a:xfrm>
        </p:spPr>
        <p:txBody>
          <a:bodyPr/>
          <a:lstStyle/>
          <a:p>
            <a:pPr eaLnBrk="1" hangingPunct="1"/>
            <a:r>
              <a:rPr lang="en-GB" smtClean="0"/>
              <a:t>Online Resources 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7338" y="2633663"/>
            <a:ext cx="8572500" cy="5461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From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62297361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12160" y="3356992"/>
            <a:ext cx="2952328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You can d</a:t>
            </a:r>
            <a:r>
              <a:rPr lang="pl-PL" dirty="0" smtClean="0">
                <a:solidFill>
                  <a:srgbClr val="000000"/>
                </a:solidFill>
              </a:rPr>
              <a:t>ownload </a:t>
            </a:r>
            <a:r>
              <a:rPr lang="pl-PL" dirty="0" smtClean="0">
                <a:solidFill>
                  <a:srgbClr val="000000"/>
                </a:solidFill>
              </a:rPr>
              <a:t>the full title list</a:t>
            </a:r>
            <a:r>
              <a:rPr lang="en-GB" dirty="0" smtClean="0"/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6804248" y="4077072"/>
            <a:ext cx="288032" cy="288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377" y="2756827"/>
            <a:ext cx="2476407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Display only those titles that your institution has full text access to.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81067" y="4148300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3768" y="4077072"/>
            <a:ext cx="2592288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Display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results</a:t>
            </a:r>
            <a:r>
              <a:rPr lang="pl-PL" dirty="0" smtClean="0">
                <a:solidFill>
                  <a:srgbClr val="000000"/>
                </a:solidFill>
              </a:rPr>
              <a:t> as </a:t>
            </a:r>
            <a:r>
              <a:rPr lang="pl-PL" dirty="0" err="1" smtClean="0">
                <a:solidFill>
                  <a:srgbClr val="000000"/>
                </a:solidFill>
              </a:rPr>
              <a:t>books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or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chapters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9" name="Strzałka w lewo 8"/>
          <p:cNvSpPr/>
          <p:nvPr/>
        </p:nvSpPr>
        <p:spPr>
          <a:xfrm>
            <a:off x="4499992" y="4881489"/>
            <a:ext cx="268956" cy="275703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644">
        <p:fade/>
      </p:transition>
    </mc:Choice>
    <mc:Fallback>
      <p:transition spd="med" advClick="0" advTm="10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518" y="0"/>
            <a:ext cx="8992482" cy="63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404664"/>
            <a:ext cx="2520280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Note </a:t>
            </a:r>
            <a:r>
              <a:rPr lang="pl-PL" dirty="0" smtClean="0">
                <a:solidFill>
                  <a:srgbClr val="000000"/>
                </a:solidFill>
              </a:rPr>
              <a:t>that </a:t>
            </a:r>
            <a:r>
              <a:rPr lang="pl-PL" dirty="0" smtClean="0">
                <a:solidFill>
                  <a:srgbClr val="000000"/>
                </a:solidFill>
              </a:rPr>
              <a:t>you can search within the selected material…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4869160"/>
            <a:ext cx="2376264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…and narrow your choices  by </a:t>
            </a:r>
            <a:r>
              <a:rPr lang="en-GB" dirty="0" smtClean="0">
                <a:solidFill>
                  <a:srgbClr val="000000"/>
                </a:solidFill>
              </a:rPr>
              <a:t>using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the navigation panel on the left</a:t>
            </a:r>
            <a:r>
              <a:rPr lang="en-GB" dirty="0" smtClean="0"/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844824"/>
            <a:ext cx="2113522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1412776"/>
            <a:ext cx="216024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274">
        <p:fade/>
      </p:transition>
    </mc:Choice>
    <mc:Fallback>
      <p:transition spd="med" advClick="0" advTm="92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2736304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dirty="0" smtClean="0">
                <a:solidFill>
                  <a:srgbClr val="000000"/>
                </a:solidFill>
              </a:rPr>
              <a:t>o </a:t>
            </a:r>
            <a:r>
              <a:rPr lang="en-GB" dirty="0" smtClean="0">
                <a:solidFill>
                  <a:srgbClr val="000000"/>
                </a:solidFill>
              </a:rPr>
              <a:t>search </a:t>
            </a:r>
            <a:r>
              <a:rPr lang="pl-PL" dirty="0" smtClean="0">
                <a:solidFill>
                  <a:srgbClr val="000000"/>
                </a:solidFill>
              </a:rPr>
              <a:t>the </a:t>
            </a:r>
            <a:r>
              <a:rPr lang="pl-PL" dirty="0" smtClean="0">
                <a:solidFill>
                  <a:srgbClr val="000000"/>
                </a:solidFill>
              </a:rPr>
              <a:t>whole </a:t>
            </a:r>
            <a:r>
              <a:rPr lang="pl-PL" dirty="0" smtClean="0">
                <a:solidFill>
                  <a:srgbClr val="000000"/>
                </a:solidFill>
              </a:rPr>
              <a:t>content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en-GB" dirty="0" smtClean="0">
                <a:solidFill>
                  <a:srgbClr val="000000"/>
                </a:solidFill>
              </a:rPr>
              <a:t>type </a:t>
            </a:r>
            <a:r>
              <a:rPr lang="pl-PL" dirty="0" err="1" smtClean="0">
                <a:solidFill>
                  <a:srgbClr val="000000"/>
                </a:solidFill>
              </a:rPr>
              <a:t>your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query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into </a:t>
            </a:r>
            <a:r>
              <a:rPr lang="en-GB" dirty="0" smtClean="0">
                <a:solidFill>
                  <a:srgbClr val="000000"/>
                </a:solidFill>
              </a:rPr>
              <a:t>the box at the top of the page</a:t>
            </a:r>
            <a:r>
              <a:rPr lang="en-GB" dirty="0" smtClean="0"/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4664"/>
            <a:ext cx="952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868144" y="332656"/>
            <a:ext cx="2856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400" b="1" dirty="0" err="1" smtClean="0"/>
              <a:t>Facial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oedema</a:t>
            </a:r>
            <a:endParaRPr lang="en-GB" sz="14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6" name="Picture 8" descr="Untitled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31">
        <p:fade/>
      </p:transition>
    </mc:Choice>
    <mc:Fallback>
      <p:transition spd="med" advClick="0" advTm="4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71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0.24653 -0.86794 " pathEditMode="relative" rAng="0" ptsTypes="AA">
                                      <p:cBhvr>
                                        <p:cTn id="2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4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9" y="-183156"/>
            <a:ext cx="9144000" cy="67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19462 -0.40656 " pathEditMode="relative" rAng="0" ptsTypes="AA">
                                      <p:cBhvr>
                                        <p:cTn id="9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294" y="-67068"/>
            <a:ext cx="9144000" cy="65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12160" y="2492896"/>
            <a:ext cx="2952328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Note </a:t>
            </a:r>
            <a:r>
              <a:rPr lang="pl-PL" dirty="0" smtClean="0">
                <a:solidFill>
                  <a:srgbClr val="000000"/>
                </a:solidFill>
              </a:rPr>
              <a:t>that </a:t>
            </a:r>
            <a:r>
              <a:rPr lang="pl-PL" dirty="0" smtClean="0">
                <a:solidFill>
                  <a:srgbClr val="000000"/>
                </a:solidFill>
              </a:rPr>
              <a:t>chapters can be downloaded to pdf </a:t>
            </a:r>
            <a:r>
              <a:rPr lang="pl-PL" dirty="0" smtClean="0">
                <a:solidFill>
                  <a:srgbClr val="000000"/>
                </a:solidFill>
              </a:rPr>
              <a:t>format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8028384" y="1916832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0" y="332656"/>
            <a:ext cx="4392488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Icons at the top </a:t>
            </a:r>
            <a:r>
              <a:rPr lang="pl-PL" dirty="0" smtClean="0">
                <a:solidFill>
                  <a:srgbClr val="000000"/>
                </a:solidFill>
              </a:rPr>
              <a:t>allow </a:t>
            </a:r>
            <a:r>
              <a:rPr lang="pl-PL" dirty="0" smtClean="0">
                <a:solidFill>
                  <a:srgbClr val="000000"/>
                </a:solidFill>
              </a:rPr>
              <a:t>you to print the content, save it in your  private work area, export the citation to your citation manager, email </a:t>
            </a:r>
            <a:r>
              <a:rPr lang="en-GB" dirty="0" smtClean="0">
                <a:solidFill>
                  <a:srgbClr val="000000"/>
                </a:solidFill>
              </a:rPr>
              <a:t>a link to the page </a:t>
            </a:r>
            <a:r>
              <a:rPr lang="pl-PL" dirty="0" smtClean="0">
                <a:solidFill>
                  <a:srgbClr val="000000"/>
                </a:solidFill>
              </a:rPr>
              <a:t>and </a:t>
            </a:r>
            <a:r>
              <a:rPr lang="pl-PL" dirty="0" smtClean="0">
                <a:solidFill>
                  <a:srgbClr val="000000"/>
                </a:solidFill>
              </a:rPr>
              <a:t>share </a:t>
            </a:r>
            <a:r>
              <a:rPr lang="en-GB" dirty="0" smtClean="0">
                <a:solidFill>
                  <a:srgbClr val="000000"/>
                </a:solidFill>
              </a:rPr>
              <a:t>links </a:t>
            </a:r>
            <a:r>
              <a:rPr lang="pl-PL" dirty="0" smtClean="0">
                <a:solidFill>
                  <a:srgbClr val="000000"/>
                </a:solidFill>
              </a:rPr>
              <a:t>on </a:t>
            </a:r>
            <a:r>
              <a:rPr lang="pl-PL" dirty="0" smtClean="0">
                <a:solidFill>
                  <a:srgbClr val="000000"/>
                </a:solidFill>
              </a:rPr>
              <a:t>social networks.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6948265" y="1"/>
            <a:ext cx="254394" cy="22508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</a:t>
            </a:r>
            <a:endParaRPr lang="pl-PL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249">
        <p:fade/>
      </p:transition>
    </mc:Choice>
    <mc:Fallback>
      <p:transition spd="med" advClick="0" advTm="17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73750" cy="617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96136" y="1340768"/>
            <a:ext cx="3024336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Further reading </a:t>
            </a:r>
            <a:r>
              <a:rPr lang="pl-PL" dirty="0" smtClean="0">
                <a:solidFill>
                  <a:srgbClr val="000000"/>
                </a:solidFill>
              </a:rPr>
              <a:t>at </a:t>
            </a:r>
            <a:r>
              <a:rPr lang="pl-PL" dirty="0" smtClean="0">
                <a:solidFill>
                  <a:srgbClr val="000000"/>
                </a:solidFill>
              </a:rPr>
              <a:t>the bottom of the chapter enables </a:t>
            </a:r>
            <a:r>
              <a:rPr lang="en-GB" dirty="0" smtClean="0">
                <a:solidFill>
                  <a:srgbClr val="000000"/>
                </a:solidFill>
              </a:rPr>
              <a:t>you to extend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your research.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5" name="Picture 8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5572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7505695" y="6556094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276872"/>
            <a:ext cx="68675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3526E-6 L -0.46232 -0.1757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5532E-6 L -0.54687 -0.18015 " pathEditMode="relative" rAng="0" ptsTypes="AA">
                                      <p:cBhvr>
                                        <p:cTn id="23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499992" y="4005064"/>
            <a:ext cx="3168352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err="1" smtClean="0">
                <a:solidFill>
                  <a:srgbClr val="000000"/>
                </a:solidFill>
              </a:rPr>
              <a:t>You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can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also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annotate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text</a:t>
            </a:r>
            <a:r>
              <a:rPr lang="pl-PL" dirty="0" smtClean="0">
                <a:solidFill>
                  <a:srgbClr val="000000"/>
                </a:solidFill>
              </a:rPr>
              <a:t> as </a:t>
            </a:r>
            <a:r>
              <a:rPr lang="pl-PL" dirty="0" err="1" smtClean="0">
                <a:solidFill>
                  <a:srgbClr val="000000"/>
                </a:solidFill>
              </a:rPr>
              <a:t>well</a:t>
            </a:r>
            <a:r>
              <a:rPr lang="pl-PL" dirty="0" smtClean="0">
                <a:solidFill>
                  <a:srgbClr val="000000"/>
                </a:solidFill>
              </a:rPr>
              <a:t> as </a:t>
            </a:r>
            <a:r>
              <a:rPr lang="pl-PL" dirty="0" err="1" smtClean="0">
                <a:solidFill>
                  <a:srgbClr val="000000"/>
                </a:solidFill>
              </a:rPr>
              <a:t>enlarge</a:t>
            </a:r>
            <a:r>
              <a:rPr lang="pl-PL" dirty="0" smtClean="0">
                <a:solidFill>
                  <a:srgbClr val="000000"/>
                </a:solidFill>
              </a:rPr>
              <a:t> and </a:t>
            </a:r>
            <a:r>
              <a:rPr lang="pl-PL" dirty="0" err="1" smtClean="0">
                <a:solidFill>
                  <a:srgbClr val="000000"/>
                </a:solidFill>
              </a:rPr>
              <a:t>download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images</a:t>
            </a:r>
            <a:r>
              <a:rPr lang="pl-PL" dirty="0" smtClean="0">
                <a:solidFill>
                  <a:srgbClr val="000000"/>
                </a:solidFill>
              </a:rPr>
              <a:t> to Power Point for </a:t>
            </a:r>
            <a:r>
              <a:rPr lang="pl-PL" dirty="0" err="1" smtClean="0">
                <a:solidFill>
                  <a:srgbClr val="000000"/>
                </a:solidFill>
              </a:rPr>
              <a:t>lectures</a:t>
            </a:r>
            <a:r>
              <a:rPr lang="pl-PL" dirty="0" smtClean="0">
                <a:solidFill>
                  <a:srgbClr val="000000"/>
                </a:solidFill>
              </a:rPr>
              <a:t> and </a:t>
            </a:r>
            <a:r>
              <a:rPr lang="pl-PL" dirty="0" err="1" smtClean="0">
                <a:solidFill>
                  <a:srgbClr val="000000"/>
                </a:solidFill>
              </a:rPr>
              <a:t>presentations</a:t>
            </a:r>
            <a:r>
              <a:rPr lang="pl-PL" dirty="0" smtClean="0">
                <a:solidFill>
                  <a:srgbClr val="000000"/>
                </a:solidFill>
              </a:rPr>
              <a:t>.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5024"/>
            <a:ext cx="576064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1473" y="5229200"/>
            <a:ext cx="5256584" cy="117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70892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8369790" y="6907492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8846151" y="7078893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803">
        <p:fade/>
      </p:transition>
    </mc:Choice>
    <mc:Fallback>
      <p:transition spd="med" advClick="0" advTm="7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1.66667E-6 -4.84736E-6 L -0.45434 -0.36447 " pathEditMode="relative" rAng="0" ptsTypes="AA"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6041 L -0.2026 -0.07662 " pathEditMode="relative" rAng="0" ptsTypes="AA">
                                      <p:cBhvr>
                                        <p:cTn id="31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685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1184E-6 L -0.34688 -0.90657 " pathEditMode="relative" rAng="0" ptsTypes="AA">
                                      <p:cBhvr>
                                        <p:cTn id="39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4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01" y="143987"/>
            <a:ext cx="8200823" cy="50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90" y="9238"/>
            <a:ext cx="8202945" cy="61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01797" cy="638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6" y="0"/>
            <a:ext cx="9126464" cy="52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9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9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351" y="2981146"/>
            <a:ext cx="2384865" cy="25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80112" y="4005064"/>
            <a:ext cx="2520280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err="1" smtClean="0">
                <a:solidFill>
                  <a:srgbClr val="000000"/>
                </a:solidFill>
              </a:rPr>
              <a:t>Use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Advanced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search</a:t>
            </a:r>
            <a:r>
              <a:rPr lang="pl-PL" dirty="0" smtClean="0">
                <a:solidFill>
                  <a:srgbClr val="000000"/>
                </a:solidFill>
              </a:rPr>
              <a:t> to return </a:t>
            </a:r>
            <a:r>
              <a:rPr lang="pl-PL" dirty="0" err="1" smtClean="0">
                <a:solidFill>
                  <a:srgbClr val="000000"/>
                </a:solidFill>
              </a:rPr>
              <a:t>more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focused</a:t>
            </a:r>
            <a:r>
              <a:rPr lang="pl-PL" dirty="0" smtClean="0">
                <a:solidFill>
                  <a:srgbClr val="000000"/>
                </a:solidFill>
              </a:rPr>
              <a:t>  </a:t>
            </a:r>
            <a:r>
              <a:rPr lang="pl-PL" dirty="0" err="1" smtClean="0">
                <a:solidFill>
                  <a:srgbClr val="000000"/>
                </a:solidFill>
              </a:rPr>
              <a:t>results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22">
        <p:fade/>
      </p:transition>
    </mc:Choice>
    <mc:Fallback>
      <p:transition spd="med" advClick="0" advTm="4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4.84736E-6 L -0.3993 -0.51133 " pathEditMode="relative" rAng="0" ptsTypes="AA">
                                      <p:cBhvr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60848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2147"/>
                </a:solidFill>
              </a:rPr>
              <a:t>This presentation gives a brief description </a:t>
            </a:r>
            <a:r>
              <a:rPr lang="en-GB" sz="2400" dirty="0" smtClean="0">
                <a:solidFill>
                  <a:srgbClr val="002147"/>
                </a:solidFill>
              </a:rPr>
              <a:t>of </a:t>
            </a: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2147"/>
                </a:solidFill>
              </a:rPr>
              <a:t>Oxford Medicine Online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2147"/>
                </a:solidFill>
              </a:rPr>
              <a:t>It tells you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2147"/>
                </a:solidFill>
              </a:rPr>
              <a:t>what </a:t>
            </a:r>
            <a:r>
              <a:rPr lang="en-GB" sz="2400" b="1" dirty="0" smtClean="0">
                <a:solidFill>
                  <a:srgbClr val="002147"/>
                </a:solidFill>
              </a:rPr>
              <a:t>Oxford </a:t>
            </a:r>
            <a:r>
              <a:rPr lang="en-GB" sz="2400" b="1" dirty="0">
                <a:solidFill>
                  <a:srgbClr val="002147"/>
                </a:solidFill>
              </a:rPr>
              <a:t>Medicine Online </a:t>
            </a:r>
            <a:r>
              <a:rPr lang="en-GB" sz="2400" dirty="0">
                <a:solidFill>
                  <a:srgbClr val="002147"/>
                </a:solidFill>
              </a:rPr>
              <a:t>is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2147"/>
                </a:solidFill>
              </a:rPr>
              <a:t>how it can help you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sz="2400" dirty="0">
                <a:solidFill>
                  <a:srgbClr val="002147"/>
                </a:solidFill>
              </a:rPr>
              <a:t>how to look for information in it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2400" dirty="0">
              <a:solidFill>
                <a:srgbClr val="002147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rgbClr val="002147"/>
                </a:solidFill>
              </a:rPr>
              <a:t>The presentation will take about 5 minutes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dirty="0">
              <a:solidFill>
                <a:srgbClr val="002147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3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848">
        <p:fade/>
      </p:transition>
    </mc:Choice>
    <mc:Fallback>
      <p:transition spd="med" advClick="0" advTm="11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31840" y="2780928"/>
            <a:ext cx="2856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400" b="1" dirty="0" err="1" smtClean="0"/>
              <a:t>Acute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Pericarditis</a:t>
            </a:r>
            <a:endParaRPr lang="en-GB" sz="14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86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6701 -0.4588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9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31840" y="3068960"/>
            <a:ext cx="285638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dirty="0" smtClean="0"/>
              <a:t>management</a:t>
            </a:r>
            <a:endParaRPr lang="en-GB" sz="1200" b="1" dirty="0" smtClean="0"/>
          </a:p>
          <a:p>
            <a:pPr eaLnBrk="1" hangingPunct="1">
              <a:spcBef>
                <a:spcPct val="50000"/>
              </a:spcBef>
            </a:pPr>
            <a:endParaRPr lang="en-GB" sz="1400" b="1" dirty="0"/>
          </a:p>
        </p:txBody>
      </p:sp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6389 -0.42761 " pathEditMode="relative" rAng="0" ptsTypes="AA">
                                      <p:cBhvr>
                                        <p:cTn id="14" dur="1029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6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33628 -0.38552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4736E-6 L -0.60399 -0.30157 " pathEditMode="relative" rAng="0" ptsTypes="AA">
                                      <p:cBhvr>
                                        <p:cTn id="8" dur="1029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4" y="6231988"/>
            <a:ext cx="9172762" cy="2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479" cy="62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29932" cy="621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5968" y="6210926"/>
            <a:ext cx="9172762" cy="2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60032" y="1556792"/>
            <a:ext cx="3895001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Use Oxford </a:t>
            </a:r>
            <a:r>
              <a:rPr lang="pl-PL" dirty="0" smtClean="0">
                <a:solidFill>
                  <a:srgbClr val="000000"/>
                </a:solidFill>
              </a:rPr>
              <a:t>Index</a:t>
            </a:r>
            <a:r>
              <a:rPr lang="en-GB" dirty="0" smtClean="0">
                <a:solidFill>
                  <a:srgbClr val="000000"/>
                </a:solidFill>
              </a:rPr>
              <a:t>, </a:t>
            </a:r>
            <a:r>
              <a:rPr lang="pl-PL" dirty="0" smtClean="0">
                <a:solidFill>
                  <a:srgbClr val="000000"/>
                </a:solidFill>
              </a:rPr>
              <a:t>the </a:t>
            </a:r>
            <a:r>
              <a:rPr lang="pl-PL" dirty="0" smtClean="0">
                <a:solidFill>
                  <a:srgbClr val="000000"/>
                </a:solidFill>
              </a:rPr>
              <a:t>free discovery </a:t>
            </a:r>
            <a:r>
              <a:rPr lang="pl-PL" dirty="0" smtClean="0">
                <a:solidFill>
                  <a:srgbClr val="000000"/>
                </a:solidFill>
              </a:rPr>
              <a:t>service</a:t>
            </a:r>
            <a:r>
              <a:rPr lang="en-GB" dirty="0" smtClean="0">
                <a:solidFill>
                  <a:srgbClr val="000000"/>
                </a:solidFill>
              </a:rPr>
              <a:t>,</a:t>
            </a:r>
            <a:r>
              <a:rPr lang="pl-PL" dirty="0" smtClean="0">
                <a:solidFill>
                  <a:srgbClr val="000000"/>
                </a:solidFill>
              </a:rPr>
              <a:t> to </a:t>
            </a:r>
            <a:r>
              <a:rPr lang="pl-PL" dirty="0" smtClean="0">
                <a:solidFill>
                  <a:srgbClr val="000000"/>
                </a:solidFill>
              </a:rPr>
              <a:t>view other related </a:t>
            </a:r>
            <a:r>
              <a:rPr lang="pl-PL" dirty="0">
                <a:solidFill>
                  <a:srgbClr val="000000"/>
                </a:solidFill>
              </a:rPr>
              <a:t>Oxford University </a:t>
            </a:r>
            <a:r>
              <a:rPr lang="pl-PL" dirty="0" smtClean="0">
                <a:solidFill>
                  <a:srgbClr val="000000"/>
                </a:solidFill>
              </a:rPr>
              <a:t>Press</a:t>
            </a:r>
            <a:r>
              <a:rPr lang="en-GB" dirty="0" smtClean="0">
                <a:solidFill>
                  <a:srgbClr val="000000"/>
                </a:solidFill>
              </a:rPr>
              <a:t> online</a:t>
            </a:r>
            <a:r>
              <a:rPr lang="pl-PL" dirty="0" smtClean="0">
                <a:solidFill>
                  <a:srgbClr val="000000"/>
                </a:solidFill>
              </a:rPr>
              <a:t> content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6" name="Picture 8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0318"/>
            <a:ext cx="9144000" cy="124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38">
        <p:fade/>
      </p:transition>
    </mc:Choice>
    <mc:Fallback>
      <p:transition spd="med" advClick="0" advTm="8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66667E-6 -4.84736E-6 L -0.1 -0.01827 " pathEditMode="relative" rAng="0" ptsTypes="AA">
                                      <p:cBhvr>
                                        <p:cTn id="1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916832"/>
            <a:ext cx="806489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 smtClean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 smtClean="0">
                <a:solidFill>
                  <a:srgbClr val="002147"/>
                </a:solidFill>
              </a:rPr>
              <a:t>This </a:t>
            </a:r>
            <a:r>
              <a:rPr lang="en-GB" sz="2400" kern="0" dirty="0">
                <a:solidFill>
                  <a:srgbClr val="002147"/>
                </a:solidFill>
              </a:rPr>
              <a:t>presentation shows only a small part </a:t>
            </a:r>
            <a:r>
              <a:rPr lang="en-GB" sz="2400" kern="0" dirty="0" smtClean="0">
                <a:solidFill>
                  <a:srgbClr val="002147"/>
                </a:solidFill>
              </a:rPr>
              <a:t>of </a:t>
            </a: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2147"/>
                </a:solidFill>
              </a:rPr>
              <a:t>Oxford Medicine Online</a:t>
            </a:r>
            <a:r>
              <a:rPr lang="en-GB" sz="2400" kern="0" dirty="0">
                <a:solidFill>
                  <a:srgbClr val="002147"/>
                </a:solidFill>
              </a:rPr>
              <a:t>.  </a:t>
            </a: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002147"/>
                </a:solidFill>
              </a:rPr>
              <a:t>If you want to find out more you can:</a:t>
            </a:r>
          </a:p>
          <a:p>
            <a:pPr marL="609600" lvl="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kern="0" dirty="0">
                <a:solidFill>
                  <a:srgbClr val="002147"/>
                </a:solidFill>
                <a:hlinkClick r:id="rId2"/>
              </a:rPr>
              <a:t>read about the portal</a:t>
            </a: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kern="0" dirty="0">
                <a:solidFill>
                  <a:srgbClr val="002147"/>
                </a:solidFill>
                <a:hlinkClick r:id="rId3"/>
              </a:rPr>
              <a:t>read the FAQs</a:t>
            </a: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kern="0" dirty="0">
                <a:solidFill>
                  <a:srgbClr val="002147"/>
                </a:solidFill>
                <a:hlinkClick r:id="rId4"/>
              </a:rPr>
              <a:t>look for a live online demo</a:t>
            </a:r>
            <a:endParaRPr lang="en-GB" sz="2400" kern="0" dirty="0">
              <a:solidFill>
                <a:srgbClr val="002147"/>
              </a:solidFill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kern="0" dirty="0">
                <a:solidFill>
                  <a:srgbClr val="002147"/>
                </a:solidFill>
              </a:rPr>
              <a:t>email us at </a:t>
            </a:r>
            <a:r>
              <a:rPr lang="en-GB" sz="2400" kern="0" dirty="0">
                <a:solidFill>
                  <a:srgbClr val="002147"/>
                </a:solidFill>
                <a:hlinkClick r:id="rId5"/>
              </a:rPr>
              <a:t>onlinemarketing@oup.com</a:t>
            </a:r>
            <a:endParaRPr lang="en-GB" sz="2400" kern="0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3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346075" y="474663"/>
            <a:ext cx="67691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500" b="1" dirty="0">
                <a:solidFill>
                  <a:srgbClr val="002147"/>
                </a:solidFill>
              </a:rPr>
              <a:t>You can see similar presentations on other Oxford University Press online resources in the Librarian Resource Centre</a:t>
            </a:r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323850" y="2135188"/>
            <a:ext cx="817245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srgbClr val="002147"/>
              </a:solidFill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1763167" y="6239634"/>
            <a:ext cx="5545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hlinkClick r:id="rId2"/>
              </a:rPr>
              <a:t>www.oup.com/uk/academic/online/librarians</a:t>
            </a:r>
            <a:endParaRPr lang="en-GB" sz="2000" dirty="0" smtClean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86" y="2035188"/>
            <a:ext cx="4753049" cy="4058108"/>
          </a:xfrm>
          <a:prstGeom prst="rect">
            <a:avLst/>
          </a:prstGeom>
          <a:ln w="95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9193521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689100" y="3819525"/>
            <a:ext cx="489585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Online Products, Oxford University Press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Great Clarendon Street, Oxford, OX2 6DP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onlineproducts@oup.com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+44 (0) 1865 353705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00" dirty="0">
                <a:solidFill>
                  <a:srgbClr val="002147"/>
                </a:solidFill>
              </a:rPr>
              <a:t>+44 (0) 1865 353308</a:t>
            </a:r>
          </a:p>
        </p:txBody>
      </p:sp>
      <p:sp>
        <p:nvSpPr>
          <p:cNvPr id="59395" name="Oval 8" descr="toptail1"/>
          <p:cNvSpPr>
            <a:spLocks noChangeArrowheads="1"/>
          </p:cNvSpPr>
          <p:nvPr/>
        </p:nvSpPr>
        <p:spPr bwMode="auto">
          <a:xfrm>
            <a:off x="755650" y="4751388"/>
            <a:ext cx="720725" cy="720725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2" name="Oval 9" descr="toptail2"/>
          <p:cNvSpPr>
            <a:spLocks noChangeArrowheads="1"/>
          </p:cNvSpPr>
          <p:nvPr/>
        </p:nvSpPr>
        <p:spPr bwMode="auto">
          <a:xfrm>
            <a:off x="755650" y="3819525"/>
            <a:ext cx="720725" cy="720725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59397" name="Oval 10" descr="toptail3"/>
          <p:cNvSpPr>
            <a:spLocks noChangeArrowheads="1"/>
          </p:cNvSpPr>
          <p:nvPr/>
        </p:nvSpPr>
        <p:spPr bwMode="auto">
          <a:xfrm>
            <a:off x="755650" y="5659438"/>
            <a:ext cx="720725" cy="720725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147"/>
              </a:solidFill>
            </a:endParaRPr>
          </a:p>
        </p:txBody>
      </p:sp>
      <p:sp>
        <p:nvSpPr>
          <p:cNvPr id="5939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2135188"/>
            <a:ext cx="8566150" cy="12461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For further information about all online resources from Oxford, and to request institutional free trials and price quotations please contact your library supplier or Oxford University Press:</a:t>
            </a:r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509108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158" cy="63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30484" y="1412776"/>
            <a:ext cx="3687351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Oxford Medicine Online, relaunched in summer 2012, </a:t>
            </a:r>
            <a:r>
              <a:rPr lang="en-GB" dirty="0"/>
              <a:t>is </a:t>
            </a:r>
            <a:r>
              <a:rPr lang="en-GB" dirty="0" smtClean="0"/>
              <a:t>an interconnected XML collection </a:t>
            </a:r>
            <a:r>
              <a:rPr lang="en-GB" dirty="0"/>
              <a:t>of </a:t>
            </a:r>
            <a:r>
              <a:rPr lang="en-GB" dirty="0" smtClean="0"/>
              <a:t>online </a:t>
            </a:r>
            <a:r>
              <a:rPr lang="en-GB" dirty="0" smtClean="0"/>
              <a:t>medicine </a:t>
            </a:r>
            <a:r>
              <a:rPr lang="en-GB" dirty="0" smtClean="0"/>
              <a:t>resources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which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cover every stage of a medical career</a:t>
            </a:r>
            <a:r>
              <a:rPr lang="pl-PL" dirty="0" smtClean="0"/>
              <a:t>.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48064" y="3645024"/>
            <a:ext cx="3672408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The portal provides access</a:t>
            </a:r>
            <a:r>
              <a:rPr lang="en-GB" dirty="0" smtClean="0"/>
              <a:t> to high-quality </a:t>
            </a:r>
            <a:r>
              <a:rPr lang="en-GB" dirty="0"/>
              <a:t>trusted </a:t>
            </a:r>
            <a:r>
              <a:rPr lang="en-GB" dirty="0" smtClean="0"/>
              <a:t>medicine </a:t>
            </a:r>
            <a:r>
              <a:rPr lang="en-GB" dirty="0" smtClean="0"/>
              <a:t>content  essential for</a:t>
            </a:r>
            <a:r>
              <a:rPr lang="pl-PL" dirty="0" smtClean="0"/>
              <a:t> </a:t>
            </a:r>
            <a:r>
              <a:rPr lang="en-GB" dirty="0" smtClean="0"/>
              <a:t>all</a:t>
            </a:r>
            <a:r>
              <a:rPr lang="pl-PL" dirty="0" smtClean="0"/>
              <a:t> </a:t>
            </a:r>
            <a:r>
              <a:rPr lang="pl-PL" dirty="0" smtClean="0"/>
              <a:t>medical staff </a:t>
            </a:r>
            <a:r>
              <a:rPr lang="en-GB" dirty="0" smtClean="0"/>
              <a:t>needing </a:t>
            </a:r>
            <a:r>
              <a:rPr lang="en-GB" dirty="0"/>
              <a:t>authoritative information quickly</a:t>
            </a:r>
            <a:r>
              <a:rPr lang="en-GB" dirty="0" smtClean="0"/>
              <a:t>.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9489">
        <p:fade/>
      </p:transition>
    </mc:Choice>
    <mc:Fallback>
      <p:transition spd="med" advClick="0" advTm="19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3" y="1592088"/>
            <a:ext cx="3168353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C</a:t>
            </a:r>
            <a:r>
              <a:rPr lang="en-GB" dirty="0" err="1" smtClean="0">
                <a:solidFill>
                  <a:srgbClr val="000000"/>
                </a:solidFill>
              </a:rPr>
              <a:t>ontent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is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organized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in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collections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according</a:t>
            </a:r>
            <a:r>
              <a:rPr lang="pl-PL" dirty="0" smtClean="0">
                <a:solidFill>
                  <a:srgbClr val="000000"/>
                </a:solidFill>
              </a:rPr>
              <a:t> to </a:t>
            </a:r>
            <a:r>
              <a:rPr lang="pl-PL" dirty="0" err="1" smtClean="0">
                <a:solidFill>
                  <a:srgbClr val="000000"/>
                </a:solidFill>
              </a:rPr>
              <a:t>medical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specialt</a:t>
            </a:r>
            <a:r>
              <a:rPr lang="pl-PL" dirty="0" err="1" smtClean="0">
                <a:solidFill>
                  <a:srgbClr val="000000"/>
                </a:solidFill>
              </a:rPr>
              <a:t>ies</a:t>
            </a:r>
            <a:r>
              <a:rPr lang="en-GB" dirty="0" smtClean="0">
                <a:solidFill>
                  <a:srgbClr val="000000"/>
                </a:solidFill>
              </a:rPr>
              <a:t>..</a:t>
            </a:r>
            <a:r>
              <a:rPr lang="en-GB" dirty="0" smtClean="0"/>
              <a:t>.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9115865" cy="42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03">
        <p:fade/>
      </p:transition>
    </mc:Choice>
    <mc:Fallback>
      <p:transition spd="med" advClick="0" advTm="4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-4.81481E-6 L -0.62865 -0.78611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3" y="1592088"/>
            <a:ext cx="1944217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/>
              <a:t>…career stage…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38525"/>
            <a:ext cx="9144000" cy="146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460">
        <p:fade/>
      </p:transition>
    </mc:Choice>
    <mc:Fallback>
      <p:transition spd="med" advClick="0" advTm="2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-4.81481E-6 L -0.47899 -0.78611 " pathEditMode="relative" rAng="0" ptsTypes="AA">
                                      <p:cBhvr>
                                        <p:cTn id="13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" y="0"/>
            <a:ext cx="912754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8063" y="1592088"/>
            <a:ext cx="2016225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r>
              <a:rPr lang="pl-PL" dirty="0" smtClean="0">
                <a:solidFill>
                  <a:srgbClr val="000000"/>
                </a:solidFill>
              </a:rPr>
              <a:t>and</a:t>
            </a:r>
            <a:r>
              <a:rPr lang="en-GB" dirty="0" smtClean="0">
                <a:solidFill>
                  <a:srgbClr val="000000"/>
                </a:solidFill>
              </a:rPr>
              <a:t> series.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8" name="Picture 7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033936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649710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802110" y="71903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3" y="974147"/>
            <a:ext cx="9139517" cy="35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58">
        <p:fade/>
      </p:transition>
    </mc:Choice>
    <mc:Fallback>
      <p:transition spd="med" advClick="0" advTm="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4.81481E-6 L -0.36077 -0.78611 " pathEditMode="relative" rAng="0" ptsTypes="AA">
                                      <p:cBhvr>
                                        <p:cTn id="1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95936" y="2132856"/>
            <a:ext cx="2988332" cy="2308324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err="1" smtClean="0">
                <a:solidFill>
                  <a:srgbClr val="000000"/>
                </a:solidFill>
              </a:rPr>
              <a:t>From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homepage</a:t>
            </a:r>
            <a:r>
              <a:rPr lang="pl-PL" dirty="0" smtClean="0">
                <a:solidFill>
                  <a:srgbClr val="000000"/>
                </a:solidFill>
              </a:rPr>
              <a:t> y</a:t>
            </a:r>
            <a:r>
              <a:rPr lang="en-GB" dirty="0" err="1" smtClean="0">
                <a:solidFill>
                  <a:srgbClr val="000000"/>
                </a:solidFill>
              </a:rPr>
              <a:t>ou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can download the full title list, browse all the titles in your subscription, check most viewed titles, </a:t>
            </a:r>
            <a:r>
              <a:rPr lang="pl-PL" dirty="0" smtClean="0"/>
              <a:t>subscribe to RSS feed to receive the </a:t>
            </a:r>
            <a:r>
              <a:rPr lang="en-GB" dirty="0" smtClean="0"/>
              <a:t>most recent</a:t>
            </a:r>
            <a:r>
              <a:rPr lang="pl-PL" dirty="0" smtClean="0"/>
              <a:t> </a:t>
            </a:r>
            <a:r>
              <a:rPr lang="pl-PL" dirty="0" smtClean="0"/>
              <a:t>information…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lewo 4"/>
          <p:cNvSpPr/>
          <p:nvPr/>
        </p:nvSpPr>
        <p:spPr>
          <a:xfrm>
            <a:off x="1907704" y="6021288"/>
            <a:ext cx="216024" cy="288032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6876256" y="3789040"/>
            <a:ext cx="216024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8532440" y="1988840"/>
            <a:ext cx="216024" cy="21602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8172400" y="5517232"/>
            <a:ext cx="216024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730">
        <p:fade/>
      </p:transition>
    </mc:Choice>
    <mc:Fallback>
      <p:transition spd="med" advClick="0" advTm="13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8458" cy="61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79912" y="2132856"/>
            <a:ext cx="2952328" cy="13388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</a:rPr>
              <a:t>…and </a:t>
            </a:r>
            <a:r>
              <a:rPr lang="en-GB" dirty="0" smtClean="0">
                <a:solidFill>
                  <a:srgbClr val="000000"/>
                </a:solidFill>
              </a:rPr>
              <a:t>view </a:t>
            </a:r>
            <a:r>
              <a:rPr lang="pl-PL" dirty="0" smtClean="0">
                <a:solidFill>
                  <a:srgbClr val="000000"/>
                </a:solidFill>
              </a:rPr>
              <a:t>the </a:t>
            </a:r>
            <a:r>
              <a:rPr lang="pl-PL" dirty="0" smtClean="0">
                <a:solidFill>
                  <a:srgbClr val="000000"/>
                </a:solidFill>
              </a:rPr>
              <a:t>recently added </a:t>
            </a:r>
            <a:r>
              <a:rPr lang="en-GB" dirty="0" smtClean="0">
                <a:solidFill>
                  <a:srgbClr val="000000"/>
                </a:solidFill>
              </a:rPr>
              <a:t>titles</a:t>
            </a:r>
            <a:r>
              <a:rPr lang="pl-PL" dirty="0" smtClean="0">
                <a:solidFill>
                  <a:srgbClr val="000000"/>
                </a:solidFill>
              </a:rPr>
              <a:t>. </a:t>
            </a:r>
            <a:endParaRPr lang="pl-PL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dirty="0" err="1" smtClean="0">
                <a:solidFill>
                  <a:srgbClr val="000000"/>
                </a:solidFill>
              </a:rPr>
              <a:t>You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can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also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access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the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monthly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article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archive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2483768" y="4221088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7236296" y="4221088"/>
            <a:ext cx="288032" cy="21602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6084168" y="1556792"/>
            <a:ext cx="216024" cy="21602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6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6669088" y="65341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67" y="1110676"/>
            <a:ext cx="9115865" cy="424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46903">
            <a:off x="7433687" y="6358812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24128" y="1916832"/>
            <a:ext cx="3096344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Click to browse a collection.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912">
        <p:fade/>
      </p:transition>
    </mc:Choice>
    <mc:Fallback>
      <p:transition spd="med" advClick="0" advTm="1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66667E-6 3.48751E-6 L -0.62552 -0.7657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2.89547E-6 L -0.41302 -0.58164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eme1">
  <a:themeElements>
    <a:clrScheme name="Custom 29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heme1">
  <a:themeElements>
    <a:clrScheme name="Custom 6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2389FF"/>
      </a:hlink>
      <a:folHlink>
        <a:srgbClr val="2389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Theme1">
  <a:themeElements>
    <a:clrScheme name="Custom 8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477</Words>
  <Application>Microsoft Office PowerPoint</Application>
  <PresentationFormat>On-screen Show (4:3)</PresentationFormat>
  <Paragraphs>57</Paragraphs>
  <Slides>29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1_Office Theme</vt:lpstr>
      <vt:lpstr>3_Theme1</vt:lpstr>
      <vt:lpstr>Theme1</vt:lpstr>
      <vt:lpstr>2_Theme1</vt:lpstr>
      <vt:lpstr>1_Theme1</vt:lpstr>
      <vt:lpstr>4_Theme1</vt:lpstr>
      <vt:lpstr>5_Theme1</vt:lpstr>
      <vt:lpstr>Online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GIERS-FIDLER, Marzena</dc:creator>
  <cp:lastModifiedBy>TURNER, Mark (ACADEMIC)</cp:lastModifiedBy>
  <cp:revision>207</cp:revision>
  <dcterms:created xsi:type="dcterms:W3CDTF">2012-06-18T17:46:23Z</dcterms:created>
  <dcterms:modified xsi:type="dcterms:W3CDTF">2014-02-06T15:56:37Z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