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99" r:id="rId3"/>
    <p:sldId id="298" r:id="rId4"/>
    <p:sldId id="304" r:id="rId5"/>
    <p:sldId id="301" r:id="rId6"/>
    <p:sldId id="313" r:id="rId7"/>
    <p:sldId id="314" r:id="rId8"/>
    <p:sldId id="258" r:id="rId9"/>
    <p:sldId id="291" r:id="rId10"/>
    <p:sldId id="279" r:id="rId11"/>
    <p:sldId id="260" r:id="rId12"/>
    <p:sldId id="282" r:id="rId13"/>
    <p:sldId id="283" r:id="rId14"/>
    <p:sldId id="272" r:id="rId15"/>
    <p:sldId id="316" r:id="rId16"/>
    <p:sldId id="318" r:id="rId17"/>
    <p:sldId id="320" r:id="rId18"/>
    <p:sldId id="321" r:id="rId19"/>
    <p:sldId id="322" r:id="rId20"/>
    <p:sldId id="323" r:id="rId21"/>
    <p:sldId id="325" r:id="rId22"/>
    <p:sldId id="327" r:id="rId23"/>
    <p:sldId id="328" r:id="rId24"/>
    <p:sldId id="329" r:id="rId25"/>
    <p:sldId id="330" r:id="rId26"/>
    <p:sldId id="33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чка" initials="Ю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6175" autoAdjust="0"/>
  </p:normalViewPr>
  <p:slideViewPr>
    <p:cSldViewPr snapToGrid="0">
      <p:cViewPr>
        <p:scale>
          <a:sx n="69" d="100"/>
          <a:sy n="69" d="100"/>
        </p:scale>
        <p:origin x="-2040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4BBCC-98D3-48F1-861A-B931154A48D1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ED9E-5EF6-4DB5-BDFC-5837A8751D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9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обращения президента: граждане</a:t>
            </a:r>
            <a:r>
              <a:rPr lang="ru-RU" baseline="0" dirty="0" smtClean="0"/>
              <a:t> России призываются к участию в реализации долговременной стратегии в сфере здравоохранения и социальной защиты «НЕТ ЖЕЛЕЗОДЕФИЦИТНОЙ АНЕМИИ», благодаря чему Россия получит возможность ее включения в перечень стран с ……</a:t>
            </a:r>
          </a:p>
          <a:p>
            <a:r>
              <a:rPr lang="ru-RU" baseline="0" dirty="0" smtClean="0"/>
              <a:t>Для этого каждый гражданин должен ознакомиться и следовать разработанному календарю железного здоровья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Россия по-прежнему остается в конце списка стран с «очень высоким» уровнем развития человеческого потенциала по критерию уровень гемоглобина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58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Факторы риска: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Недоношенность, незрелость, Ребенок из двойни</a:t>
            </a:r>
          </a:p>
          <a:p>
            <a:r>
              <a:rPr lang="ru-RU" dirty="0" smtClean="0"/>
              <a:t>С другой стороны - Ребенок</a:t>
            </a:r>
            <a:r>
              <a:rPr lang="ru-RU" baseline="0" dirty="0" smtClean="0"/>
              <a:t> с массой тела при рождении более 4000, и Эндокринопатии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Гипогалактия</a:t>
            </a:r>
            <a:r>
              <a:rPr lang="ru-RU" dirty="0" smtClean="0"/>
              <a:t> у матери, Нерациональное вскармливание в том числе неправильное введение прикормов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Отсутствие профилактики с первых дней жизни (кормящая мать получает препараты железа)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Синдром </a:t>
            </a:r>
            <a:r>
              <a:rPr lang="ru-RU" dirty="0" err="1" smtClean="0"/>
              <a:t>мальадсорбции</a:t>
            </a:r>
            <a:r>
              <a:rPr lang="ru-RU" dirty="0" smtClean="0"/>
              <a:t> у ребенка, Инфекционные в том числе кишечные заболевания, пищевая аллергия</a:t>
            </a:r>
          </a:p>
          <a:p>
            <a:r>
              <a:rPr lang="ru-RU" dirty="0" smtClean="0"/>
              <a:t>Раннее</a:t>
            </a:r>
            <a:r>
              <a:rPr lang="ru-RU" baseline="0" dirty="0" smtClean="0"/>
              <a:t> введение в питание ребенка </a:t>
            </a:r>
            <a:r>
              <a:rPr lang="ru-RU" dirty="0" smtClean="0"/>
              <a:t>цельного молока и кефира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5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Если ребенок на грудном вскармливании, то кормящей матери в первые 3 месяца лактации препараты железа 60 мг в сутки</a:t>
            </a:r>
          </a:p>
          <a:p>
            <a:pPr algn="just"/>
            <a:r>
              <a:rPr lang="ru-RU" dirty="0" smtClean="0"/>
              <a:t>Ребенку на грудном и смешанном вскармливании (грудное</a:t>
            </a:r>
            <a:r>
              <a:rPr lang="ru-RU" baseline="0" dirty="0" smtClean="0"/>
              <a:t> молоко половина от суточного рациона) </a:t>
            </a:r>
            <a:r>
              <a:rPr lang="ru-RU" dirty="0" smtClean="0"/>
              <a:t>с 4 мес. жизни препараты железа в дозе 1 мг/кг/</a:t>
            </a:r>
            <a:r>
              <a:rPr lang="ru-RU" dirty="0" err="1" smtClean="0"/>
              <a:t>сут</a:t>
            </a:r>
            <a:r>
              <a:rPr lang="ru-RU" dirty="0" smtClean="0"/>
              <a:t> до введения прикорма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ребенок на искусственном вскармливании, используются </a:t>
            </a:r>
            <a:r>
              <a:rPr lang="ru-RU" sz="1200" dirty="0" smtClean="0"/>
              <a:t>только адаптированные заменители грудного молока 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96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случае недостаточного поступления железа с молочными смесями или прикормом следует дополнительно назначить железо в виде капель или сиропа.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2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Факторы риска:</a:t>
            </a:r>
          </a:p>
          <a:p>
            <a:r>
              <a:rPr lang="ru-RU" dirty="0" smtClean="0"/>
              <a:t>Нерациональное питание</a:t>
            </a:r>
          </a:p>
          <a:p>
            <a:r>
              <a:rPr lang="ru-RU" dirty="0" smtClean="0"/>
              <a:t>Неблагоприятная</a:t>
            </a:r>
            <a:r>
              <a:rPr lang="ru-RU" baseline="0" dirty="0" smtClean="0"/>
              <a:t> адаптация к яслям</a:t>
            </a:r>
          </a:p>
          <a:p>
            <a:r>
              <a:rPr lang="ru-RU" baseline="0" dirty="0" smtClean="0"/>
              <a:t>Частые простудные заболевания, </a:t>
            </a:r>
          </a:p>
          <a:p>
            <a:r>
              <a:rPr lang="ru-RU" baseline="0" dirty="0" smtClean="0"/>
              <a:t>Частые кишечные инфекции</a:t>
            </a:r>
          </a:p>
          <a:p>
            <a:r>
              <a:rPr lang="ru-RU" baseline="0" dirty="0" smtClean="0"/>
              <a:t>Нерациональная антибиотикотерапия</a:t>
            </a:r>
          </a:p>
          <a:p>
            <a:r>
              <a:rPr lang="ru-RU" baseline="0" dirty="0" smtClean="0"/>
              <a:t>гельминтозы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20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Дети в возрасте 1–3 лет должны получать 7 мг железа в сутки, лучше в виде пищи, содержащей достаточное количество красного мяса, овощей,</a:t>
            </a:r>
            <a:r>
              <a:rPr lang="ru-RU" sz="1200" baseline="0" dirty="0" smtClean="0"/>
              <a:t> зерновых </a:t>
            </a:r>
            <a:r>
              <a:rPr lang="ru-RU" sz="1200" dirty="0" smtClean="0"/>
              <a:t>с высоким содержанием железа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49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А также фруктов с большим содержанием витамина С, который усиливает всасывание железа. Также возможно дополнительное назначение жидких форм препаратов железа или ВМК соответственно возрасту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38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200" b="1" dirty="0" smtClean="0">
                <a:latin typeface="Century Gothic" pitchFamily="34" charset="0"/>
              </a:rPr>
              <a:t>УЧЕНЫЕ ИЗУЧИЛИ СОСТАВ 43 ВИДОВ ОВОЩЕЙ И ФРУКТОВ ИЗ НАШЕГО ЕЖЕДНЕВНОГО РАЦИОНА И ПРИШЛИ К ПЕЧАЛЬНОМУ ВЫВОДУ: НА 6 ПРОЦЕНТОВ СНИЗИЛОСЬ СОДЕРЖАНИЕ В ПРОДУКТАХ ПРОТЕИНОВ, НА 16 ПРОЦЕНТОВ – КАЛЬЦИЯ, НА 38 ПРОЦЕНТОВ – ВИТАМИНА B2. ИСЧЕЗНОВЕНИЕ МНОГИХ МИНЕРАЛОВ ИЗ ПОЧВЫ И, </a:t>
            </a:r>
          </a:p>
          <a:p>
            <a:pPr algn="ctr"/>
            <a:r>
              <a:rPr lang="ru-RU" sz="1200" b="1" dirty="0" smtClean="0">
                <a:latin typeface="Century Gothic" pitchFamily="34" charset="0"/>
              </a:rPr>
              <a:t>КАК СЛЕДСТВИЕ, ИЗ РАСТЕНИЙ;</a:t>
            </a:r>
          </a:p>
          <a:p>
            <a:pPr>
              <a:spcBef>
                <a:spcPct val="50000"/>
              </a:spcBef>
            </a:pPr>
            <a:r>
              <a:rPr lang="ru-RU" sz="1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30 ЛЕТ НАЗАД: </a:t>
            </a:r>
            <a:r>
              <a:rPr lang="ru-RU" sz="1200" b="1" dirty="0" smtClean="0">
                <a:latin typeface="Century Gothic" pitchFamily="34" charset="0"/>
              </a:rPr>
              <a:t>ЖЕЛЕЗО – 0,3 МГ, </a:t>
            </a:r>
            <a:r>
              <a:rPr lang="ru-RU" sz="1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СЕГОДНЯ</a:t>
            </a:r>
            <a:r>
              <a:rPr lang="ru-RU" sz="1200" b="1" dirty="0" smtClean="0">
                <a:latin typeface="Century Gothic" pitchFamily="34" charset="0"/>
              </a:rPr>
              <a:t>– 0,18 МГ, ВИТ. С – 200 МЕ, ЖЕЛЕЗО – 0,4 МГ, </a:t>
            </a:r>
            <a:r>
              <a:rPr lang="ru-RU" sz="1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СЕГОДНЯ:</a:t>
            </a:r>
            <a:r>
              <a:rPr lang="ru-RU" sz="1200" b="1" dirty="0" smtClean="0">
                <a:latin typeface="Century Gothic" pitchFamily="34" charset="0"/>
              </a:rPr>
              <a:t> ВИТ. С – 21 МЕ, ЖЕЛЕЗО – 0,1 МГ</a:t>
            </a:r>
            <a:br>
              <a:rPr lang="ru-RU" sz="1200" b="1" dirty="0" smtClean="0">
                <a:latin typeface="Century Gothic" pitchFamily="34" charset="0"/>
              </a:rPr>
            </a:br>
            <a:endParaRPr lang="ru-RU" sz="1200" b="1" dirty="0" smtClean="0">
              <a:latin typeface="Century Gothic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84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Century Gothic" pitchFamily="34" charset="0"/>
              </a:rPr>
              <a:t>ПРАКТИЧЕСКИ ВСЕ ЖЕСТЯНЫЕ БАНКИ И ПЛАСТИКОВЫЕ БУТЫЛКИ СОДЕРЖАТ В СВОЕМ ВНУТРЕННЕМ ПОКРЫТИИ ВЕЩЕСТВО БИСФЕНОЛ А, КОТОРОЕ МОЖЕТ В ПОСЛЕДСТВИИ СТАНОВИТЬСЯ ПРИЧИНОЙ НАРУШЕНИЯ РЕПРОДУКТИВНЫХ ФУНКЦИЙ И ПРОБЛЕМ С ИЗБЫТОЧНЫМ ВЕСОМ.ОН ЖЕ ПРЕПЯТСТВУЕТ УСВОЕНИЮ ЖЕЛЕЗА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08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Century Gothic" pitchFamily="34" charset="0"/>
              </a:rPr>
              <a:t>ТРАНСЖИРЫ – НЕНАТУРАЛЬНЫЕ ИЗОМЕРЫ ЖИРНЫХ КИСЛОТ. НЕМАЛО ЭТИХ «НЕПРАВИЛЬНЫХ» ВЕЩЕСТВ СОДЕРЖИТСЯ В МЯСЕ ТРАВОЯДНЫХ ЖИВОТНЫХ: В ГОВЯДИНЕ, БАРАНИНЕ,КУРЯТИНЕ. БАКТЕРИИ В ПИЩЕВАРИТЕЛЬНОЙ СИСТЕМЕ ОСУЩЕСТВЛЯЮТ ПРЕВРАЩЕНИЕ ЖИРОВ — БИОГИДРОГЕНИЗАЦИЮ.</a:t>
            </a:r>
            <a:r>
              <a:rPr lang="ru-RU" sz="1200" b="1" dirty="0" smtClean="0">
                <a:solidFill>
                  <a:srgbClr val="FF0000"/>
                </a:solidFill>
                <a:latin typeface="Century Gothic" pitchFamily="34" charset="0"/>
              </a:rPr>
              <a:t> НО!!!!! </a:t>
            </a:r>
            <a:r>
              <a:rPr lang="ru-RU" sz="1200" b="1" dirty="0" smtClean="0">
                <a:latin typeface="Century Gothic" pitchFamily="34" charset="0"/>
              </a:rPr>
              <a:t>СОВРЕМЕННАЯ КУРИЦА ИЗ МАГАЗИНА СОДЕРЖИТ НА 266 ПРОЦЕНТОВ БОЛЬШЕ ЖИРА, ЧЕМ ЕЕ «КОЛЛЕГА» 40 ЛЕТ НАЗАД. ПРИЧИНОЙ ЯВЛЯЕТСЯ НЕНАТУРАЛЬНОЕ ПИТАНИЕ ПТИЦ НА ФЕРМАХ.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СЛЕДСТВИЕ- </a:t>
            </a:r>
            <a:r>
              <a:rPr lang="ru-RU" sz="1200" b="1" dirty="0" smtClean="0">
                <a:solidFill>
                  <a:srgbClr val="FF0000"/>
                </a:solidFill>
                <a:latin typeface="Century Gothic" pitchFamily="34" charset="0"/>
              </a:rPr>
              <a:t>СНИЖЕНИЕ УСВОЕНИЯ МИКРОЭЛЕМЕНТОВ!!!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Century Gothic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05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Century Gothic" pitchFamily="34" charset="0"/>
              </a:rPr>
              <a:t>В ОДНОМ КВАДРАТНОМ САНТИМЕТРЕ ПОЧВЫ НЕМАТОДОВ, ИЛИ КРУГЛЫХ ЧЕРВЕЙ (САМЫЕ ИЗВЕСТНЫЕ ИЗ КОТОРЫХ — АСКАРИДЫ И ОСТРИЦЫ)—10 ТЫСЯЧ. ЦИФРА, НЕСОИЗМЕРИМАЯ С ЧЕЛОВЕЧЕСКОЙ ПОПУЛЯЦИЕЙ, НО ОТ ЭТОГО НЕ МЕНЕЕ НЕПРИЯТНАЯ.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Century Gothic" pitchFamily="34" charset="0"/>
              </a:rPr>
              <a:t>ПРАКТИЧЕСКОЕ ПРИМЕНЕНИЕ ИНФОРМАЦИИ: ТЩАТЕЛЬНО МОЙТЕ РУКИ!!!!!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Century Gothic" pitchFamily="34" charset="0"/>
              </a:rPr>
              <a:t>ЗОНА ПОВЫШЕННОЙ БАКТЕРИАЛЬНОЙ ОПАСНОСТИ — ПЕСОЧНИЦА НА ЛЮБОЙ ДЕТСКОЙ ПЛОЩАДКЕ.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0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Молодые люди, вступающие в брак, должны помнить не только о любви….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51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Clr>
                <a:schemeClr val="accent6"/>
              </a:buClr>
              <a:buFont typeface="+mj-lt"/>
              <a:buAutoNum type="arabicPeriod"/>
            </a:pPr>
            <a:r>
              <a:rPr lang="ru-RU" sz="2400" b="1" dirty="0" smtClean="0">
                <a:latin typeface="Century Gothic" pitchFamily="34" charset="0"/>
              </a:rPr>
              <a:t>ДЕФИЦИТ МЭ В ПИЩЕ;</a:t>
            </a:r>
          </a:p>
          <a:p>
            <a:pPr marL="457200" lvl="0" indent="-457200">
              <a:buClr>
                <a:schemeClr val="accent6"/>
              </a:buClr>
              <a:buFont typeface="+mj-lt"/>
              <a:buAutoNum type="arabicPeriod"/>
            </a:pPr>
            <a:r>
              <a:rPr lang="ru-RU" sz="2400" b="1" dirty="0" smtClean="0">
                <a:latin typeface="Century Gothic" pitchFamily="34" charset="0"/>
              </a:rPr>
              <a:t>НЕСБАЛАНСИРОВАННОЕ ПИТАНИЕ:</a:t>
            </a:r>
          </a:p>
          <a:p>
            <a:pPr lvl="2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ИЗБЫТОК УГЛЕВОДОВ – ПРИВОДИТ К ДЕФИЦИТУ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CR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CA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MG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lvl="2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НЕДОСТАТКЕ БЕЛКА – ДЕФИЦИТ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CO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CU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FE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AS</a:t>
            </a:r>
            <a:r>
              <a:rPr lang="ru-RU" sz="2000" b="1" dirty="0" smtClean="0">
                <a:latin typeface="Century Gothic" pitchFamily="34" charset="0"/>
              </a:rPr>
              <a:t> И ИЗБЫТОЧНОЕ НАКОПЛЕНИЕ </a:t>
            </a:r>
            <a:r>
              <a:rPr lang="en-US" sz="2000" b="1" dirty="0" smtClean="0">
                <a:latin typeface="Century Gothic" pitchFamily="34" charset="0"/>
              </a:rPr>
              <a:t>PB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CD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lvl="2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ВЕГЕТАРИАНСТВО – ДЕФИЦИТ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SE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lvl="1" indent="-457200">
              <a:buClr>
                <a:schemeClr val="accent6"/>
              </a:buClr>
              <a:buFont typeface="+mj-lt"/>
              <a:buAutoNum type="arabicPeriod" startAt="3"/>
            </a:pPr>
            <a:r>
              <a:rPr lang="ru-RU" sz="2400" b="1" dirty="0" smtClean="0">
                <a:latin typeface="Century Gothic" pitchFamily="34" charset="0"/>
              </a:rPr>
              <a:t>ПИЩЕВЫЕ ПРОДУКТЫ ПОСЛЕ ЖАРКИ, ДЛИТЕЛЬНОГО ОТВАРИВАНИЯ;</a:t>
            </a:r>
          </a:p>
          <a:p>
            <a:pPr lvl="1" indent="-457200">
              <a:buClr>
                <a:schemeClr val="accent6"/>
              </a:buClr>
              <a:buFont typeface="+mj-lt"/>
              <a:buAutoNum type="arabicPeriod" startAt="3"/>
            </a:pPr>
            <a:r>
              <a:rPr lang="ru-RU" sz="2400" b="1" dirty="0" smtClean="0">
                <a:latin typeface="Century Gothic" pitchFamily="34" charset="0"/>
              </a:rPr>
              <a:t>ИСПОЛЬЗОВАНИЕ КОНСЕРВИРОВАННЫХ ПРОДУКТОВ;</a:t>
            </a:r>
          </a:p>
          <a:p>
            <a:pPr marL="457200" lvl="0" indent="-457200">
              <a:buClr>
                <a:schemeClr val="accent6"/>
              </a:buClr>
              <a:buFont typeface="+mj-lt"/>
              <a:buAutoNum type="arabicPeriod" startAt="3"/>
            </a:pPr>
            <a:r>
              <a:rPr lang="ru-RU" sz="2400" b="1" dirty="0" smtClean="0">
                <a:latin typeface="Century Gothic" pitchFamily="34" charset="0"/>
              </a:rPr>
              <a:t>ИСПОЛЬЗОВАНИЕ «ТОКСИЧНОЙ» ПОСУДЫ: </a:t>
            </a:r>
          </a:p>
          <a:p>
            <a:pPr marL="914400" lvl="1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АЛЮМИНИЕВАЯ ПОСУДА И ФОЛЬГА - НАКОПЛЕНИЕ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</a:p>
          <a:p>
            <a:pPr marL="914400" lvl="1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ХРАНЕНИЕ ВОДЫ В ПЛАСТИКЕ - ТОКСИЧЕСКОЕ ДЕЙСТВИЕ СУРЬМЫ</a:t>
            </a:r>
          </a:p>
          <a:p>
            <a:pPr marL="457200" lvl="0" indent="-457200">
              <a:buClr>
                <a:schemeClr val="accent6"/>
              </a:buClr>
              <a:buFont typeface="+mj-lt"/>
              <a:buAutoNum type="arabicPeriod" startAt="3"/>
            </a:pPr>
            <a:r>
              <a:rPr lang="ru-RU" sz="2400" b="1" dirty="0" smtClean="0">
                <a:latin typeface="Century Gothic" pitchFamily="34" charset="0"/>
              </a:rPr>
              <a:t>ПРОЖИВАНИЕ В МЕГАПОЛИСЕ:</a:t>
            </a:r>
          </a:p>
          <a:p>
            <a:pPr marL="914400" lvl="1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ИЗБЫТОК В ОРГАНИЗМЕ ТЯЖЕЛЫХ МЕТАЛЛОВ: PB, AS, CD</a:t>
            </a:r>
          </a:p>
          <a:p>
            <a:pPr marL="914400" lvl="1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ДЕФИЦИТ К,SE, MG, ZN, I;</a:t>
            </a:r>
          </a:p>
          <a:p>
            <a:pPr marL="457200" lvl="0" indent="-457200">
              <a:buClr>
                <a:schemeClr val="accent6"/>
              </a:buClr>
              <a:buFont typeface="+mj-lt"/>
              <a:buAutoNum type="arabicPeriod" startAt="3"/>
            </a:pPr>
            <a:r>
              <a:rPr lang="ru-RU" sz="2400" b="1" dirty="0" smtClean="0">
                <a:latin typeface="Century Gothic" pitchFamily="34" charset="0"/>
              </a:rPr>
              <a:t>ТАБАЧНЫЙ ДЫМ, АЛКОГОЛЬНЫЕ СУРРОГАТЫ: </a:t>
            </a:r>
          </a:p>
          <a:p>
            <a:pPr marL="914400" lvl="1" indent="-457200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ИЗБЫТОК </a:t>
            </a:r>
            <a:r>
              <a:rPr lang="en-US" sz="2000" b="1" dirty="0" smtClean="0">
                <a:latin typeface="Century Gothic" pitchFamily="34" charset="0"/>
              </a:rPr>
              <a:t>CD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PB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2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будущего ребенка не настигла анемия,</a:t>
            </a:r>
            <a:r>
              <a:rPr lang="ru-RU" baseline="0" dirty="0" smtClean="0"/>
              <a:t> нужно на этапе планирования беременности не иметь анемию и иметь нормальные показатели красной крови </a:t>
            </a:r>
            <a:endParaRPr lang="en-US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4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 относитесь ли вы к группе риска по анемии???</a:t>
            </a:r>
          </a:p>
          <a:p>
            <a:endParaRPr lang="ru-RU" dirty="0" smtClean="0"/>
          </a:p>
          <a:p>
            <a:r>
              <a:rPr lang="ru-RU" dirty="0" smtClean="0"/>
              <a:t>подростковый возраст;</a:t>
            </a:r>
          </a:p>
          <a:p>
            <a:r>
              <a:rPr lang="ru-RU" dirty="0" smtClean="0"/>
              <a:t>беременность или лактация в течение предыдущих 3 лет;</a:t>
            </a:r>
          </a:p>
          <a:p>
            <a:r>
              <a:rPr lang="ru-RU" dirty="0" smtClean="0"/>
              <a:t>чрезмерная менструальная кровопотеря (объём месячной кровопотери более 100 мл);</a:t>
            </a:r>
          </a:p>
          <a:p>
            <a:r>
              <a:rPr lang="ru-RU" dirty="0" smtClean="0"/>
              <a:t>гинекологические заболевания (особенно миома матки и заболевания эндометрия);</a:t>
            </a:r>
          </a:p>
          <a:p>
            <a:r>
              <a:rPr lang="ru-RU" dirty="0" smtClean="0"/>
              <a:t>диета с низким содержанием животного белка;</a:t>
            </a:r>
          </a:p>
          <a:p>
            <a:r>
              <a:rPr lang="ru-RU" dirty="0" smtClean="0"/>
              <a:t>регулярное донорство крови;</a:t>
            </a:r>
          </a:p>
          <a:p>
            <a:r>
              <a:rPr lang="ru-RU" dirty="0" smtClean="0"/>
              <a:t>заболевания ЖКТ.</a:t>
            </a:r>
          </a:p>
          <a:p>
            <a:r>
              <a:rPr lang="ru-RU" dirty="0" smtClean="0"/>
              <a:t>А также инфекции с активацией синдрома системного воспалительного ответа (например, ВЗОМТ), низкий социально-экономический статус, ожирение. </a:t>
            </a:r>
          </a:p>
          <a:p>
            <a:r>
              <a:rPr lang="ru-RU" dirty="0" smtClean="0"/>
              <a:t>Следует учитывать, что проживание в высокогорных регионах и курение повышают показатели гемоглобина, тем самым маскируя проявления </a:t>
            </a:r>
            <a:r>
              <a:rPr lang="ru-RU" dirty="0" err="1" smtClean="0"/>
              <a:t>железодефицита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6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</a:t>
            </a:r>
            <a:r>
              <a:rPr lang="ru-RU" baseline="0" dirty="0" smtClean="0"/>
              <a:t> у вас </a:t>
            </a:r>
            <a:r>
              <a:rPr lang="ru-RU" dirty="0" smtClean="0"/>
              <a:t>сухость кожи, ломкость, слоистость и поперечная </a:t>
            </a:r>
            <a:r>
              <a:rPr lang="ru-RU" dirty="0" err="1" smtClean="0"/>
              <a:t>исчерченность</a:t>
            </a:r>
            <a:r>
              <a:rPr lang="ru-RU" dirty="0" smtClean="0"/>
              <a:t> ногтей, </a:t>
            </a:r>
            <a:r>
              <a:rPr lang="ru-RU" dirty="0" err="1" smtClean="0"/>
              <a:t>койлонихии</a:t>
            </a:r>
            <a:r>
              <a:rPr lang="ru-RU" baseline="0" dirty="0" smtClean="0"/>
              <a:t> (</a:t>
            </a:r>
            <a:r>
              <a:rPr lang="ru-RU" dirty="0" smtClean="0"/>
              <a:t>ложкообразная форма ногтей </a:t>
            </a:r>
            <a:r>
              <a:rPr lang="ru-RU" baseline="0" dirty="0" smtClean="0"/>
              <a:t>), выпадают волосы, гингивит, стоматит и </a:t>
            </a:r>
            <a:r>
              <a:rPr lang="ru-RU" dirty="0" smtClean="0"/>
              <a:t>дисфагия,</a:t>
            </a:r>
            <a:r>
              <a:rPr lang="ru-RU" baseline="0" dirty="0" smtClean="0"/>
              <a:t> и</a:t>
            </a:r>
            <a:r>
              <a:rPr lang="ru-RU" dirty="0" smtClean="0"/>
              <a:t>звращение вкуса и обоняния, мышечные боли (дефицит миоглобина), мышечная гипотония (вплоть до дизурии и недержание мочи при кашле, смехе, </a:t>
            </a:r>
            <a:r>
              <a:rPr lang="ru-RU" dirty="0" err="1" smtClean="0"/>
              <a:t>энурез</a:t>
            </a:r>
            <a:r>
              <a:rPr lang="ru-RU" dirty="0" smtClean="0"/>
              <a:t>), бледность кожи и слизистых оболочек, снижение аппетита, физическая и умственная утомляемость, снижение работоспособности, головокружение, шум в ушах</a:t>
            </a:r>
            <a:r>
              <a:rPr lang="ru-RU" baseline="0" dirty="0" smtClean="0"/>
              <a:t> – вам в лабораторию !!!!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3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Всем женщинам в </a:t>
            </a:r>
            <a:r>
              <a:rPr lang="ru-RU" dirty="0" err="1" smtClean="0"/>
              <a:t>преконцепционный</a:t>
            </a:r>
            <a:r>
              <a:rPr lang="ru-RU" dirty="0" smtClean="0"/>
              <a:t> период показан скрининг на железодефицитные состояния, включающий клинический анализ крови c оценкой:</a:t>
            </a:r>
          </a:p>
          <a:p>
            <a:r>
              <a:rPr lang="ru-RU" dirty="0" smtClean="0"/>
              <a:t>концентрации гемоглобина (норма 120–140 г/л);</a:t>
            </a:r>
          </a:p>
          <a:p>
            <a:r>
              <a:rPr lang="ru-RU" dirty="0" smtClean="0"/>
              <a:t>среднего содержания гемоглобина в эритроците (MCH, норма 28–32 </a:t>
            </a:r>
            <a:r>
              <a:rPr lang="ru-RU" dirty="0" err="1" smtClean="0"/>
              <a:t>пг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среднего объёма эритроцита (MCV, норма 80–100 </a:t>
            </a:r>
            <a:r>
              <a:rPr lang="ru-RU" dirty="0" err="1" smtClean="0"/>
              <a:t>фл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анизоцитоза</a:t>
            </a:r>
            <a:r>
              <a:rPr lang="ru-RU" dirty="0" smtClean="0"/>
              <a:t> (RDW, норма до 15%);</a:t>
            </a:r>
          </a:p>
          <a:p>
            <a:r>
              <a:rPr lang="ru-RU" dirty="0" smtClean="0"/>
              <a:t>количества тромбоцитов и лейкоцитов.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8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пролечиться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4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 риска анемии: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Несоблюдение режима дня, приема пищи, несбалансированное питание, отсутствие ежедневных прогулок на свежем воздухе по 2-3 часа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матери старше 30 лет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и более беременность по счету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времени между предыдущими родами и началом настоящей беременности 1 год и менее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экстрагенитальной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патологии во время беременности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Токсикоз всей или второй половины беременности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анемии у матери во время беременности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рекомендациям ВОЗ, препарат железа в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дозе 60 мг в сутки применяют во II и III триместрах беременности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ED9E-5EF6-4DB5-BDFC-5837A8751DB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3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0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0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5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8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8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9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7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2E80-637C-40FB-9583-0217A89C0BF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7310-E42F-46DF-998B-4AB5EEC2CD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0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hyperlink" Target="http://images.google.com/imgres?imgurl=http://www.berriesfruit.ru/photo/apels.jpg&amp;imgrefurl=http://www.berriesfruit.ru/orchard6.htm&amp;usg=__Vj4fwspvwa1DLYxsL9IcF6ZeLVU=&amp;h=250&amp;w=237&amp;sz=8&amp;hl=ru&amp;start=2&amp;tbnid=tLoEY2DJUaCAsM:&amp;tbnh=111&amp;tbnw=105&amp;prev=/images?q=%D0%B0%D0%BF%D0%B5%D0%BB%D1%8C%D1%81%D0%B8%D0%BD&amp;gbv=2&amp;hl=r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080" y="4197100"/>
            <a:ext cx="10236927" cy="189241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Century Gothic" pitchFamily="34" charset="0"/>
              </a:rPr>
              <a:t>КАЛЕНДАРЬ «ЖЕЛЕЗНОГО» ЗДОРОВЬЯ</a:t>
            </a:r>
            <a:endParaRPr lang="ru-RU" sz="4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83" y="118377"/>
            <a:ext cx="3697208" cy="2466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1"/>
            <a:ext cx="3871317" cy="271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1316" y="1038437"/>
            <a:ext cx="4453819" cy="3362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8225" y="6158744"/>
            <a:ext cx="589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Команда кафедры поликлинической педиатрии</a:t>
            </a:r>
            <a:endParaRPr lang="ru-RU" b="1" dirty="0" smtClean="0">
              <a:latin typeface="Century Gothic" pitchFamily="34" charset="0"/>
            </a:endParaRPr>
          </a:p>
          <a:p>
            <a:endParaRPr lang="ru-RU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259" y="2"/>
            <a:ext cx="114437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ПЕРИОД НОВОРОЖДЕННОСТИ И ГРУДНОЙ ВОЗРАСТ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1131145"/>
            <a:ext cx="3707237" cy="2481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2263397"/>
            <a:ext cx="3597051" cy="2699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3719561"/>
            <a:ext cx="3600112" cy="2586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13051" t="29483" r="56385" b="11175"/>
          <a:stretch/>
        </p:blipFill>
        <p:spPr>
          <a:xfrm>
            <a:off x="9204102" y="1684697"/>
            <a:ext cx="2794716" cy="40697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33363" y="5177306"/>
            <a:ext cx="4245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МАССОЙ ТЕЛА ПРИ РОЖДЕНИИ 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БОЛЕЕ 4000 г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50915" y="5781889"/>
            <a:ext cx="4047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СИНДРОМ МАЛЬАДСОРБЦИИ 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276" y="6335614"/>
            <a:ext cx="8024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ВВЕДЕНИЕ В ПИТАНИЕ РЕБЕНКА ЦЕЛЬНОГО МОЛОКА И КЕФИРА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4753" y="1280438"/>
            <a:ext cx="7197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000" b="1" dirty="0" smtClean="0">
                <a:latin typeface="Century Gothic" panose="020B0502020202020204" pitchFamily="34" charset="0"/>
              </a:rPr>
              <a:t>НЕДОНОШЕННОСТЬ, НЕЗРЕЛОСТЬ, РЕБЕНОК ИЗ ДВОЙНИ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27" y="-10288"/>
            <a:ext cx="10515600" cy="101728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ПРОФИЛАКТИКА АНЕМИИ 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858" y="3650089"/>
            <a:ext cx="6651779" cy="29937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ru-RU" sz="2800" b="1" dirty="0" smtClean="0">
                <a:latin typeface="Century Gothic" pitchFamily="34" charset="0"/>
              </a:rPr>
              <a:t>КОРМЯЩЕЙ МАТЕРИ В ПЕРВЫЕ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3 МЕСЯЦА </a:t>
            </a:r>
            <a:r>
              <a:rPr lang="ru-RU" sz="2800" b="1" dirty="0" smtClean="0">
                <a:latin typeface="Century Gothic" pitchFamily="34" charset="0"/>
              </a:rPr>
              <a:t>ЛАКТАЦИИ ПРЕПАРАТЫ ЖЕЛЕЗА 60 МГ В СУТКИ</a:t>
            </a:r>
          </a:p>
          <a:p>
            <a:pPr marL="0" indent="0">
              <a:spcBef>
                <a:spcPts val="0"/>
              </a:spcBef>
            </a:pPr>
            <a:r>
              <a:rPr lang="ru-RU" sz="2800" b="1" dirty="0" smtClean="0">
                <a:latin typeface="Century Gothic" pitchFamily="34" charset="0"/>
              </a:rPr>
              <a:t>РЕБЕНКУ 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С 4 МЕС. </a:t>
            </a:r>
            <a:r>
              <a:rPr lang="ru-RU" sz="2800" b="1" dirty="0" smtClean="0">
                <a:latin typeface="Century Gothic" pitchFamily="34" charset="0"/>
              </a:rPr>
              <a:t>ЖИЗНИ ПРЕПАРАТЫ ЖЕЛЕЗА В ДОЗЕ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1 МГ/КГ/СУТ</a:t>
            </a:r>
            <a:r>
              <a:rPr lang="ru-RU" sz="2800" b="1" dirty="0" smtClean="0">
                <a:latin typeface="Century Gothic" pitchFamily="34" charset="0"/>
              </a:rPr>
              <a:t> ДО ВВЕДЕНИЯ ПРИКОРМА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94661" y="3753121"/>
            <a:ext cx="5250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РЕБЕНКУ – ТОЛЬКО АДАПТИРОВАННЫЕ ЗАМЕНИТЕЛИ ГРУДНОГО МОЛОКА 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6146" name="Picture 2" descr="ÐÐ°ÑÑÐ¸Ð½ÐºÐ¸ Ð¿Ð¾ Ð·Ð°Ð¿ÑÐ¾ÑÑ Ð³ÑÑÐ´Ð½Ð¾Ðµ Ð²ÑÐºÐ°ÑÐ¼Ð»Ð¸Ð²Ð°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/>
          <a:stretch/>
        </p:blipFill>
        <p:spPr bwMode="auto">
          <a:xfrm>
            <a:off x="603660" y="780069"/>
            <a:ext cx="4061417" cy="28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Ð¸ÑÐºÑÑÑÑÐ²ÐµÐ½Ð½Ð¾Ðµ Ð²ÑÐºÐ°ÑÐ¼Ð»Ð¸Ð²Ð°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79" y="777141"/>
            <a:ext cx="4047356" cy="28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5371" y="6192212"/>
            <a:ext cx="633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Century Gothic" pitchFamily="34" charset="0"/>
              </a:rPr>
              <a:t>КЛИНИЧЕСКИЕ РЕКОМЕНДАЦИИ ПО ЛЕЧЕНИЮ И ПРОФИЛАКТИКЕ ЖЕЛЕЗОДЕФИЦИТНЫХ АНЕМИЙ, 2015</a:t>
            </a:r>
            <a:endParaRPr lang="ru-RU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entury Gothic" pitchFamily="34" charset="0"/>
                <a:cs typeface="Times New Roman" panose="02020603050405020304" pitchFamily="18" charset="0"/>
              </a:rPr>
              <a:t>ЦЕЛЬНОЕ КОРОВЬЕ МОЛОКО </a:t>
            </a: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НЕ СЛЕДУЕТ </a:t>
            </a:r>
            <a:r>
              <a:rPr lang="ru-RU" b="1" dirty="0" smtClean="0">
                <a:latin typeface="Century Gothic" pitchFamily="34" charset="0"/>
                <a:cs typeface="Times New Roman" panose="02020603050405020304" pitchFamily="18" charset="0"/>
              </a:rPr>
              <a:t>НАЗНАЧАТЬ ДЕТЯМ ДО 12 МЕС.</a:t>
            </a:r>
            <a:endParaRPr lang="ru-RU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4249" r="19142"/>
          <a:stretch/>
        </p:blipFill>
        <p:spPr>
          <a:xfrm>
            <a:off x="2180494" y="1887417"/>
            <a:ext cx="7338647" cy="4697549"/>
          </a:xfrm>
        </p:spPr>
      </p:pic>
    </p:spTree>
    <p:extLst>
      <p:ext uri="{BB962C8B-B14F-4D97-AF65-F5344CB8AC3E}">
        <p14:creationId xmlns:p14="http://schemas.microsoft.com/office/powerpoint/2010/main" val="9344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3149" t="10508" r="16369" b="5860"/>
          <a:stretch/>
        </p:blipFill>
        <p:spPr>
          <a:xfrm>
            <a:off x="9641712" y="1910271"/>
            <a:ext cx="2676471" cy="4470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82" y="54769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  <a:cs typeface="Times New Roman" panose="02020603050405020304" pitchFamily="18" charset="0"/>
              </a:rPr>
              <a:t>ДЕТИ В ВОЗРАСТЕ 6–12 МЕС. ДОЛЖНЫ ПОЛУЧАТЬ 11 МГ ЖЕЛЕЗА В СУТКИ ЗА СЧЕТ РАЦИОНАЛЬНО ПОДОБРАННЫХ БЛЮД ПРИКОРМА 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-  КРАСНОЕ МЯСО,</a:t>
            </a:r>
            <a:r>
              <a:rPr lang="ru-RU" sz="2800" b="1" dirty="0" smtClean="0"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cs typeface="Times New Roman" panose="02020603050405020304" pitchFamily="18" charset="0"/>
              </a:rPr>
              <a:t>ОВОЩИ</a:t>
            </a:r>
            <a:r>
              <a:rPr lang="ru-RU" sz="2800" b="1" dirty="0" smtClean="0">
                <a:latin typeface="Century Gothic" pitchFamily="34" charset="0"/>
                <a:cs typeface="Times New Roman" panose="02020603050405020304" pitchFamily="18" charset="0"/>
              </a:rPr>
              <a:t> И КРУПЫ С ВЫСОКИМ СОДЕРЖАНИЕМ ЖЕЛЕЗА. </a:t>
            </a:r>
            <a:br>
              <a:rPr lang="ru-RU" sz="2800" b="1" dirty="0" smtClean="0">
                <a:latin typeface="Century Gothic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25" y="1910272"/>
            <a:ext cx="7943376" cy="446814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83308"/>
            <a:ext cx="2374692" cy="2374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270"/>
            <a:ext cx="2353456" cy="23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135" y="163755"/>
            <a:ext cx="9409974" cy="7457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РАННИЙ ВОЗРАСТ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87" y="493872"/>
            <a:ext cx="3118835" cy="3644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71" y="1240958"/>
            <a:ext cx="3914649" cy="2497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25" y="521580"/>
            <a:ext cx="2987475" cy="35096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19" y="4193146"/>
            <a:ext cx="4274116" cy="25569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5" y="4085279"/>
            <a:ext cx="4929283" cy="27727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759" y="559963"/>
            <a:ext cx="2691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latin typeface="Century Gothic" panose="020B0502020202020204" pitchFamily="34" charset="0"/>
              </a:rPr>
              <a:t>НЕРАЦИОНАЛЬНОЕ </a:t>
            </a:r>
          </a:p>
          <a:p>
            <a:pPr algn="r"/>
            <a:r>
              <a:rPr lang="ru-RU" sz="2000" b="1" dirty="0" smtClean="0">
                <a:latin typeface="Century Gothic" panose="020B0502020202020204" pitchFamily="34" charset="0"/>
              </a:rPr>
              <a:t>ПИТАНИЕ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3413" y="5117696"/>
            <a:ext cx="2650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НЕБЛАГОПРИЯТНАЯ АДАПТАЦИЯ 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К ЯСЛЯМ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41234" y="4167023"/>
            <a:ext cx="2018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ГЕЛЬМИНТОЗЫ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9568" y="3738145"/>
            <a:ext cx="5625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НЕРАЦИОНАЛЬНАЯ АНТИБИОТИКОТЕРАПИЯ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3798" y="281494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ЧАСТЫЕ КИШЕЧНЫЕ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 ИНФЕКЦИ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81117" y="867739"/>
            <a:ext cx="5613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ЧАСТЫЕ ПРОСТУДНЫЕ ЗАБОЛЕВАНИЯ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3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"/>
            <a:ext cx="10515600" cy="9401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ПРОФИЛАКТИКА АНЕМИИ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844910"/>
            <a:ext cx="6336407" cy="3898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9" y="2838661"/>
            <a:ext cx="61912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"/>
            <a:ext cx="10515600" cy="9401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ПРОФИЛАКТИКА АНЕМИИ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68" y="1815018"/>
            <a:ext cx="4012747" cy="3841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3" y="1815018"/>
            <a:ext cx="7114504" cy="384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55" y="0"/>
            <a:ext cx="12196943" cy="84831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ДОШКОЛЬНЫЙ ВОЗРАСТ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2518" y="745317"/>
            <a:ext cx="12182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Century Gothic" pitchFamily="34" charset="0"/>
                <a:cs typeface="Times New Roman" panose="02020603050405020304" pitchFamily="18" charset="0"/>
              </a:rPr>
              <a:t>ФАКТОРЫ РИСКА:</a:t>
            </a:r>
            <a:endParaRPr lang="ru-RU" sz="3600" b="1" dirty="0"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8090" y="5634861"/>
            <a:ext cx="4159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ПОВЫШЕННАЯ ЗАБОЛЕВАЕМОСТЬ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3918" y="1599515"/>
            <a:ext cx="4173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НЕПРАВИЛЬНОЕ ПИТАНИЕ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0549" y="4362288"/>
            <a:ext cx="4159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АДАПТАЦИЯ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2407" y="3184977"/>
            <a:ext cx="429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ГЕЛЬМИНТОЗЫ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7170" name="Picture 2" descr="ÐÐ°ÑÑÐ¸Ð½ÐºÐ¸ Ð¿Ð¾ Ð·Ð°Ð¿ÑÐ¾ÑÑ Ð½ÐµÐ¿ÑÐ°Ð²Ð¸Ð»ÑÐ½Ð¾Ðµ Ð¿Ð¸ÑÐ°Ð½Ð¸Ðµ Ð¼Ð°ÐºÐ´Ð¾Ð½Ð°Ð»ÑÐ´Ñ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 r="3645"/>
          <a:stretch/>
        </p:blipFill>
        <p:spPr bwMode="auto">
          <a:xfrm>
            <a:off x="7561121" y="1377805"/>
            <a:ext cx="4630880" cy="26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22796"/>
          <a:stretch/>
        </p:blipFill>
        <p:spPr bwMode="auto">
          <a:xfrm>
            <a:off x="0" y="1377805"/>
            <a:ext cx="3442572" cy="2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ÐÐ°ÑÑÐ¸Ð½ÐºÐ¸ Ð¿Ð¾ Ð·Ð°Ð¿ÑÐ¾ÑÑ Ð³ÐµÐ»ÑÐ¼Ð¸Ð½ÑÐ¾Ð·Ñ Ñ Ð´ÐµÑÐµ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5" y="4059954"/>
            <a:ext cx="3457027" cy="28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ÐÐ°ÑÑÐ¸Ð½ÐºÐ¸ Ð¿Ð¾ Ð·Ð°Ð¿ÑÐ¾ÑÑ Ð¾ÑÐ· Ñ Ð´ÐµÑÐµ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48" y="4133367"/>
            <a:ext cx="4635041" cy="27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403" y="476673"/>
            <a:ext cx="109728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Century Gothic" pitchFamily="34" charset="0"/>
              </a:rPr>
              <a:t>УЧЕНЫЕ ИЗУЧИЛИ СОСТАВ 43 ВИДОВ ОВОЩЕЙ И ФРУКТОВ ИЗ НАШЕГО ЕЖЕДНЕВНОГО РАЦИОНА И ПРИШЛИ К ПЕЧАЛЬНОМУ ВЫВОДУ: НА 6 ПРОЦЕНТОВ СНИЗИЛОСЬ СОДЕРЖАНИЕ В ПРОДУКТАХ ПРОТЕИНОВ, НА 16 ПРОЦЕНТОВ – КАЛЬЦИЯ, НА 38 ПРОЦЕНТОВ – ВИТАМИНА B2.</a:t>
            </a:r>
            <a:br>
              <a:rPr lang="ru-RU" sz="2000" b="1" dirty="0" smtClean="0">
                <a:latin typeface="Century Gothic" pitchFamily="34" charset="0"/>
              </a:rPr>
            </a:b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" y="2433333"/>
            <a:ext cx="2790535" cy="21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pel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45" y="4294208"/>
            <a:ext cx="2203435" cy="17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33873" y="3124015"/>
            <a:ext cx="9004520" cy="117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30 ЛЕТ НАЗАД: </a:t>
            </a:r>
            <a:r>
              <a:rPr lang="ru-RU" sz="2800" b="1" dirty="0" smtClean="0">
                <a:latin typeface="Century Gothic" pitchFamily="34" charset="0"/>
              </a:rPr>
              <a:t>ЖЕЛЕЗО – 0,3 МГ, МАГНИЙ – 8 МГ</a:t>
            </a:r>
          </a:p>
          <a:p>
            <a:pPr>
              <a:spcBef>
                <a:spcPct val="50000"/>
              </a:spcBef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СЕГОДНЯ:</a:t>
            </a:r>
            <a:r>
              <a:rPr lang="ru-RU" sz="2800" b="1" dirty="0" smtClean="0">
                <a:latin typeface="Century Gothic" pitchFamily="34" charset="0"/>
              </a:rPr>
              <a:t>  ЖЕЛЕЗО – 0,18 МГ, МАГНИЙ – 5 МГ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50838" y="5307049"/>
            <a:ext cx="9793088" cy="117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30 ЛЕТ НАЗАД: </a:t>
            </a:r>
            <a:r>
              <a:rPr lang="ru-RU" sz="2800" b="1" dirty="0" smtClean="0">
                <a:latin typeface="Century Gothic" pitchFamily="34" charset="0"/>
              </a:rPr>
              <a:t>ВИТ. С – 200 МЕ, ЖЕЛЕЗО – 0,4 МГ</a:t>
            </a:r>
          </a:p>
          <a:p>
            <a:pPr>
              <a:spcBef>
                <a:spcPct val="50000"/>
              </a:spcBef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СЕГОДНЯ:</a:t>
            </a:r>
            <a:r>
              <a:rPr lang="ru-RU" sz="2800" b="1" dirty="0" smtClean="0">
                <a:latin typeface="Century Gothic" pitchFamily="34" charset="0"/>
              </a:rPr>
              <a:t> ВИТ. С – 21 МЕ, ЖЕЛЕЗО – 0,1 МГ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964613"/>
            <a:ext cx="12048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ИСЧЕЗНОВЕНИЕ МНОГИХ МИНЕРАЛОВ ИЗ ПОЧВЫ И, </a:t>
            </a:r>
          </a:p>
          <a:p>
            <a:pPr algn="ctr"/>
            <a:r>
              <a:rPr lang="ru-RU" sz="2400" b="1" dirty="0" smtClean="0">
                <a:latin typeface="Century Gothic" pitchFamily="34" charset="0"/>
              </a:rPr>
              <a:t>КАК СЛЕДСТВИЕ, ИЗ РАСТЕНИЙ;</a:t>
            </a:r>
            <a:endParaRPr lang="ru-RU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59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81" y="332657"/>
            <a:ext cx="10972800" cy="4525963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b="1" dirty="0" smtClean="0">
                <a:latin typeface="Century Gothic" pitchFamily="34" charset="0"/>
              </a:rPr>
              <a:t>ПРАКТИЧЕСКИ ВСЕ ЖЕСТЯНЫЕ БАНКИ И ПЛАСТИКОВЫЕ БУТЫЛКИ СОДЕРЖАТ В СВОЕМ ВНУТРЕННЕМ ПОКРЫТИИ ВЕЩЕСТВО БИСФЕНОЛ А, КОТОРОЕ МОЖЕТ В ПОСЛЕДСТВИИ СТАНОВИТЬСЯ ПРИЧИНОЙ НАРУШЕНИЯ РЕПРОДУКТИВНЫХ ФУНКЦИЙ И ПРОБЛЕМ С ИЗБЫТОЧНЫМ ВЕСОМ.ОН ЖЕ ПРЕПЯТСТВУЕТ УСВОЕНИЮ ЖЕЛЕЗА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43" y="3777205"/>
            <a:ext cx="3658723" cy="274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www.modnaya.com/wp-content/uploads/zhelezo-fe-rol-zheleza-v-organizme-produkty-bogatyye-zhelez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8" y="3739032"/>
            <a:ext cx="4190034" cy="27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1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vorotnoe.ru/wp-content/uploads/2018/04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34" y="717630"/>
            <a:ext cx="9210555" cy="61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6965997" y="1162384"/>
            <a:ext cx="3364523" cy="2066986"/>
          </a:xfrm>
          <a:prstGeom prst="cloudCallout">
            <a:avLst>
              <a:gd name="adj1" fmla="val -49384"/>
              <a:gd name="adj2" fmla="val 589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99454" y="1623631"/>
            <a:ext cx="3284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n w="0"/>
                <a:solidFill>
                  <a:srgbClr val="FF0000"/>
                </a:solidFill>
                <a:latin typeface="Century Gothic" pitchFamily="34" charset="0"/>
              </a:rPr>
              <a:t>ФЕРРУМ?</a:t>
            </a:r>
            <a:endParaRPr lang="ru-RU" sz="4800" dirty="0">
              <a:ln w="0"/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596" y="64699"/>
            <a:ext cx="119913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ПРЕКОНЦЕПЦИОННЫЙ ПЕРИОД</a:t>
            </a:r>
            <a:endParaRPr lang="ru-RU" sz="4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08313" y="359780"/>
            <a:ext cx="11232588" cy="5562600"/>
          </a:xfrm>
        </p:spPr>
        <p:txBody>
          <a:bodyPr/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/>
                <a:latin typeface="Century Gothic" pitchFamily="34" charset="0"/>
              </a:rPr>
              <a:t>    </a:t>
            </a:r>
            <a:r>
              <a:rPr lang="ru-RU" sz="3600" b="1" dirty="0" smtClean="0">
                <a:solidFill>
                  <a:srgbClr val="FF0000"/>
                </a:solidFill>
                <a:latin typeface="Century Gothic" pitchFamily="34" charset="0"/>
              </a:rPr>
              <a:t>«ЖИРНЫЙ ВОПРОС»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Century Gothic" pitchFamily="34" charset="0"/>
              </a:rPr>
              <a:t>ФАСТ – ФУД  «МУСОРНАЯ ЕДА»</a:t>
            </a:r>
            <a:r>
              <a:rPr lang="ru-RU" sz="2000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148314" y="1645652"/>
            <a:ext cx="860976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 smtClean="0">
                <a:latin typeface="Century Gothic" pitchFamily="34" charset="0"/>
              </a:rPr>
              <a:t>ТРАНСЖИРЫ – НЕНАТУРАЛЬНЫЕ ИЗОМЕРЫ ЖИРНЫХ КИСЛОТ. НЕМАЛО ЭТИХ «НЕПРАВИЛЬНЫХ» ВЕЩЕСТВ СОДЕРЖИТСЯ В МЯСЕ ТРАВОЯДНЫХ ЖИВОТНЫХ: В ГОВЯДИНЕ, БАРАНИНЕ, КУРЯТИНЕ. БАКТЕРИИ В ПИЩЕВАРИТЕЛЬНОЙ СИСТЕМЕ ОСУЩЕСТВЛЯЮТ ПРЕВРАЩЕНИЕ ЖИРОВ — БИОГИДРОГЕНИЗАЦИЮ.</a:t>
            </a:r>
            <a:endParaRPr lang="ru-RU" sz="2400" b="1" dirty="0">
              <a:latin typeface="Century Gothic" pitchFamily="34" charset="0"/>
            </a:endParaRPr>
          </a:p>
        </p:txBody>
      </p:sp>
      <p:pic>
        <p:nvPicPr>
          <p:cNvPr id="5124" name="Picture 10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" y="2172765"/>
            <a:ext cx="3295371" cy="351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8532" y="3929224"/>
            <a:ext cx="8304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НО!!!!! </a:t>
            </a:r>
            <a:r>
              <a:rPr lang="ru-RU" sz="2400" b="1" dirty="0" smtClean="0">
                <a:latin typeface="Century Gothic" pitchFamily="34" charset="0"/>
              </a:rPr>
              <a:t>СОВРЕМЕННАЯ </a:t>
            </a:r>
            <a:r>
              <a:rPr lang="ru-RU" sz="2400" b="1" dirty="0">
                <a:latin typeface="Century Gothic" pitchFamily="34" charset="0"/>
              </a:rPr>
              <a:t>КУРИЦА ИЗ МАГАЗИНА СОДЕРЖИТ НА </a:t>
            </a:r>
            <a:r>
              <a:rPr lang="ru-RU" sz="2400" b="1" dirty="0" smtClean="0">
                <a:latin typeface="Century Gothic" pitchFamily="34" charset="0"/>
              </a:rPr>
              <a:t>266 </a:t>
            </a:r>
            <a:r>
              <a:rPr lang="ru-RU" sz="2400" b="1" dirty="0">
                <a:latin typeface="Century Gothic" pitchFamily="34" charset="0"/>
              </a:rPr>
              <a:t>ПРОЦЕНТОВ БОЛЬШЕ ЖИРА, ЧЕМ ЕЕ «КОЛЛЕГА» 40 ЛЕТ НАЗАД. ПРИЧИНОЙ </a:t>
            </a:r>
            <a:r>
              <a:rPr lang="ru-RU" sz="2400" b="1" dirty="0" smtClean="0">
                <a:latin typeface="Century Gothic" pitchFamily="34" charset="0"/>
              </a:rPr>
              <a:t>ЯВЛЯЕТСЯ </a:t>
            </a:r>
            <a:r>
              <a:rPr lang="ru-RU" sz="2400" b="1" dirty="0">
                <a:latin typeface="Century Gothic" pitchFamily="34" charset="0"/>
              </a:rPr>
              <a:t>НЕНАТУРАЛЬНОЕ ПИТАНИЕ ПТИЦ НА ФЕРМАХ.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8976" y="6054618"/>
            <a:ext cx="947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СЛЕДСТВИЕ- 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СНИЖЕНИЕ УСВОЕНИЯ МИКРОЭЛЕМЕНТОВ!!!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10" y="655412"/>
            <a:ext cx="11933499" cy="768274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>
                <a:latin typeface="Century Gothic" pitchFamily="34" charset="0"/>
              </a:rPr>
              <a:t>КОЛИЧЕСТВО ЖИВЫХ ОРГАНИЗМОВ </a:t>
            </a:r>
            <a:r>
              <a:rPr lang="ru-RU" sz="3200" b="1" dirty="0" smtClean="0">
                <a:latin typeface="Century Gothic" pitchFamily="34" charset="0"/>
              </a:rPr>
              <a:t>В ЧАЙНОЙ ЛОЖКЕ ПОЧВЫ БОЛЬШЕ, ЧЕМ ВСЁ НАСЕЛЕНИЕ НАШЕЙ ПЛАНЕТЫ</a:t>
            </a:r>
            <a:r>
              <a:rPr lang="ru-RU" sz="4800" b="1" cap="all" dirty="0"/>
              <a:t/>
            </a:r>
            <a:br>
              <a:rPr lang="ru-RU" sz="4800" b="1" cap="all" dirty="0"/>
            </a:br>
            <a:endParaRPr lang="ru-RU" sz="4800" b="1" dirty="0"/>
          </a:p>
        </p:txBody>
      </p:sp>
      <p:pic>
        <p:nvPicPr>
          <p:cNvPr id="2050" name="Picture 2" descr="https://newtonew.com/uploads/ckeditor/8053620812_3b89156d2c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02" y="1916832"/>
            <a:ext cx="77513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7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767" y="-123670"/>
            <a:ext cx="6283569" cy="13436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ШКОЛЬНЫЙ ВОЗРАСТ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0146" y="2342340"/>
            <a:ext cx="5275386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entury Gothic" pitchFamily="34" charset="0"/>
              </a:rPr>
              <a:t>НЕПРАВИЛЬНОЕ ПИТАНИЕ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b="1" dirty="0" smtClean="0">
              <a:latin typeface="Century Gothic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entury Gothic" pitchFamily="34" charset="0"/>
              </a:rPr>
              <a:t>ГЕЛЬМИНТОЗ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b="1" dirty="0" smtClean="0">
              <a:latin typeface="Century Gothic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entury Gothic" pitchFamily="34" charset="0"/>
              </a:rPr>
              <a:t>АДАПТАЦИЯ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b="1" dirty="0" smtClean="0">
              <a:latin typeface="Century Gothic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ОБИЛЬНАЯ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МЕНСТРУАЛЬНАЯ КРОВОПОТЕРЯ У ДЕВУШЕК-ПОДРОСТКОВ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9122" y="896799"/>
            <a:ext cx="5246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Century Gothic" pitchFamily="34" charset="0"/>
                <a:cs typeface="Times New Roman" panose="02020603050405020304" pitchFamily="18" charset="0"/>
              </a:rPr>
              <a:t>ФАКТОРЫ РИСКА:</a:t>
            </a:r>
            <a:endParaRPr lang="ru-RU" sz="36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ÐÐ°ÑÑÐ¸Ð½ÐºÐ¸ Ð¿Ð¾ Ð·Ð°Ð¿ÑÐ¾ÑÑ ÑÐ°ÑÑÑÑÐ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352"/>
            <a:ext cx="4029037" cy="29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ÐÐ°ÑÑÐ¸Ð½ÐºÐ¸ Ð¿Ð¾ Ð·Ð°Ð¿ÑÐ¾ÑÑ Ð³ÐµÐ»ÑÐ¼Ð¸Ð½ÑÐ¾Ð·Ñ Ñ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2149102" cy="21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ÐÐ°ÑÑÐ¸Ð½ÐºÐ¸ Ð¿Ð¾ Ð·Ð°Ð¿ÑÐ¾ÑÑ Ð³ÐµÐ»ÑÐ¼Ð¸Ð½ÑÐ¾Ð·Ñ Ñ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ÐÐ°ÑÑÐ¸Ð½ÐºÐ¸ Ð¿Ð¾ Ð·Ð°Ð¿ÑÐ¾ÑÑ Ð³ÐµÐ»ÑÐ¼Ð¸Ð½ÑÐ¾Ð·Ñ Ñ Ð´ÐµÑÐµÐ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 b="20008"/>
          <a:stretch/>
        </p:blipFill>
        <p:spPr bwMode="auto">
          <a:xfrm>
            <a:off x="9295532" y="1182050"/>
            <a:ext cx="2896468" cy="28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ÐÐ°ÑÑÐ¸Ð½ÐºÐ¸ Ð¿Ð¾ Ð·Ð°Ð¿ÑÐ¾ÑÑ Ð°Ð´Ð°Ð¿ÑÐ°ÑÐ¸Ñ Ðº ÑÐºÐ¾Ð»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r="5983" b="6799"/>
          <a:stretch/>
        </p:blipFill>
        <p:spPr bwMode="auto">
          <a:xfrm>
            <a:off x="0" y="3976456"/>
            <a:ext cx="4049122" cy="28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Ð¼ÐµÐ½ÑÑÑÑÐ°ÑÐ¸Ð¸ Ñ Ð´ÐµÐ²Ð¾ÑÐµÐ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2"/>
          <a:stretch/>
        </p:blipFill>
        <p:spPr bwMode="auto">
          <a:xfrm>
            <a:off x="9295532" y="4081489"/>
            <a:ext cx="2896468" cy="27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4624"/>
            <a:ext cx="11617291" cy="86409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latin typeface="Century Gothic" pitchFamily="34" charset="0"/>
              </a:rPr>
              <a:t>ПРИЧИНЫ НЕДОСТАТОЧНОСТИ МАКРО- И МИКРОЭЛЕМЕНТОВ</a:t>
            </a:r>
            <a:endParaRPr lang="ru-RU" b="1" dirty="0">
              <a:ln w="11430"/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2434" y="836713"/>
            <a:ext cx="1165956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ДЕФИЦИТ МЭ В ПИЩЕ;</a:t>
            </a:r>
          </a:p>
          <a:p>
            <a:pPr lvl="0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НЕСБАЛАНСИРОВАННОЕ ПИТАНИЕ:</a:t>
            </a:r>
          </a:p>
          <a:p>
            <a:pPr marL="457200" lvl="2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ИЗБЫТОК УГЛЕВОДОВ – ПРИВОДИТ К ДЕФИЦИТУ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CR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CA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MG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marL="457200" lvl="2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НЕДОСТАТКЕ БЕЛКА – ДЕФИЦИТ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CO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FE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AS</a:t>
            </a:r>
            <a:r>
              <a:rPr lang="ru-RU" sz="2000" b="1" dirty="0" smtClean="0">
                <a:latin typeface="Century Gothic" pitchFamily="34" charset="0"/>
              </a:rPr>
              <a:t> И ИЗБЫТОЧНОЕ НАКОПЛЕНИЕ </a:t>
            </a:r>
            <a:r>
              <a:rPr lang="en-US" sz="2000" b="1" dirty="0" smtClean="0">
                <a:latin typeface="Century Gothic" pitchFamily="34" charset="0"/>
              </a:rPr>
              <a:t>PB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CD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marL="457200" lvl="2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ВЕГЕТАРИАНСТВО – ДЕФИЦИТ </a:t>
            </a:r>
            <a:r>
              <a:rPr lang="en-US" sz="2000" b="1" dirty="0" smtClean="0">
                <a:latin typeface="Century Gothic" pitchFamily="34" charset="0"/>
              </a:rPr>
              <a:t>ZN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SE</a:t>
            </a:r>
            <a:r>
              <a:rPr lang="ru-RU" sz="2000" b="1" dirty="0" smtClean="0">
                <a:latin typeface="Century Gothic" pitchFamily="34" charset="0"/>
              </a:rPr>
              <a:t>;</a:t>
            </a:r>
          </a:p>
          <a:p>
            <a:pPr marL="0" lvl="1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ПИЩЕВЫЕ ПРОДУКТЫ ПОСЛЕ ЖАРКИ, ДЛИТЕЛЬНОГО ОТВАРИВАНИЯ;</a:t>
            </a:r>
          </a:p>
          <a:p>
            <a:pPr marL="0" lvl="1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ИСПОЛЬЗОВАНИЕ КОНСЕРВИРОВАННЫХ ПРОДУКТОВ;</a:t>
            </a:r>
          </a:p>
          <a:p>
            <a:pPr lvl="0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ИСПОЛЬЗОВАНИЕ «ТОКСИЧНОЙ» ПОСУДЫ: </a:t>
            </a:r>
          </a:p>
          <a:p>
            <a:pPr lvl="1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АЛЮМИНИЕВАЯ ПОСУДА И ФОЛЬГА - НАКОПЛЕНИЕ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</a:p>
          <a:p>
            <a:pPr lvl="1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ХРАНЕНИЕ ВОДЫ В ПЛАСТИКЕ - ТОКСИЧЕСКОЕ ДЕЙСТВИЕ СУРЬМЫ</a:t>
            </a:r>
          </a:p>
          <a:p>
            <a:pPr lvl="0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ПРОЖИВАНИЕ В МЕГАПОЛИСЕ:</a:t>
            </a:r>
          </a:p>
          <a:p>
            <a:pPr lvl="1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ИЗБЫТОК В ОРГАНИЗМЕ ТЯЖЕЛЫХ МЕТАЛЛОВ: PB, AS, CD</a:t>
            </a:r>
          </a:p>
          <a:p>
            <a:pPr lvl="1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ДЕФИЦИТ К,SE, MG, ZN, I;</a:t>
            </a:r>
          </a:p>
          <a:p>
            <a:pPr lvl="0">
              <a:buClr>
                <a:schemeClr val="accent6"/>
              </a:buClr>
            </a:pPr>
            <a:r>
              <a:rPr lang="ru-RU" sz="2400" b="1" dirty="0" smtClean="0">
                <a:latin typeface="Century Gothic" pitchFamily="34" charset="0"/>
              </a:rPr>
              <a:t>ТАБАЧНЫЙ ДЫМ, АЛКОГОЛЬНЫЕ СУРРОГАТЫ: </a:t>
            </a:r>
          </a:p>
          <a:p>
            <a:pPr lvl="1">
              <a:buClr>
                <a:schemeClr val="accent6"/>
              </a:buClr>
            </a:pPr>
            <a:r>
              <a:rPr lang="ru-RU" sz="2000" b="1" dirty="0" smtClean="0">
                <a:latin typeface="Century Gothic" pitchFamily="34" charset="0"/>
              </a:rPr>
              <a:t>ИЗБЫТОК </a:t>
            </a:r>
            <a:r>
              <a:rPr lang="en-US" sz="2000" b="1" dirty="0" smtClean="0">
                <a:latin typeface="Century Gothic" pitchFamily="34" charset="0"/>
              </a:rPr>
              <a:t>CD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PB</a:t>
            </a:r>
            <a:r>
              <a:rPr lang="ru-RU" sz="2000" b="1" dirty="0" smtClean="0">
                <a:latin typeface="Century Gothic" pitchFamily="34" charset="0"/>
              </a:rPr>
              <a:t>, </a:t>
            </a:r>
            <a:r>
              <a:rPr lang="en-US" sz="2000" b="1" dirty="0" smtClean="0">
                <a:latin typeface="Century Gothic" pitchFamily="34" charset="0"/>
              </a:rPr>
              <a:t>AL</a:t>
            </a:r>
            <a:r>
              <a:rPr lang="ru-RU" sz="2000" b="1" dirty="0" smtClean="0">
                <a:latin typeface="Century Gothic" pitchFamily="34" charset="0"/>
              </a:rPr>
              <a:t>.</a:t>
            </a: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5" name="Picture 2" descr="Какие причины приводят к снижению желез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17" y="4467558"/>
            <a:ext cx="3499954" cy="22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builderbody.ru/wp-content/uploads/2018/05/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36" y="115149"/>
            <a:ext cx="10055245" cy="64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70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49" y="196770"/>
            <a:ext cx="5201314" cy="652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66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7710" y="719666"/>
          <a:ext cx="11308467" cy="621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6239"/>
                <a:gridCol w="5382228"/>
              </a:tblGrid>
              <a:tr h="2613843">
                <a:tc>
                  <a:txBody>
                    <a:bodyPr/>
                    <a:lstStyle/>
                    <a:p>
                      <a:endParaRPr lang="ru-RU" b="1" dirty="0" smtClean="0">
                        <a:latin typeface="Century Gothic" pitchFamily="34" charset="0"/>
                      </a:endParaRP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1. НАС СОБРАЛА СУДЬБА И ЕСТЬ НА ТО ПРИЧИНЫ,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ГОРИТ В СЕРДЦАХ МЕЧТА, СПАСАЯ ЖИЗНЬ ЛЮДЕЙ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СЛУЖИТЬ НАУКЕ, БЫТЬ ДРУЗЬЯМИ МЕДИЦИНЫ,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ХРАНИТЬ ЗДОРОВЬЕ ВСЕХ И ВЗРОСЛЫХ И ДЕТЕЙ.</a:t>
                      </a:r>
                    </a:p>
                    <a:p>
                      <a:endParaRPr lang="ru-RU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НАУКА -  ТЫ НАШ ХРАМ,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НАУКУ ПОСТИГАЕМ 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МЫ ВМЕСТЕ ДЕНЬ ЗА ДНЕМ.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 В БЕДУ ПОПАВШИМ ВСЕМ 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ПРОТЯГИВАЕМ РУКУ,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И АНЕМИЮ ВСЕМ ИЗЛЕЧИМ МЫ.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В БЕДУ ПОПАВШИМ ВСЕМ 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ПРОТЯГИВАЕМ РУКУ,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И АНЕМИЮ ВСЕМ МЫ ИЗЛЕЧИМ.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 </a:t>
                      </a:r>
                      <a:endParaRPr lang="ru-RU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2. И ВСЕ ВРАЧИ НАМ В ЭТОМ ДЕЛЕ ПОМОГАЮТ.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ВЕДЬ МЫ ВРАЧИ И ТЕЛА И ДУШИ.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МЫ ДАЛИ КЛЯТВУ, ДА И ВСЕ ОБ ЭТОМ ЗНАЮТ,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МЫ В КАЖДЫЙ ДОМ, ГДЕ БОЛЬ, ГДЕ БОЛЬ И СТРАХ СПЕШИМ.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И ЕСЛИ ВСТАНЕТ НА ПУТИ ТВОЕМ ПРЕГРАДА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ИЛИ В БЕССИЛЬЕ РУКИ УПАДУТ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ТЫ ВСПОМНИ, ВСПОМНИ ДРУГ МОЙ 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КЛЯТВУ ГИППОКРАТА,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ВНОВЬ ВЕРА И ЛЮБОВЬ К ТЕБЕ ОПЯТЬ ПРИДУТ.</a:t>
                      </a:r>
                    </a:p>
                    <a:p>
                      <a:endParaRPr lang="ru-RU" b="1" dirty="0" smtClean="0">
                        <a:latin typeface="Century Gothic" pitchFamily="34" charset="0"/>
                      </a:endParaRPr>
                    </a:p>
                    <a:p>
                      <a:endParaRPr lang="ru-RU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НАУКА -  ТЫ НАШ ХРАМ,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НАУКУ ПОСТИГАЕМ МЫ ВМЕСТЕ ДЕНЬ ЗА ДНЕМ.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 В БЕДУ ПОПАВШИМ ВСЕМ ПРОТЯГИВАЕМ РУКУ,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И АНЕМИЮ ВСЕМ ИЗЛЕЧИМ МЫ.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В БЕДУ ПОПАВШИМ ВСЕМ ПРОТЯГИВАЕМ РУКУ,</a:t>
                      </a:r>
                    </a:p>
                    <a:p>
                      <a:r>
                        <a:rPr lang="ru-RU" b="1" dirty="0" smtClean="0">
                          <a:latin typeface="Century Gothic" pitchFamily="34" charset="0"/>
                        </a:rPr>
                        <a:t>И АНЕМИЮ ВСЕМ МЫ ИЗЛЕЧИМ .</a:t>
                      </a:r>
                    </a:p>
                    <a:p>
                      <a:endParaRPr lang="ru-RU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76" y="928969"/>
            <a:ext cx="7706003" cy="5832481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3596635" y="94300"/>
            <a:ext cx="5043948" cy="2054941"/>
          </a:xfrm>
          <a:prstGeom prst="cloudCallout">
            <a:avLst>
              <a:gd name="adj1" fmla="val -11086"/>
              <a:gd name="adj2" fmla="val 101298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entury Gothic" pitchFamily="34" charset="0"/>
              </a:rPr>
              <a:t>РЕБЕНОК БЕЗ АНЕМИИ – ЭТО РЕАЛЬНО!!!</a:t>
            </a:r>
            <a:endParaRPr lang="ru-RU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92" y="13812"/>
            <a:ext cx="12192000" cy="8177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НЕ ОТНОСИТЕСЬ ЛИ ВЫ К ГРУППЕ РИСКА ПО АНЕМИИ???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272197" cy="28370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97" y="1690688"/>
            <a:ext cx="4091960" cy="2837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" y="4527696"/>
            <a:ext cx="5006715" cy="2305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07" y="4527694"/>
            <a:ext cx="4091960" cy="230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67" y="4527696"/>
            <a:ext cx="3172663" cy="2336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59" y="1697229"/>
            <a:ext cx="3827844" cy="28304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6164" y="1506022"/>
            <a:ext cx="3296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ПОДРОСТКОВЫЙ ВОЗРАСТ;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49519" y="873503"/>
            <a:ext cx="407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БЕРЕМЕННОСТЬ ИЛИ ЛАКТАЦИЯ В ТЕЧЕНИЕ ПРЕДЫДУЩИХ 3 ЛЕТ;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27967" y="4527696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РЕГУЛЯРНОЕ ДОНОРСТВО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2707" y="6156310"/>
            <a:ext cx="2308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ГИНЕКОЛОГИЧЕСКИЕ ЗАБОЛЕВАНИЯ 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9366" y="6371753"/>
            <a:ext cx="4653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ОБЪЁМ КРОВОПОТЕРИ БОЛЕЕ 100 М</a:t>
            </a:r>
            <a:endParaRPr lang="ru-RU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40373" y="1182855"/>
            <a:ext cx="4128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ДИЕТА С НИЗКИМ СОДЕРЖАНИЕМ 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ЖИВОТНОГО БЕЛКА</a:t>
            </a:r>
            <a:endParaRPr lang="ru-RU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67928" t="16830" r="17487" b="2042"/>
          <a:stretch/>
        </p:blipFill>
        <p:spPr>
          <a:xfrm>
            <a:off x="10615829" y="381896"/>
            <a:ext cx="1432649" cy="6230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6830" r="60212" b="2715"/>
          <a:stretch/>
        </p:blipFill>
        <p:spPr>
          <a:xfrm>
            <a:off x="6279606" y="381896"/>
            <a:ext cx="4336223" cy="6230667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6424948" y="597294"/>
            <a:ext cx="5767053" cy="2045584"/>
          </a:xfrm>
          <a:custGeom>
            <a:avLst/>
            <a:gdLst>
              <a:gd name="connsiteX0" fmla="*/ 5918479 w 5918479"/>
              <a:gd name="connsiteY0" fmla="*/ 997056 h 2202858"/>
              <a:gd name="connsiteX1" fmla="*/ 5918479 w 5918479"/>
              <a:gd name="connsiteY1" fmla="*/ 997056 h 2202858"/>
              <a:gd name="connsiteX2" fmla="*/ 5848141 w 5918479"/>
              <a:gd name="connsiteY2" fmla="*/ 936766 h 2202858"/>
              <a:gd name="connsiteX3" fmla="*/ 5828044 w 5918479"/>
              <a:gd name="connsiteY3" fmla="*/ 896572 h 2202858"/>
              <a:gd name="connsiteX4" fmla="*/ 5787850 w 5918479"/>
              <a:gd name="connsiteY4" fmla="*/ 856379 h 2202858"/>
              <a:gd name="connsiteX5" fmla="*/ 5717512 w 5918479"/>
              <a:gd name="connsiteY5" fmla="*/ 765944 h 2202858"/>
              <a:gd name="connsiteX6" fmla="*/ 5677319 w 5918479"/>
              <a:gd name="connsiteY6" fmla="*/ 705654 h 2202858"/>
              <a:gd name="connsiteX7" fmla="*/ 5637125 w 5918479"/>
              <a:gd name="connsiteY7" fmla="*/ 645363 h 2202858"/>
              <a:gd name="connsiteX8" fmla="*/ 5617028 w 5918479"/>
              <a:gd name="connsiteY8" fmla="*/ 615218 h 2202858"/>
              <a:gd name="connsiteX9" fmla="*/ 5586883 w 5918479"/>
              <a:gd name="connsiteY9" fmla="*/ 585073 h 2202858"/>
              <a:gd name="connsiteX10" fmla="*/ 5526593 w 5918479"/>
              <a:gd name="connsiteY10" fmla="*/ 464493 h 2202858"/>
              <a:gd name="connsiteX11" fmla="*/ 5496448 w 5918479"/>
              <a:gd name="connsiteY11" fmla="*/ 444396 h 2202858"/>
              <a:gd name="connsiteX12" fmla="*/ 5446206 w 5918479"/>
              <a:gd name="connsiteY12" fmla="*/ 404203 h 2202858"/>
              <a:gd name="connsiteX13" fmla="*/ 5416061 w 5918479"/>
              <a:gd name="connsiteY13" fmla="*/ 374058 h 2202858"/>
              <a:gd name="connsiteX14" fmla="*/ 5315578 w 5918479"/>
              <a:gd name="connsiteY14" fmla="*/ 343913 h 2202858"/>
              <a:gd name="connsiteX15" fmla="*/ 5285433 w 5918479"/>
              <a:gd name="connsiteY15" fmla="*/ 333865 h 2202858"/>
              <a:gd name="connsiteX16" fmla="*/ 5245239 w 5918479"/>
              <a:gd name="connsiteY16" fmla="*/ 323816 h 2202858"/>
              <a:gd name="connsiteX17" fmla="*/ 5184949 w 5918479"/>
              <a:gd name="connsiteY17" fmla="*/ 303719 h 2202858"/>
              <a:gd name="connsiteX18" fmla="*/ 5104562 w 5918479"/>
              <a:gd name="connsiteY18" fmla="*/ 273574 h 2202858"/>
              <a:gd name="connsiteX19" fmla="*/ 5034224 w 5918479"/>
              <a:gd name="connsiteY19" fmla="*/ 263526 h 2202858"/>
              <a:gd name="connsiteX20" fmla="*/ 4963886 w 5918479"/>
              <a:gd name="connsiteY20" fmla="*/ 233381 h 2202858"/>
              <a:gd name="connsiteX21" fmla="*/ 4903595 w 5918479"/>
              <a:gd name="connsiteY21" fmla="*/ 223333 h 2202858"/>
              <a:gd name="connsiteX22" fmla="*/ 4843305 w 5918479"/>
              <a:gd name="connsiteY22" fmla="*/ 203236 h 2202858"/>
              <a:gd name="connsiteX23" fmla="*/ 4783015 w 5918479"/>
              <a:gd name="connsiteY23" fmla="*/ 193188 h 2202858"/>
              <a:gd name="connsiteX24" fmla="*/ 4742822 w 5918479"/>
              <a:gd name="connsiteY24" fmla="*/ 183139 h 2202858"/>
              <a:gd name="connsiteX25" fmla="*/ 4642338 w 5918479"/>
              <a:gd name="connsiteY25" fmla="*/ 142946 h 2202858"/>
              <a:gd name="connsiteX26" fmla="*/ 4592097 w 5918479"/>
              <a:gd name="connsiteY26" fmla="*/ 122849 h 2202858"/>
              <a:gd name="connsiteX27" fmla="*/ 4521758 w 5918479"/>
              <a:gd name="connsiteY27" fmla="*/ 112801 h 2202858"/>
              <a:gd name="connsiteX28" fmla="*/ 4461468 w 5918479"/>
              <a:gd name="connsiteY28" fmla="*/ 102752 h 2202858"/>
              <a:gd name="connsiteX29" fmla="*/ 4381081 w 5918479"/>
              <a:gd name="connsiteY29" fmla="*/ 82656 h 2202858"/>
              <a:gd name="connsiteX30" fmla="*/ 4260501 w 5918479"/>
              <a:gd name="connsiteY30" fmla="*/ 72607 h 2202858"/>
              <a:gd name="connsiteX31" fmla="*/ 3778180 w 5918479"/>
              <a:gd name="connsiteY31" fmla="*/ 52511 h 2202858"/>
              <a:gd name="connsiteX32" fmla="*/ 2763297 w 5918479"/>
              <a:gd name="connsiteY32" fmla="*/ 42462 h 2202858"/>
              <a:gd name="connsiteX33" fmla="*/ 2421653 w 5918479"/>
              <a:gd name="connsiteY33" fmla="*/ 22366 h 2202858"/>
              <a:gd name="connsiteX34" fmla="*/ 2371411 w 5918479"/>
              <a:gd name="connsiteY34" fmla="*/ 12317 h 2202858"/>
              <a:gd name="connsiteX35" fmla="*/ 1657978 w 5918479"/>
              <a:gd name="connsiteY35" fmla="*/ 2269 h 2202858"/>
              <a:gd name="connsiteX36" fmla="*/ 1055077 w 5918479"/>
              <a:gd name="connsiteY36" fmla="*/ 22366 h 2202858"/>
              <a:gd name="connsiteX37" fmla="*/ 1004835 w 5918479"/>
              <a:gd name="connsiteY37" fmla="*/ 32414 h 2202858"/>
              <a:gd name="connsiteX38" fmla="*/ 944545 w 5918479"/>
              <a:gd name="connsiteY38" fmla="*/ 52511 h 2202858"/>
              <a:gd name="connsiteX39" fmla="*/ 884255 w 5918479"/>
              <a:gd name="connsiteY39" fmla="*/ 72607 h 2202858"/>
              <a:gd name="connsiteX40" fmla="*/ 823965 w 5918479"/>
              <a:gd name="connsiteY40" fmla="*/ 92704 h 2202858"/>
              <a:gd name="connsiteX41" fmla="*/ 793820 w 5918479"/>
              <a:gd name="connsiteY41" fmla="*/ 102752 h 2202858"/>
              <a:gd name="connsiteX42" fmla="*/ 703384 w 5918479"/>
              <a:gd name="connsiteY42" fmla="*/ 152994 h 2202858"/>
              <a:gd name="connsiteX43" fmla="*/ 673239 w 5918479"/>
              <a:gd name="connsiteY43" fmla="*/ 173091 h 2202858"/>
              <a:gd name="connsiteX44" fmla="*/ 643094 w 5918479"/>
              <a:gd name="connsiteY44" fmla="*/ 183139 h 2202858"/>
              <a:gd name="connsiteX45" fmla="*/ 592853 w 5918479"/>
              <a:gd name="connsiteY45" fmla="*/ 223333 h 2202858"/>
              <a:gd name="connsiteX46" fmla="*/ 522514 w 5918479"/>
              <a:gd name="connsiteY46" fmla="*/ 303719 h 2202858"/>
              <a:gd name="connsiteX47" fmla="*/ 492369 w 5918479"/>
              <a:gd name="connsiteY47" fmla="*/ 364010 h 2202858"/>
              <a:gd name="connsiteX48" fmla="*/ 432079 w 5918479"/>
              <a:gd name="connsiteY48" fmla="*/ 414251 h 2202858"/>
              <a:gd name="connsiteX49" fmla="*/ 381837 w 5918479"/>
              <a:gd name="connsiteY49" fmla="*/ 464493 h 2202858"/>
              <a:gd name="connsiteX50" fmla="*/ 311499 w 5918479"/>
              <a:gd name="connsiteY50" fmla="*/ 534832 h 2202858"/>
              <a:gd name="connsiteX51" fmla="*/ 261257 w 5918479"/>
              <a:gd name="connsiteY51" fmla="*/ 625267 h 2202858"/>
              <a:gd name="connsiteX52" fmla="*/ 251209 w 5918479"/>
              <a:gd name="connsiteY52" fmla="*/ 655412 h 2202858"/>
              <a:gd name="connsiteX53" fmla="*/ 211015 w 5918479"/>
              <a:gd name="connsiteY53" fmla="*/ 715702 h 2202858"/>
              <a:gd name="connsiteX54" fmla="*/ 190919 w 5918479"/>
              <a:gd name="connsiteY54" fmla="*/ 745847 h 2202858"/>
              <a:gd name="connsiteX55" fmla="*/ 150725 w 5918479"/>
              <a:gd name="connsiteY55" fmla="*/ 806137 h 2202858"/>
              <a:gd name="connsiteX56" fmla="*/ 130628 w 5918479"/>
              <a:gd name="connsiteY56" fmla="*/ 836282 h 2202858"/>
              <a:gd name="connsiteX57" fmla="*/ 100483 w 5918479"/>
              <a:gd name="connsiteY57" fmla="*/ 866427 h 2202858"/>
              <a:gd name="connsiteX58" fmla="*/ 60290 w 5918479"/>
              <a:gd name="connsiteY58" fmla="*/ 926717 h 2202858"/>
              <a:gd name="connsiteX59" fmla="*/ 50242 w 5918479"/>
              <a:gd name="connsiteY59" fmla="*/ 956862 h 2202858"/>
              <a:gd name="connsiteX60" fmla="*/ 30145 w 5918479"/>
              <a:gd name="connsiteY60" fmla="*/ 987007 h 2202858"/>
              <a:gd name="connsiteX61" fmla="*/ 0 w 5918479"/>
              <a:gd name="connsiteY61" fmla="*/ 1127684 h 2202858"/>
              <a:gd name="connsiteX62" fmla="*/ 30145 w 5918479"/>
              <a:gd name="connsiteY62" fmla="*/ 1318603 h 2202858"/>
              <a:gd name="connsiteX63" fmla="*/ 40193 w 5918479"/>
              <a:gd name="connsiteY63" fmla="*/ 1348748 h 2202858"/>
              <a:gd name="connsiteX64" fmla="*/ 80387 w 5918479"/>
              <a:gd name="connsiteY64" fmla="*/ 1409038 h 2202858"/>
              <a:gd name="connsiteX65" fmla="*/ 100483 w 5918479"/>
              <a:gd name="connsiteY65" fmla="*/ 1469328 h 2202858"/>
              <a:gd name="connsiteX66" fmla="*/ 140677 w 5918479"/>
              <a:gd name="connsiteY66" fmla="*/ 1529618 h 2202858"/>
              <a:gd name="connsiteX67" fmla="*/ 190919 w 5918479"/>
              <a:gd name="connsiteY67" fmla="*/ 1589908 h 2202858"/>
              <a:gd name="connsiteX68" fmla="*/ 221064 w 5918479"/>
              <a:gd name="connsiteY68" fmla="*/ 1610005 h 2202858"/>
              <a:gd name="connsiteX69" fmla="*/ 271305 w 5918479"/>
              <a:gd name="connsiteY69" fmla="*/ 1660247 h 2202858"/>
              <a:gd name="connsiteX70" fmla="*/ 301450 w 5918479"/>
              <a:gd name="connsiteY70" fmla="*/ 1690392 h 2202858"/>
              <a:gd name="connsiteX71" fmla="*/ 341644 w 5918479"/>
              <a:gd name="connsiteY71" fmla="*/ 1710489 h 2202858"/>
              <a:gd name="connsiteX72" fmla="*/ 401934 w 5918479"/>
              <a:gd name="connsiteY72" fmla="*/ 1760730 h 2202858"/>
              <a:gd name="connsiteX73" fmla="*/ 432079 w 5918479"/>
              <a:gd name="connsiteY73" fmla="*/ 1770779 h 2202858"/>
              <a:gd name="connsiteX74" fmla="*/ 462224 w 5918479"/>
              <a:gd name="connsiteY74" fmla="*/ 1790875 h 2202858"/>
              <a:gd name="connsiteX75" fmla="*/ 492369 w 5918479"/>
              <a:gd name="connsiteY75" fmla="*/ 1800924 h 2202858"/>
              <a:gd name="connsiteX76" fmla="*/ 532562 w 5918479"/>
              <a:gd name="connsiteY76" fmla="*/ 1821021 h 2202858"/>
              <a:gd name="connsiteX77" fmla="*/ 582804 w 5918479"/>
              <a:gd name="connsiteY77" fmla="*/ 1841117 h 2202858"/>
              <a:gd name="connsiteX78" fmla="*/ 633046 w 5918479"/>
              <a:gd name="connsiteY78" fmla="*/ 1881311 h 2202858"/>
              <a:gd name="connsiteX79" fmla="*/ 733530 w 5918479"/>
              <a:gd name="connsiteY79" fmla="*/ 1941601 h 2202858"/>
              <a:gd name="connsiteX80" fmla="*/ 763675 w 5918479"/>
              <a:gd name="connsiteY80" fmla="*/ 1951649 h 2202858"/>
              <a:gd name="connsiteX81" fmla="*/ 823965 w 5918479"/>
              <a:gd name="connsiteY81" fmla="*/ 1981794 h 2202858"/>
              <a:gd name="connsiteX82" fmla="*/ 854110 w 5918479"/>
              <a:gd name="connsiteY82" fmla="*/ 1991843 h 2202858"/>
              <a:gd name="connsiteX83" fmla="*/ 944545 w 5918479"/>
              <a:gd name="connsiteY83" fmla="*/ 2042084 h 2202858"/>
              <a:gd name="connsiteX84" fmla="*/ 1024932 w 5918479"/>
              <a:gd name="connsiteY84" fmla="*/ 2062181 h 2202858"/>
              <a:gd name="connsiteX85" fmla="*/ 1065125 w 5918479"/>
              <a:gd name="connsiteY85" fmla="*/ 2082278 h 2202858"/>
              <a:gd name="connsiteX86" fmla="*/ 1105319 w 5918479"/>
              <a:gd name="connsiteY86" fmla="*/ 2092326 h 2202858"/>
              <a:gd name="connsiteX87" fmla="*/ 1175657 w 5918479"/>
              <a:gd name="connsiteY87" fmla="*/ 2112423 h 2202858"/>
              <a:gd name="connsiteX88" fmla="*/ 1416817 w 5918479"/>
              <a:gd name="connsiteY88" fmla="*/ 2132519 h 2202858"/>
              <a:gd name="connsiteX89" fmla="*/ 2451798 w 5918479"/>
              <a:gd name="connsiteY89" fmla="*/ 2142568 h 2202858"/>
              <a:gd name="connsiteX90" fmla="*/ 3094892 w 5918479"/>
              <a:gd name="connsiteY90" fmla="*/ 2152616 h 2202858"/>
              <a:gd name="connsiteX91" fmla="*/ 3326004 w 5918479"/>
              <a:gd name="connsiteY91" fmla="*/ 2162665 h 2202858"/>
              <a:gd name="connsiteX92" fmla="*/ 3436536 w 5918479"/>
              <a:gd name="connsiteY92" fmla="*/ 2172713 h 2202858"/>
              <a:gd name="connsiteX93" fmla="*/ 4109776 w 5918479"/>
              <a:gd name="connsiteY93" fmla="*/ 2202858 h 2202858"/>
              <a:gd name="connsiteX94" fmla="*/ 4531806 w 5918479"/>
              <a:gd name="connsiteY94" fmla="*/ 2192810 h 2202858"/>
              <a:gd name="connsiteX95" fmla="*/ 4612193 w 5918479"/>
              <a:gd name="connsiteY95" fmla="*/ 2172713 h 2202858"/>
              <a:gd name="connsiteX96" fmla="*/ 4712677 w 5918479"/>
              <a:gd name="connsiteY96" fmla="*/ 2152616 h 2202858"/>
              <a:gd name="connsiteX97" fmla="*/ 4762919 w 5918479"/>
              <a:gd name="connsiteY97" fmla="*/ 2142568 h 2202858"/>
              <a:gd name="connsiteX98" fmla="*/ 4833257 w 5918479"/>
              <a:gd name="connsiteY98" fmla="*/ 2132519 h 2202858"/>
              <a:gd name="connsiteX99" fmla="*/ 4893547 w 5918479"/>
              <a:gd name="connsiteY99" fmla="*/ 2102374 h 2202858"/>
              <a:gd name="connsiteX100" fmla="*/ 4983982 w 5918479"/>
              <a:gd name="connsiteY100" fmla="*/ 2082278 h 2202858"/>
              <a:gd name="connsiteX101" fmla="*/ 5084466 w 5918479"/>
              <a:gd name="connsiteY101" fmla="*/ 2042084 h 2202858"/>
              <a:gd name="connsiteX102" fmla="*/ 5114611 w 5918479"/>
              <a:gd name="connsiteY102" fmla="*/ 2032036 h 2202858"/>
              <a:gd name="connsiteX103" fmla="*/ 5154804 w 5918479"/>
              <a:gd name="connsiteY103" fmla="*/ 2001891 h 2202858"/>
              <a:gd name="connsiteX104" fmla="*/ 5245239 w 5918479"/>
              <a:gd name="connsiteY104" fmla="*/ 1981794 h 2202858"/>
              <a:gd name="connsiteX105" fmla="*/ 5305530 w 5918479"/>
              <a:gd name="connsiteY105" fmla="*/ 1951649 h 2202858"/>
              <a:gd name="connsiteX106" fmla="*/ 5335675 w 5918479"/>
              <a:gd name="connsiteY106" fmla="*/ 1941601 h 2202858"/>
              <a:gd name="connsiteX107" fmla="*/ 5355771 w 5918479"/>
              <a:gd name="connsiteY107" fmla="*/ 1911456 h 2202858"/>
              <a:gd name="connsiteX108" fmla="*/ 5385916 w 5918479"/>
              <a:gd name="connsiteY108" fmla="*/ 1901407 h 2202858"/>
              <a:gd name="connsiteX109" fmla="*/ 5486400 w 5918479"/>
              <a:gd name="connsiteY109" fmla="*/ 1841117 h 2202858"/>
              <a:gd name="connsiteX110" fmla="*/ 5526593 w 5918479"/>
              <a:gd name="connsiteY110" fmla="*/ 1821021 h 2202858"/>
              <a:gd name="connsiteX111" fmla="*/ 5586883 w 5918479"/>
              <a:gd name="connsiteY111" fmla="*/ 1780827 h 2202858"/>
              <a:gd name="connsiteX112" fmla="*/ 5617028 w 5918479"/>
              <a:gd name="connsiteY112" fmla="*/ 1760730 h 2202858"/>
              <a:gd name="connsiteX113" fmla="*/ 5677319 w 5918479"/>
              <a:gd name="connsiteY113" fmla="*/ 1710489 h 2202858"/>
              <a:gd name="connsiteX114" fmla="*/ 5727560 w 5918479"/>
              <a:gd name="connsiteY114" fmla="*/ 1660247 h 2202858"/>
              <a:gd name="connsiteX115" fmla="*/ 5747657 w 5918479"/>
              <a:gd name="connsiteY115" fmla="*/ 1630102 h 2202858"/>
              <a:gd name="connsiteX116" fmla="*/ 5817995 w 5918479"/>
              <a:gd name="connsiteY116" fmla="*/ 1529618 h 2202858"/>
              <a:gd name="connsiteX117" fmla="*/ 5838092 w 5918479"/>
              <a:gd name="connsiteY117" fmla="*/ 1499473 h 2202858"/>
              <a:gd name="connsiteX118" fmla="*/ 5858189 w 5918479"/>
              <a:gd name="connsiteY118" fmla="*/ 1439183 h 2202858"/>
              <a:gd name="connsiteX119" fmla="*/ 5868237 w 5918479"/>
              <a:gd name="connsiteY119" fmla="*/ 1208071 h 2202858"/>
              <a:gd name="connsiteX120" fmla="*/ 5868237 w 5918479"/>
              <a:gd name="connsiteY120" fmla="*/ 1027201 h 2202858"/>
              <a:gd name="connsiteX121" fmla="*/ 5848141 w 5918479"/>
              <a:gd name="connsiteY121" fmla="*/ 946814 h 2202858"/>
              <a:gd name="connsiteX122" fmla="*/ 5838092 w 5918479"/>
              <a:gd name="connsiteY122" fmla="*/ 916669 h 2202858"/>
              <a:gd name="connsiteX123" fmla="*/ 5817995 w 5918479"/>
              <a:gd name="connsiteY123" fmla="*/ 886524 h 2202858"/>
              <a:gd name="connsiteX124" fmla="*/ 5807947 w 5918479"/>
              <a:gd name="connsiteY124" fmla="*/ 866427 h 2202858"/>
              <a:gd name="connsiteX125" fmla="*/ 5828044 w 5918479"/>
              <a:gd name="connsiteY125" fmla="*/ 896572 h 2202858"/>
              <a:gd name="connsiteX126" fmla="*/ 5838092 w 5918479"/>
              <a:gd name="connsiteY126" fmla="*/ 886524 h 2202858"/>
              <a:gd name="connsiteX127" fmla="*/ 5838092 w 5918479"/>
              <a:gd name="connsiteY127" fmla="*/ 896572 h 2202858"/>
              <a:gd name="connsiteX128" fmla="*/ 5848141 w 5918479"/>
              <a:gd name="connsiteY128" fmla="*/ 906621 h 22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5918479" h="2202858">
                <a:moveTo>
                  <a:pt x="5918479" y="997056"/>
                </a:moveTo>
                <a:lnTo>
                  <a:pt x="5918479" y="997056"/>
                </a:lnTo>
                <a:cubicBezTo>
                  <a:pt x="5895033" y="976959"/>
                  <a:pt x="5868799" y="959719"/>
                  <a:pt x="5848141" y="936766"/>
                </a:cubicBezTo>
                <a:cubicBezTo>
                  <a:pt x="5838120" y="925632"/>
                  <a:pt x="5837032" y="908555"/>
                  <a:pt x="5828044" y="896572"/>
                </a:cubicBezTo>
                <a:cubicBezTo>
                  <a:pt x="5816675" y="881414"/>
                  <a:pt x="5799686" y="871174"/>
                  <a:pt x="5787850" y="856379"/>
                </a:cubicBezTo>
                <a:cubicBezTo>
                  <a:pt x="5691693" y="736184"/>
                  <a:pt x="5793025" y="841457"/>
                  <a:pt x="5717512" y="765944"/>
                </a:cubicBezTo>
                <a:cubicBezTo>
                  <a:pt x="5698295" y="708292"/>
                  <a:pt x="5721226" y="762106"/>
                  <a:pt x="5677319" y="705654"/>
                </a:cubicBezTo>
                <a:cubicBezTo>
                  <a:pt x="5662490" y="686588"/>
                  <a:pt x="5650523" y="665460"/>
                  <a:pt x="5637125" y="645363"/>
                </a:cubicBezTo>
                <a:cubicBezTo>
                  <a:pt x="5630426" y="635315"/>
                  <a:pt x="5625567" y="623757"/>
                  <a:pt x="5617028" y="615218"/>
                </a:cubicBezTo>
                <a:lnTo>
                  <a:pt x="5586883" y="585073"/>
                </a:lnTo>
                <a:cubicBezTo>
                  <a:pt x="5575419" y="550679"/>
                  <a:pt x="5559988" y="486756"/>
                  <a:pt x="5526593" y="464493"/>
                </a:cubicBezTo>
                <a:lnTo>
                  <a:pt x="5496448" y="444396"/>
                </a:lnTo>
                <a:cubicBezTo>
                  <a:pt x="5451505" y="376979"/>
                  <a:pt x="5504449" y="443031"/>
                  <a:pt x="5446206" y="404203"/>
                </a:cubicBezTo>
                <a:cubicBezTo>
                  <a:pt x="5434382" y="396321"/>
                  <a:pt x="5428111" y="381590"/>
                  <a:pt x="5416061" y="374058"/>
                </a:cubicBezTo>
                <a:cubicBezTo>
                  <a:pt x="5380055" y="351554"/>
                  <a:pt x="5355013" y="353771"/>
                  <a:pt x="5315578" y="343913"/>
                </a:cubicBezTo>
                <a:cubicBezTo>
                  <a:pt x="5305302" y="341344"/>
                  <a:pt x="5295617" y="336775"/>
                  <a:pt x="5285433" y="333865"/>
                </a:cubicBezTo>
                <a:cubicBezTo>
                  <a:pt x="5272154" y="330071"/>
                  <a:pt x="5258467" y="327784"/>
                  <a:pt x="5245239" y="323816"/>
                </a:cubicBezTo>
                <a:cubicBezTo>
                  <a:pt x="5224949" y="317729"/>
                  <a:pt x="5204899" y="310844"/>
                  <a:pt x="5184949" y="303719"/>
                </a:cubicBezTo>
                <a:cubicBezTo>
                  <a:pt x="5157998" y="294094"/>
                  <a:pt x="5132214" y="280948"/>
                  <a:pt x="5104562" y="273574"/>
                </a:cubicBezTo>
                <a:cubicBezTo>
                  <a:pt x="5081678" y="267472"/>
                  <a:pt x="5057670" y="266875"/>
                  <a:pt x="5034224" y="263526"/>
                </a:cubicBezTo>
                <a:cubicBezTo>
                  <a:pt x="5010778" y="253478"/>
                  <a:pt x="4988267" y="240883"/>
                  <a:pt x="4963886" y="233381"/>
                </a:cubicBezTo>
                <a:cubicBezTo>
                  <a:pt x="4944413" y="227389"/>
                  <a:pt x="4923361" y="228274"/>
                  <a:pt x="4903595" y="223333"/>
                </a:cubicBezTo>
                <a:cubicBezTo>
                  <a:pt x="4883044" y="218195"/>
                  <a:pt x="4863856" y="208374"/>
                  <a:pt x="4843305" y="203236"/>
                </a:cubicBezTo>
                <a:cubicBezTo>
                  <a:pt x="4823539" y="198295"/>
                  <a:pt x="4802993" y="197184"/>
                  <a:pt x="4783015" y="193188"/>
                </a:cubicBezTo>
                <a:cubicBezTo>
                  <a:pt x="4769473" y="190480"/>
                  <a:pt x="4756220" y="186489"/>
                  <a:pt x="4742822" y="183139"/>
                </a:cubicBezTo>
                <a:cubicBezTo>
                  <a:pt x="4651481" y="128335"/>
                  <a:pt x="4734865" y="170704"/>
                  <a:pt x="4642338" y="142946"/>
                </a:cubicBezTo>
                <a:cubicBezTo>
                  <a:pt x="4625062" y="137763"/>
                  <a:pt x="4609596" y="127224"/>
                  <a:pt x="4592097" y="122849"/>
                </a:cubicBezTo>
                <a:cubicBezTo>
                  <a:pt x="4569120" y="117105"/>
                  <a:pt x="4545167" y="116402"/>
                  <a:pt x="4521758" y="112801"/>
                </a:cubicBezTo>
                <a:cubicBezTo>
                  <a:pt x="4501621" y="109703"/>
                  <a:pt x="4481390" y="107021"/>
                  <a:pt x="4461468" y="102752"/>
                </a:cubicBezTo>
                <a:cubicBezTo>
                  <a:pt x="4434461" y="96965"/>
                  <a:pt x="4408606" y="84950"/>
                  <a:pt x="4381081" y="82656"/>
                </a:cubicBezTo>
                <a:lnTo>
                  <a:pt x="4260501" y="72607"/>
                </a:lnTo>
                <a:cubicBezTo>
                  <a:pt x="4132696" y="64361"/>
                  <a:pt x="3888992" y="54216"/>
                  <a:pt x="3778180" y="52511"/>
                </a:cubicBezTo>
                <a:lnTo>
                  <a:pt x="2763297" y="42462"/>
                </a:lnTo>
                <a:cubicBezTo>
                  <a:pt x="2649416" y="35763"/>
                  <a:pt x="2533516" y="44740"/>
                  <a:pt x="2421653" y="22366"/>
                </a:cubicBezTo>
                <a:cubicBezTo>
                  <a:pt x="2404906" y="19016"/>
                  <a:pt x="2388484" y="12766"/>
                  <a:pt x="2371411" y="12317"/>
                </a:cubicBezTo>
                <a:cubicBezTo>
                  <a:pt x="2133659" y="6060"/>
                  <a:pt x="1895789" y="5618"/>
                  <a:pt x="1657978" y="2269"/>
                </a:cubicBezTo>
                <a:cubicBezTo>
                  <a:pt x="1291554" y="9054"/>
                  <a:pt x="1271669" y="-17015"/>
                  <a:pt x="1055077" y="22366"/>
                </a:cubicBezTo>
                <a:cubicBezTo>
                  <a:pt x="1038274" y="25421"/>
                  <a:pt x="1021312" y="27920"/>
                  <a:pt x="1004835" y="32414"/>
                </a:cubicBezTo>
                <a:cubicBezTo>
                  <a:pt x="984398" y="37988"/>
                  <a:pt x="964642" y="45812"/>
                  <a:pt x="944545" y="52511"/>
                </a:cubicBezTo>
                <a:lnTo>
                  <a:pt x="884255" y="72607"/>
                </a:lnTo>
                <a:lnTo>
                  <a:pt x="823965" y="92704"/>
                </a:lnTo>
                <a:lnTo>
                  <a:pt x="793820" y="102752"/>
                </a:lnTo>
                <a:cubicBezTo>
                  <a:pt x="724717" y="148822"/>
                  <a:pt x="756444" y="135309"/>
                  <a:pt x="703384" y="152994"/>
                </a:cubicBezTo>
                <a:cubicBezTo>
                  <a:pt x="693336" y="159693"/>
                  <a:pt x="684041" y="167690"/>
                  <a:pt x="673239" y="173091"/>
                </a:cubicBezTo>
                <a:cubicBezTo>
                  <a:pt x="663765" y="177828"/>
                  <a:pt x="651365" y="176522"/>
                  <a:pt x="643094" y="183139"/>
                </a:cubicBezTo>
                <a:cubicBezTo>
                  <a:pt x="578162" y="235085"/>
                  <a:pt x="668626" y="198074"/>
                  <a:pt x="592853" y="223333"/>
                </a:cubicBezTo>
                <a:cubicBezTo>
                  <a:pt x="545960" y="293671"/>
                  <a:pt x="572756" y="270225"/>
                  <a:pt x="522514" y="303719"/>
                </a:cubicBezTo>
                <a:cubicBezTo>
                  <a:pt x="514342" y="328238"/>
                  <a:pt x="511849" y="344530"/>
                  <a:pt x="492369" y="364010"/>
                </a:cubicBezTo>
                <a:cubicBezTo>
                  <a:pt x="413327" y="443050"/>
                  <a:pt x="514387" y="315482"/>
                  <a:pt x="432079" y="414251"/>
                </a:cubicBezTo>
                <a:cubicBezTo>
                  <a:pt x="390211" y="464493"/>
                  <a:pt x="437103" y="427649"/>
                  <a:pt x="381837" y="464493"/>
                </a:cubicBezTo>
                <a:cubicBezTo>
                  <a:pt x="335769" y="533596"/>
                  <a:pt x="364558" y="517145"/>
                  <a:pt x="311499" y="534832"/>
                </a:cubicBezTo>
                <a:cubicBezTo>
                  <a:pt x="286908" y="608603"/>
                  <a:pt x="306381" y="580143"/>
                  <a:pt x="261257" y="625267"/>
                </a:cubicBezTo>
                <a:cubicBezTo>
                  <a:pt x="257908" y="635315"/>
                  <a:pt x="256353" y="646153"/>
                  <a:pt x="251209" y="655412"/>
                </a:cubicBezTo>
                <a:cubicBezTo>
                  <a:pt x="239479" y="676526"/>
                  <a:pt x="224413" y="695605"/>
                  <a:pt x="211015" y="715702"/>
                </a:cubicBezTo>
                <a:lnTo>
                  <a:pt x="190919" y="745847"/>
                </a:lnTo>
                <a:lnTo>
                  <a:pt x="150725" y="806137"/>
                </a:lnTo>
                <a:cubicBezTo>
                  <a:pt x="144026" y="816185"/>
                  <a:pt x="139167" y="827743"/>
                  <a:pt x="130628" y="836282"/>
                </a:cubicBezTo>
                <a:lnTo>
                  <a:pt x="100483" y="866427"/>
                </a:lnTo>
                <a:cubicBezTo>
                  <a:pt x="76591" y="938104"/>
                  <a:pt x="110469" y="851448"/>
                  <a:pt x="60290" y="926717"/>
                </a:cubicBezTo>
                <a:cubicBezTo>
                  <a:pt x="54415" y="935530"/>
                  <a:pt x="54979" y="947388"/>
                  <a:pt x="50242" y="956862"/>
                </a:cubicBezTo>
                <a:cubicBezTo>
                  <a:pt x="44841" y="967664"/>
                  <a:pt x="36844" y="976959"/>
                  <a:pt x="30145" y="987007"/>
                </a:cubicBezTo>
                <a:cubicBezTo>
                  <a:pt x="1508" y="1072915"/>
                  <a:pt x="12675" y="1026277"/>
                  <a:pt x="0" y="1127684"/>
                </a:cubicBezTo>
                <a:cubicBezTo>
                  <a:pt x="11673" y="1279439"/>
                  <a:pt x="-3763" y="1216880"/>
                  <a:pt x="30145" y="1318603"/>
                </a:cubicBezTo>
                <a:cubicBezTo>
                  <a:pt x="33494" y="1328651"/>
                  <a:pt x="34318" y="1339935"/>
                  <a:pt x="40193" y="1348748"/>
                </a:cubicBezTo>
                <a:lnTo>
                  <a:pt x="80387" y="1409038"/>
                </a:lnTo>
                <a:cubicBezTo>
                  <a:pt x="87086" y="1429135"/>
                  <a:pt x="88732" y="1451702"/>
                  <a:pt x="100483" y="1469328"/>
                </a:cubicBezTo>
                <a:lnTo>
                  <a:pt x="140677" y="1529618"/>
                </a:lnTo>
                <a:cubicBezTo>
                  <a:pt x="160440" y="1559263"/>
                  <a:pt x="161901" y="1565726"/>
                  <a:pt x="190919" y="1589908"/>
                </a:cubicBezTo>
                <a:cubicBezTo>
                  <a:pt x="200197" y="1597639"/>
                  <a:pt x="211016" y="1603306"/>
                  <a:pt x="221064" y="1610005"/>
                </a:cubicBezTo>
                <a:cubicBezTo>
                  <a:pt x="257906" y="1665270"/>
                  <a:pt x="221065" y="1618380"/>
                  <a:pt x="271305" y="1660247"/>
                </a:cubicBezTo>
                <a:cubicBezTo>
                  <a:pt x="282222" y="1669344"/>
                  <a:pt x="289886" y="1682132"/>
                  <a:pt x="301450" y="1690392"/>
                </a:cubicBezTo>
                <a:cubicBezTo>
                  <a:pt x="313639" y="1699099"/>
                  <a:pt x="329455" y="1701782"/>
                  <a:pt x="341644" y="1710489"/>
                </a:cubicBezTo>
                <a:cubicBezTo>
                  <a:pt x="393502" y="1747531"/>
                  <a:pt x="348769" y="1734148"/>
                  <a:pt x="401934" y="1760730"/>
                </a:cubicBezTo>
                <a:cubicBezTo>
                  <a:pt x="411408" y="1765467"/>
                  <a:pt x="422605" y="1766042"/>
                  <a:pt x="432079" y="1770779"/>
                </a:cubicBezTo>
                <a:cubicBezTo>
                  <a:pt x="442881" y="1776180"/>
                  <a:pt x="451422" y="1785474"/>
                  <a:pt x="462224" y="1790875"/>
                </a:cubicBezTo>
                <a:cubicBezTo>
                  <a:pt x="471698" y="1795612"/>
                  <a:pt x="482634" y="1796751"/>
                  <a:pt x="492369" y="1800924"/>
                </a:cubicBezTo>
                <a:cubicBezTo>
                  <a:pt x="506137" y="1806825"/>
                  <a:pt x="518874" y="1814937"/>
                  <a:pt x="532562" y="1821021"/>
                </a:cubicBezTo>
                <a:cubicBezTo>
                  <a:pt x="549045" y="1828347"/>
                  <a:pt x="566057" y="1834418"/>
                  <a:pt x="582804" y="1841117"/>
                </a:cubicBezTo>
                <a:cubicBezTo>
                  <a:pt x="619937" y="1896815"/>
                  <a:pt x="581656" y="1852761"/>
                  <a:pt x="633046" y="1881311"/>
                </a:cubicBezTo>
                <a:cubicBezTo>
                  <a:pt x="713401" y="1925953"/>
                  <a:pt x="667019" y="1913096"/>
                  <a:pt x="733530" y="1941601"/>
                </a:cubicBezTo>
                <a:cubicBezTo>
                  <a:pt x="743265" y="1945773"/>
                  <a:pt x="753996" y="1947347"/>
                  <a:pt x="763675" y="1951649"/>
                </a:cubicBezTo>
                <a:cubicBezTo>
                  <a:pt x="784207" y="1960774"/>
                  <a:pt x="803433" y="1972668"/>
                  <a:pt x="823965" y="1981794"/>
                </a:cubicBezTo>
                <a:cubicBezTo>
                  <a:pt x="833644" y="1986096"/>
                  <a:pt x="844851" y="1986699"/>
                  <a:pt x="854110" y="1991843"/>
                </a:cubicBezTo>
                <a:cubicBezTo>
                  <a:pt x="924436" y="2030913"/>
                  <a:pt x="890950" y="2027467"/>
                  <a:pt x="944545" y="2042084"/>
                </a:cubicBezTo>
                <a:cubicBezTo>
                  <a:pt x="971192" y="2049351"/>
                  <a:pt x="1024932" y="2062181"/>
                  <a:pt x="1024932" y="2062181"/>
                </a:cubicBezTo>
                <a:cubicBezTo>
                  <a:pt x="1038330" y="2068880"/>
                  <a:pt x="1051100" y="2077018"/>
                  <a:pt x="1065125" y="2082278"/>
                </a:cubicBezTo>
                <a:cubicBezTo>
                  <a:pt x="1078056" y="2087127"/>
                  <a:pt x="1092040" y="2088532"/>
                  <a:pt x="1105319" y="2092326"/>
                </a:cubicBezTo>
                <a:cubicBezTo>
                  <a:pt x="1138763" y="2101881"/>
                  <a:pt x="1137970" y="2106142"/>
                  <a:pt x="1175657" y="2112423"/>
                </a:cubicBezTo>
                <a:cubicBezTo>
                  <a:pt x="1243370" y="2123709"/>
                  <a:pt x="1360238" y="2131568"/>
                  <a:pt x="1416817" y="2132519"/>
                </a:cubicBezTo>
                <a:lnTo>
                  <a:pt x="2451798" y="2142568"/>
                </a:lnTo>
                <a:lnTo>
                  <a:pt x="3094892" y="2152616"/>
                </a:lnTo>
                <a:lnTo>
                  <a:pt x="3326004" y="2162665"/>
                </a:lnTo>
                <a:cubicBezTo>
                  <a:pt x="3362936" y="2164838"/>
                  <a:pt x="3399601" y="2170582"/>
                  <a:pt x="3436536" y="2172713"/>
                </a:cubicBezTo>
                <a:cubicBezTo>
                  <a:pt x="3704343" y="2188163"/>
                  <a:pt x="3857692" y="2193163"/>
                  <a:pt x="4109776" y="2202858"/>
                </a:cubicBezTo>
                <a:cubicBezTo>
                  <a:pt x="4250453" y="2199509"/>
                  <a:pt x="4391342" y="2201238"/>
                  <a:pt x="4531806" y="2192810"/>
                </a:cubicBezTo>
                <a:cubicBezTo>
                  <a:pt x="4559377" y="2191156"/>
                  <a:pt x="4585109" y="2178130"/>
                  <a:pt x="4612193" y="2172713"/>
                </a:cubicBezTo>
                <a:lnTo>
                  <a:pt x="4712677" y="2152616"/>
                </a:lnTo>
                <a:cubicBezTo>
                  <a:pt x="4729424" y="2149267"/>
                  <a:pt x="4746012" y="2144983"/>
                  <a:pt x="4762919" y="2142568"/>
                </a:cubicBezTo>
                <a:lnTo>
                  <a:pt x="4833257" y="2132519"/>
                </a:lnTo>
                <a:cubicBezTo>
                  <a:pt x="4909027" y="2107263"/>
                  <a:pt x="4815631" y="2141332"/>
                  <a:pt x="4893547" y="2102374"/>
                </a:cubicBezTo>
                <a:cubicBezTo>
                  <a:pt x="4918282" y="2090006"/>
                  <a:pt x="4960829" y="2086137"/>
                  <a:pt x="4983982" y="2082278"/>
                </a:cubicBezTo>
                <a:cubicBezTo>
                  <a:pt x="5043122" y="2052708"/>
                  <a:pt x="5009968" y="2066917"/>
                  <a:pt x="5084466" y="2042084"/>
                </a:cubicBezTo>
                <a:lnTo>
                  <a:pt x="5114611" y="2032036"/>
                </a:lnTo>
                <a:cubicBezTo>
                  <a:pt x="5128009" y="2021988"/>
                  <a:pt x="5139825" y="2009380"/>
                  <a:pt x="5154804" y="2001891"/>
                </a:cubicBezTo>
                <a:cubicBezTo>
                  <a:pt x="5164260" y="1997163"/>
                  <a:pt x="5239959" y="1982850"/>
                  <a:pt x="5245239" y="1981794"/>
                </a:cubicBezTo>
                <a:cubicBezTo>
                  <a:pt x="5265336" y="1971746"/>
                  <a:pt x="5284997" y="1960774"/>
                  <a:pt x="5305530" y="1951649"/>
                </a:cubicBezTo>
                <a:cubicBezTo>
                  <a:pt x="5315209" y="1947347"/>
                  <a:pt x="5327404" y="1948218"/>
                  <a:pt x="5335675" y="1941601"/>
                </a:cubicBezTo>
                <a:cubicBezTo>
                  <a:pt x="5345105" y="1934057"/>
                  <a:pt x="5346341" y="1919000"/>
                  <a:pt x="5355771" y="1911456"/>
                </a:cubicBezTo>
                <a:cubicBezTo>
                  <a:pt x="5364042" y="1904839"/>
                  <a:pt x="5376590" y="1906429"/>
                  <a:pt x="5385916" y="1901407"/>
                </a:cubicBezTo>
                <a:cubicBezTo>
                  <a:pt x="5420308" y="1882888"/>
                  <a:pt x="5451463" y="1858585"/>
                  <a:pt x="5486400" y="1841117"/>
                </a:cubicBezTo>
                <a:cubicBezTo>
                  <a:pt x="5499798" y="1834418"/>
                  <a:pt x="5513749" y="1828728"/>
                  <a:pt x="5526593" y="1821021"/>
                </a:cubicBezTo>
                <a:cubicBezTo>
                  <a:pt x="5547304" y="1808594"/>
                  <a:pt x="5566786" y="1794225"/>
                  <a:pt x="5586883" y="1780827"/>
                </a:cubicBezTo>
                <a:cubicBezTo>
                  <a:pt x="5596931" y="1774128"/>
                  <a:pt x="5608489" y="1769269"/>
                  <a:pt x="5617028" y="1760730"/>
                </a:cubicBezTo>
                <a:cubicBezTo>
                  <a:pt x="5655713" y="1722045"/>
                  <a:pt x="5635349" y="1738467"/>
                  <a:pt x="5677319" y="1710489"/>
                </a:cubicBezTo>
                <a:cubicBezTo>
                  <a:pt x="5730905" y="1630107"/>
                  <a:pt x="5660575" y="1727232"/>
                  <a:pt x="5727560" y="1660247"/>
                </a:cubicBezTo>
                <a:cubicBezTo>
                  <a:pt x="5736099" y="1651708"/>
                  <a:pt x="5740638" y="1639929"/>
                  <a:pt x="5747657" y="1630102"/>
                </a:cubicBezTo>
                <a:cubicBezTo>
                  <a:pt x="5822049" y="1525953"/>
                  <a:pt x="5725599" y="1668212"/>
                  <a:pt x="5817995" y="1529618"/>
                </a:cubicBezTo>
                <a:cubicBezTo>
                  <a:pt x="5824694" y="1519570"/>
                  <a:pt x="5834273" y="1510930"/>
                  <a:pt x="5838092" y="1499473"/>
                </a:cubicBezTo>
                <a:lnTo>
                  <a:pt x="5858189" y="1439183"/>
                </a:lnTo>
                <a:cubicBezTo>
                  <a:pt x="5861538" y="1362146"/>
                  <a:pt x="5862743" y="1284985"/>
                  <a:pt x="5868237" y="1208071"/>
                </a:cubicBezTo>
                <a:cubicBezTo>
                  <a:pt x="5877604" y="1076929"/>
                  <a:pt x="5903240" y="1272222"/>
                  <a:pt x="5868237" y="1027201"/>
                </a:cubicBezTo>
                <a:cubicBezTo>
                  <a:pt x="5864331" y="999858"/>
                  <a:pt x="5856876" y="973017"/>
                  <a:pt x="5848141" y="946814"/>
                </a:cubicBezTo>
                <a:cubicBezTo>
                  <a:pt x="5844791" y="936766"/>
                  <a:pt x="5842829" y="926143"/>
                  <a:pt x="5838092" y="916669"/>
                </a:cubicBezTo>
                <a:cubicBezTo>
                  <a:pt x="5832691" y="905867"/>
                  <a:pt x="5824208" y="896880"/>
                  <a:pt x="5817995" y="886524"/>
                </a:cubicBezTo>
                <a:cubicBezTo>
                  <a:pt x="5814142" y="880102"/>
                  <a:pt x="5811296" y="873126"/>
                  <a:pt x="5807947" y="866427"/>
                </a:cubicBezTo>
                <a:lnTo>
                  <a:pt x="5828044" y="896572"/>
                </a:lnTo>
                <a:lnTo>
                  <a:pt x="5838092" y="886524"/>
                </a:lnTo>
                <a:lnTo>
                  <a:pt x="5838092" y="896572"/>
                </a:lnTo>
                <a:lnTo>
                  <a:pt x="5848141" y="90662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8356993">
            <a:off x="8867675" y="1863338"/>
            <a:ext cx="383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НОРМА ???</a:t>
            </a:r>
            <a:endParaRPr lang="ru-RU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19919"/>
            <a:ext cx="6080570" cy="6551271"/>
          </a:xfrm>
          <a:prstGeom prst="rect">
            <a:avLst/>
          </a:prstGeom>
        </p:spPr>
      </p:pic>
      <p:sp>
        <p:nvSpPr>
          <p:cNvPr id="2" name="Стрелка вправо с вырезом 1"/>
          <p:cNvSpPr/>
          <p:nvPr/>
        </p:nvSpPr>
        <p:spPr>
          <a:xfrm>
            <a:off x="5671486" y="2189410"/>
            <a:ext cx="944975" cy="3039415"/>
          </a:xfrm>
          <a:prstGeom prst="notchedRigh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/>
          <a:stretch/>
        </p:blipFill>
        <p:spPr>
          <a:xfrm>
            <a:off x="431613" y="222620"/>
            <a:ext cx="4001464" cy="5449765"/>
          </a:xfrm>
        </p:spPr>
      </p:pic>
      <p:sp>
        <p:nvSpPr>
          <p:cNvPr id="5" name="Прямоугольник 4"/>
          <p:cNvSpPr/>
          <p:nvPr/>
        </p:nvSpPr>
        <p:spPr>
          <a:xfrm>
            <a:off x="421553" y="4138564"/>
            <a:ext cx="3930528" cy="175152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ТЫ ПРОШЛА СКРИНИНГ???</a:t>
            </a:r>
            <a:endParaRPr 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6173" y="1936579"/>
            <a:ext cx="7326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entury Gothic" pitchFamily="34" charset="0"/>
              </a:rPr>
              <a:t>КОНЦЕНТРАЦИЯ ГЕМОГЛОБИНА (НОРМА 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120–140 Г/Л</a:t>
            </a:r>
            <a:r>
              <a:rPr lang="ru-RU" sz="2400" b="1" dirty="0" smtClean="0">
                <a:latin typeface="Century Gothic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entury Gothic" pitchFamily="34" charset="0"/>
              </a:rPr>
              <a:t>СРЕДНЕЕ СОДЕРЖАНИЕ ГЕМОГЛОБИНА В ЭРИТРОЦИТЕ (MCH, НОРМА 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28–32 ПГ</a:t>
            </a:r>
            <a:r>
              <a:rPr lang="ru-RU" sz="2400" b="1" dirty="0" smtClean="0">
                <a:latin typeface="Century Gothic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entury Gothic" pitchFamily="34" charset="0"/>
              </a:rPr>
              <a:t>СРЕДНИЙ ОБЪЁМ ЭРИТРОЦИТА (MCV, НОРМА 80–100 ФЛ);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entury Gothic" pitchFamily="34" charset="0"/>
              </a:rPr>
              <a:t>АНИЗОЦИТОЗ (RDW, НОРМА 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ДО 15%</a:t>
            </a:r>
            <a:r>
              <a:rPr lang="ru-RU" sz="2400" b="1" dirty="0" smtClean="0">
                <a:latin typeface="Century Gothic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entury Gothic" pitchFamily="34" charset="0"/>
              </a:rPr>
              <a:t>КОЛИЧЕСТВО ТРОМБОЦИТОВ И ЛЕЙКОЦИТОВ.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7184" y="114432"/>
            <a:ext cx="52060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ПРЕГРАВИДАРНАЯ ПОДГОТОВКА. </a:t>
            </a:r>
          </a:p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КЛИНИЧЕСКИЕ РЕКОМЕНДАЦИИ, </a:t>
            </a:r>
            <a:r>
              <a:rPr lang="ru-RU" b="1" i="1" dirty="0" smtClean="0">
                <a:solidFill>
                  <a:srgbClr val="FF0000"/>
                </a:solidFill>
                <a:latin typeface="Century Gothic" pitchFamily="34" charset="0"/>
              </a:rPr>
              <a:t>2017 ГОД</a:t>
            </a:r>
            <a:endParaRPr lang="ru-RU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488" y="196771"/>
            <a:ext cx="8887631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Century Gothic" pitchFamily="34" charset="0"/>
              </a:rPr>
              <a:t>ЕСЛИ У ВАС АНЕМИЯ!?</a:t>
            </a:r>
            <a:endParaRPr lang="ru-RU" sz="5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9"/>
          <a:stretch/>
        </p:blipFill>
        <p:spPr>
          <a:xfrm>
            <a:off x="0" y="275126"/>
            <a:ext cx="3746239" cy="3200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05" y="2175182"/>
            <a:ext cx="6182195" cy="3428450"/>
          </a:xfrm>
          <a:prstGeom prst="rect">
            <a:avLst/>
          </a:prstGeom>
        </p:spPr>
      </p:pic>
      <p:sp>
        <p:nvSpPr>
          <p:cNvPr id="6" name="Плюс 5"/>
          <p:cNvSpPr/>
          <p:nvPr/>
        </p:nvSpPr>
        <p:spPr>
          <a:xfrm>
            <a:off x="4283293" y="3084478"/>
            <a:ext cx="1618111" cy="1609859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Продукты содержащие желез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7" y="3889407"/>
            <a:ext cx="3600236" cy="25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7" y="-7923"/>
            <a:ext cx="9607063" cy="78065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АНТЕНАТАЛЬНЫЙ ПЕРИОД</a:t>
            </a:r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4776462"/>
            <a:ext cx="1165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29399" y="1393401"/>
            <a:ext cx="609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25" y="927918"/>
            <a:ext cx="4187243" cy="27914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794082"/>
            <a:ext cx="3560451" cy="2670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/>
          <a:srcRect l="19700"/>
          <a:stretch/>
        </p:blipFill>
        <p:spPr>
          <a:xfrm>
            <a:off x="4185697" y="3985816"/>
            <a:ext cx="3650623" cy="27304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6570" y="794082"/>
            <a:ext cx="3747751" cy="24969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17" y="3974408"/>
            <a:ext cx="3965321" cy="26448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01995" y="4021775"/>
            <a:ext cx="4443211" cy="25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18404" r="9311"/>
          <a:stretch/>
        </p:blipFill>
        <p:spPr>
          <a:xfrm>
            <a:off x="6500345" y="547112"/>
            <a:ext cx="4906851" cy="5595870"/>
          </a:xfrm>
          <a:prstGeom prst="rect">
            <a:avLst/>
          </a:prstGeom>
        </p:spPr>
      </p:pic>
      <p:sp>
        <p:nvSpPr>
          <p:cNvPr id="23" name="Стрелка вправо 22"/>
          <p:cNvSpPr/>
          <p:nvPr/>
        </p:nvSpPr>
        <p:spPr>
          <a:xfrm rot="20059898">
            <a:off x="3893145" y="3358176"/>
            <a:ext cx="4070020" cy="1993714"/>
          </a:xfrm>
          <a:prstGeom prst="righ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49938">
            <a:off x="4154758" y="1709915"/>
            <a:ext cx="3299683" cy="1081826"/>
          </a:xfrm>
          <a:prstGeom prst="righ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8" y="365127"/>
            <a:ext cx="11875477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3892352" y="1087885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12049" y="3817763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75539" y="4650015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58012" y="3593626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59288" y="4107296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391969" y="3342193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898" y="223864"/>
            <a:ext cx="3749420" cy="2757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8" y="3170819"/>
            <a:ext cx="3541024" cy="265576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774555" y="1547862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962176" y="4339843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07885" y="5229928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714971" y="1987433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02295" y="4894145"/>
            <a:ext cx="991673" cy="90507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" y="6356710"/>
            <a:ext cx="12016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Century Gothic" pitchFamily="34" charset="0"/>
                <a:cs typeface="Times New Roman" panose="02020603050405020304" pitchFamily="18" charset="0"/>
              </a:rPr>
              <a:t>60 МГ В СУТКИ ВО II И III ТРИМЕСТРАХ БЕРЕМЕННОСТИ</a:t>
            </a:r>
            <a:r>
              <a:rPr lang="en-US" sz="2800" b="1" i="1" dirty="0" smtClean="0">
                <a:latin typeface="Century Gothic" pitchFamily="34" charset="0"/>
                <a:cs typeface="Times New Roman" panose="02020603050405020304" pitchFamily="18" charset="0"/>
              </a:rPr>
              <a:t> (</a:t>
            </a:r>
            <a:r>
              <a:rPr lang="ru-RU" sz="2800" b="1" i="1" dirty="0" smtClean="0">
                <a:latin typeface="Century Gothic" pitchFamily="34" charset="0"/>
                <a:cs typeface="Times New Roman" panose="02020603050405020304" pitchFamily="18" charset="0"/>
              </a:rPr>
              <a:t>ВОЗ</a:t>
            </a:r>
            <a:r>
              <a:rPr lang="en-US" sz="2800" b="1" i="1" dirty="0" smtClean="0">
                <a:latin typeface="Century Gothic" pitchFamily="34" charset="0"/>
                <a:cs typeface="Times New Roman" panose="02020603050405020304" pitchFamily="18" charset="0"/>
              </a:rPr>
              <a:t>)</a:t>
            </a:r>
            <a:r>
              <a:rPr lang="ru-RU" sz="2800" b="1" i="1" dirty="0" smtClean="0"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9853" y="58337"/>
            <a:ext cx="7164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Century Gothic" pitchFamily="34" charset="0"/>
              </a:rPr>
              <a:t>КОРЗИНА БЕРЕМЕННОЙ ЖЕНЩИНЫ</a:t>
            </a:r>
            <a:endParaRPr lang="ru-RU" sz="32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</TotalTime>
  <Words>1849</Words>
  <Application>Microsoft Office PowerPoint</Application>
  <PresentationFormat>Произвольный</PresentationFormat>
  <Paragraphs>241</Paragraphs>
  <Slides>26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КАЛЕНДАРЬ «ЖЕЛЕЗНОГО» ЗДОРОВЬЯ</vt:lpstr>
      <vt:lpstr>Презентация PowerPoint</vt:lpstr>
      <vt:lpstr>Презентация PowerPoint</vt:lpstr>
      <vt:lpstr>НЕ ОТНОСИТЕСЬ ЛИ ВЫ К ГРУППЕ РИСКА ПО АНЕМИИ???</vt:lpstr>
      <vt:lpstr>Презентация PowerPoint</vt:lpstr>
      <vt:lpstr>Презентация PowerPoint</vt:lpstr>
      <vt:lpstr>ЕСЛИ У ВАС АНЕМИЯ!?</vt:lpstr>
      <vt:lpstr>АНТЕНАТАЛЬНЫЙ ПЕРИОД</vt:lpstr>
      <vt:lpstr> </vt:lpstr>
      <vt:lpstr>ПЕРИОД НОВОРОЖДЕННОСТИ И ГРУДНОЙ ВОЗРАСТ</vt:lpstr>
      <vt:lpstr>ПРОФИЛАКТИКА АНЕМИИ </vt:lpstr>
      <vt:lpstr>ЦЕЛЬНОЕ КОРОВЬЕ МОЛОКО НЕ СЛЕДУЕТ НАЗНАЧАТЬ ДЕТЯМ ДО 12 МЕС.</vt:lpstr>
      <vt:lpstr>ДЕТИ В ВОЗРАСТЕ 6–12 МЕС. ДОЛЖНЫ ПОЛУЧАТЬ 11 МГ ЖЕЛЕЗА В СУТКИ ЗА СЧЕТ РАЦИОНАЛЬНО ПОДОБРАННЫХ БЛЮД ПРИКОРМА -  КРАСНОЕ МЯСО, ОВОЩИ И КРУПЫ С ВЫСОКИМ СОДЕРЖАНИЕМ ЖЕЛЕЗА.  </vt:lpstr>
      <vt:lpstr>РАННИЙ ВОЗРАСТ</vt:lpstr>
      <vt:lpstr>ПРОФИЛАКТИКА АНЕМИИ</vt:lpstr>
      <vt:lpstr>ПРОФИЛАКТИКА АНЕМИИ</vt:lpstr>
      <vt:lpstr>ДОШКОЛЬНЫЙ ВОЗРАСТ</vt:lpstr>
      <vt:lpstr>Презентация PowerPoint</vt:lpstr>
      <vt:lpstr>Презентация PowerPoint</vt:lpstr>
      <vt:lpstr>Презентация PowerPoint</vt:lpstr>
      <vt:lpstr>КОЛИЧЕСТВО ЖИВЫХ ОРГАНИЗМОВ В ЧАЙНОЙ ЛОЖКЕ ПОЧВЫ БОЛЬШЕ, ЧЕМ ВСЁ НАСЕЛЕНИЕ НАШЕЙ ПЛАНЕТЫ </vt:lpstr>
      <vt:lpstr>ШКОЛЬНЫЙ ВОЗРАСТ</vt:lpstr>
      <vt:lpstr>ПРИЧИНЫ НЕДОСТАТОЧНОСТИ МАКРО- И МИКРОЭЛЕМЕНТОВ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«ЖЕЛЕЗНОГО» ЗДОРОВЬЯ</dc:title>
  <dc:creator>Лилия</dc:creator>
  <cp:lastModifiedBy>user</cp:lastModifiedBy>
  <cp:revision>119</cp:revision>
  <dcterms:created xsi:type="dcterms:W3CDTF">2019-01-31T15:03:41Z</dcterms:created>
  <dcterms:modified xsi:type="dcterms:W3CDTF">2019-03-11T13:27:50Z</dcterms:modified>
</cp:coreProperties>
</file>