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74" r:id="rId5"/>
    <p:sldId id="260" r:id="rId6"/>
    <p:sldId id="264" r:id="rId7"/>
    <p:sldId id="265" r:id="rId8"/>
    <p:sldId id="272" r:id="rId9"/>
    <p:sldId id="273" r:id="rId10"/>
    <p:sldId id="266" r:id="rId11"/>
    <p:sldId id="267" r:id="rId12"/>
    <p:sldId id="275" r:id="rId13"/>
    <p:sldId id="27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00" autoAdjust="0"/>
    <p:restoredTop sz="73600" autoAdjust="0"/>
  </p:normalViewPr>
  <p:slideViewPr>
    <p:cSldViewPr snapToGrid="0">
      <p:cViewPr>
        <p:scale>
          <a:sx n="84" d="100"/>
          <a:sy n="84" d="100"/>
        </p:scale>
        <p:origin x="-130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BEF10-7325-4BEE-8630-EEF05F3F5DFD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1FEBB-79B7-4F87-BA00-C50BFD9BDB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683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58E838-2505-4CA8-B6AA-6DB70583338E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DAC82-6FC5-4274-BC8A-31D36F988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7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ru-RU" sz="1200" b="1" dirty="0" smtClean="0">
                <a:latin typeface="Century Gothic" pitchFamily="34" charset="0"/>
              </a:rPr>
              <a:t>ДЕФИЦИТ ЖЕЛЕЗА МОЖЕТ ВЛИЯТЬ НА ЦВЕТ ВАШИХ ГЛАЗ! СОГЛАСНО ИССЛЕДОВАНИЯМ, БЛЕДНОСТЬ ГЛАЗ ЯВЛЯЕТСЯ ОДНИМ ИЗ САМЫХ ПРАВИЛЬНЫХ ПРИЗНАКОВ АНЕМИИ, ДАЖЕ ЕСЛИ ДРУГИЕ СИМПТОМЫ ОТСУТСТВУЮТ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258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>
                <a:latin typeface="Century Gothic" pitchFamily="34" charset="0"/>
              </a:rPr>
              <a:t>Исследователи из Великобритании и Китая объединив свои усилия, доказали, что в этих </a:t>
            </a:r>
            <a:r>
              <a:rPr lang="ru-RU" b="0" baseline="0" dirty="0" smtClean="0">
                <a:latin typeface="Century Gothic" pitchFamily="34" charset="0"/>
              </a:rPr>
              <a:t> насекомых </a:t>
            </a:r>
            <a:r>
              <a:rPr lang="ru-RU" b="0" dirty="0" smtClean="0">
                <a:latin typeface="Century Gothic" pitchFamily="34" charset="0"/>
              </a:rPr>
              <a:t>содержится больше питательных веществ, чем в стейке. В частности, в образцах кузнечиков, сверчков, мучных червей в концентрация кальция, меди, цинка и магния, была выше, чем в образце филе. Кроме того, растворимость железа, содержащегося в насекомых, выше, чем у стейка, а это означает, что организму легче поглощать и использовать эти чрезвычайно важные минеральные вещества, получая их из насекомых, а не из говядины.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9620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Фортификация пищевых продуктов железом сопровождается повышением уровня гемоглобина крови, улучшением обеспеченности железом и снижением частоты анемии среди различных групп населения. В США обогащение сухих зерновых завтраков витаминами и минеральными веществами в количестве от 15 до 25% от рекомендуемой нормы потребления (РНП) на порцию осуществляется с 1970-х гг.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крупномасштабных программах обогащения железом наиболее часто используемым продуктом-носителем является пшеничная мука, так как она потребляется в достаточно больших количествах всеми слоями населения. В 83 странах обогащение витаминами и минеральными веществами пшеничной муки промышленного производства закреплено законодательно, в 14 странах – кукурузной муки, в 6 странах – риса. Кроме того, пять стран (Демократическая Республика Конго, Гамбия, Намибия, Катар и Объединенные Арабские Эмираты) обогащают, по крайней мере, половину своей промышленно произведенной пшеничной муки по инициативе предприятий.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45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ЕСЛИ БЫ ЭРИТРОЦИТЫ ЧЕЛОВЕКА В СВОЁМ СОСТАВЕ ИМЕЛИ НЕ ГЕМОГЛОБИН, А МЕДЬ, ТО КРОВЬ ЧЕЛОВЕКА БЫЛА БЫ ГОЛУБОГО ЦВЕТА. ПРАВДА, ОН НЕ ЦВЕТА НЕБА, КАК МОЖНО БЫЛО БЫ ПОДУМАТЬ, СУДЯ ПО НАЗВАНИЮ, А СКОРЕЕ СИНЕВАТЫЙ ИЛИ ГОЛУБОВАТО-ЛИЛОВЫЙ: КАК РАЗ ТАКОЙ ОТТЕНОК ДАЕТ СМЕСЬ МЕДИ И ОДИНОЧНЫХ ФРАКЦИЙ ЖЕЛЕЗА. ЛЮДИ С ТАКОЙ КРОВЬЮ НАЗЫВАЮТСЯ КИАНЕТИКАМИ. ТАКИХ ЛЮДЕЙ НА ЗЕМЛЕ ОКОЛО 7000 ИЛИ 0,0001 %.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842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ВЕРИТЕ ЛИ ВЫ, ЧТО ОДНИ И ТЕ ЖЕ БАКТЕРИИ В КИШЕЧНИКЕ ПРИ РАЗНЫХ СИТУАЦИЯХ МОГУТ ПОМОГАТЬ УСВОЕНИЮ ЖЕЛЕЗА ИЛИ НАОБОРОТ ЕГО КРАСТЬ?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38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Pseudomonas</a:t>
            </a:r>
            <a:r>
              <a:rPr lang="ru-RU" dirty="0" smtClean="0"/>
              <a:t> вырабатывает вещества, называемые </a:t>
            </a:r>
            <a:r>
              <a:rPr lang="ru-RU" dirty="0" err="1" smtClean="0"/>
              <a:t>сидерофорами</a:t>
            </a:r>
            <a:r>
              <a:rPr lang="ru-RU" dirty="0" smtClean="0"/>
              <a:t>, которые отщепляют атомы железа от молекул, циркулирующих в организме-</a:t>
            </a:r>
            <a:r>
              <a:rPr lang="ru-RU" dirty="0" err="1" smtClean="0"/>
              <a:t>хозине</a:t>
            </a:r>
            <a:r>
              <a:rPr lang="ru-RU" dirty="0" smtClean="0"/>
              <a:t> и передают их бактериальным клеткам. Каждый </a:t>
            </a:r>
            <a:r>
              <a:rPr lang="ru-RU" dirty="0" err="1" smtClean="0"/>
              <a:t>сидерофор</a:t>
            </a:r>
            <a:r>
              <a:rPr lang="ru-RU" dirty="0" smtClean="0"/>
              <a:t> используется многократно разными клетками Бактериальные клетки абсорбируют железосодержащие </a:t>
            </a:r>
            <a:r>
              <a:rPr lang="ru-RU" dirty="0" err="1" smtClean="0"/>
              <a:t>сидерофоры</a:t>
            </a:r>
            <a:r>
              <a:rPr lang="ru-RU" dirty="0" smtClean="0"/>
              <a:t> (обычно не те, которые они до этого вырабатывали сами), отщепляют атомы железа и используют его для своих нужд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196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ru-RU" b="0" dirty="0" smtClean="0">
                <a:latin typeface="Century Gothic" pitchFamily="34" charset="0"/>
              </a:rPr>
              <a:t>ЧАРЛЬЗ ДРЮ ПРЕДПОЛОЖИЛ, ЧТО  ОТДЕЛЕНИЕ ЭРИТРОЦИТОВ ПОЗВОЛИТ ПОЛУЧИТЬ УНИВЕРСАЛЬНУЮ ПЛАЗМУ — НЕЗАМЕНИМЫЙ КОМПОНЕНТ СКОРОЙ МЕДИЦИНСКОЙ ПОМОЩИ. </a:t>
            </a:r>
          </a:p>
          <a:p>
            <a:pPr>
              <a:lnSpc>
                <a:spcPct val="120000"/>
              </a:lnSpc>
            </a:pPr>
            <a:r>
              <a:rPr lang="ru-RU" b="0" dirty="0" smtClean="0">
                <a:latin typeface="Century Gothic" pitchFamily="34" charset="0"/>
              </a:rPr>
              <a:t>ОН СТАЛ ПИОНЕРОМ СОЗДАНИЯ БАНКОВ КРОВИ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b="0" dirty="0" smtClean="0">
                <a:latin typeface="Century Gothic" pitchFamily="34" charset="0"/>
              </a:rPr>
              <a:t>1 АПРЕЛЯ 1950 ГОДА, ЧАРЛЬЗ ДРЮ УМЕР, НЕ ДОЖИВ ДАЖЕ ДО 45 ЛЕТ. ЛУЧШИМ ПАМЯТНИКОМ ЭТОМУ ВЕЛИКОМУ ЧЕЛОВЕКУ СТАЛИ МИЛЛИОНЫ ЖИЗНЕЙ, ЕЖЕГОДНО СПАСАЕМЫХ С ПОМОЩЬЮ РАЗРАБОТАННЫХ ИМ МЕТОДОВ И СОЗДАННЫХ ИМ БАНКОВ КРОВИ.</a:t>
            </a:r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DAC82-6FC5-4274-BC8A-31D36F988F7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787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32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9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08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58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80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66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19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11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10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011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6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9E3FC-B2EB-44AA-BD72-BDCE05D4B45F}" type="datetimeFigureOut">
              <a:rPr lang="ru-RU" smtClean="0"/>
              <a:t>21.02.2019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6D642-6B24-47D8-819C-347EC34623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511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9" y="401987"/>
            <a:ext cx="11679767" cy="103311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Century Gothic" pitchFamily="34" charset="0"/>
              </a:rPr>
              <a:t>МИФЫ ПРО АНЕМИЮ</a:t>
            </a:r>
            <a:endParaRPr lang="ru-RU" sz="80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560689"/>
            <a:ext cx="11487856" cy="5067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2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267" y="146757"/>
            <a:ext cx="11661422" cy="264406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ВОРУЮТ ИЛИ ПОМОГАЮТ?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ОДНИ И ТЕ ЖЕ БАКТЕРИИ МОГУТ ПОМОГАТЬ УСВОЕНИЮ ЖЕЛЕЗА ИЛИ НАОБОРОТ ЕГО КРАСТЬ?</a:t>
            </a:r>
            <a:endParaRPr lang="ru-RU" sz="40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Бактерии, ворующие железо: новые открытия медицин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553" y="2666646"/>
            <a:ext cx="7620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133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7950" y="4752622"/>
            <a:ext cx="2744049" cy="2105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ДА, ПРАВДА!</a:t>
            </a:r>
            <a:endParaRPr lang="ru-RU" sz="60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375" y="1325562"/>
            <a:ext cx="11678003" cy="471328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Century Gothic" pitchFamily="34" charset="0"/>
              </a:rPr>
              <a:t>БАКТЕРИЯМ ДЛЯ РОСТА </a:t>
            </a:r>
            <a:r>
              <a:rPr lang="ru-RU" sz="3200" b="1" dirty="0">
                <a:latin typeface="Century Gothic" pitchFamily="34" charset="0"/>
              </a:rPr>
              <a:t>И </a:t>
            </a:r>
            <a:r>
              <a:rPr lang="ru-RU" sz="3200" b="1" dirty="0" smtClean="0">
                <a:latin typeface="Century Gothic" pitchFamily="34" charset="0"/>
              </a:rPr>
              <a:t>РАЗМНОЖЕНИЯ ТРЕБУЕТСЯ ЖЕЛЕЗО, И ДЛЯ ЕГО ЭКСТРАКЦИИ У НИХ ЕСТЬ СПЕЦИАЛЬНЫЕ МОЛЕКУЛЯРНЫЕ КОМПЛЕКСЫ, СИДЕРОФОРЫ, КОТОРЫЕ СВЯЗЫВАЮТСЯ С МЕТАЛЛОМ И ВЫРЫВАЮТ ЕГО ПРЯМО ИЗ БЕЛКОВОЙ СТРУКТУРЫ. ЗАТЕМ СИДЕРОФОРЫ ПЕРЕПРАВЛЯЮТ ДРАГОЦЕННЫЙ ГРУЗ В САМУ БАКТЕРИАЛЬНУЮ КЛЕТКУ, СВЯЗЫВАЯСЬ С РЕЦЕПТОРАМИ.</a:t>
            </a:r>
            <a:endParaRPr lang="ru-RU" sz="32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93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290336"/>
            <a:ext cx="11658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latin typeface="Century Gothic" pitchFamily="34" charset="0"/>
              </a:rPr>
              <a:t>СОГЛАСНО НЕУМОЛИМОЙ СТАТИСТИКЕ, КАЖДЫЙ ТРЕТИЙ ЧЕЛОВЕК РАНО ИЛИ ПОЗДНО СТАЛКИВАЕТСЯ   С СИТУАЦИЕЙ, КОГДА ПЕРЕЛИВАНИЕ КРОВИ СПОСОБНО ПРОВЕСТИ ЧЕРТУ, ОТДЕЛЯЮЩУЮ ЖИЗНЬ ОТ СМЕРТИ. ТАК ЧТО МИЛЛИОНЫ ИСЦЕЛЕННЫХ ЛЮДЕЙ ДОЛЖНЫ БЛАГОДАРИТЬ ЗА СВОЕ СПАСЕНИЕ ОДНОГО ЦЕЛЕУСТРЕМЛЕННОГО АМЕРИКАНСКОГО ВРАЧА И УЧЕНОГО, КОТОРЫЙ ПОГИБ ОТ КРОВОПОТЕРИ?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4098" name="Picture 2" descr="Банк крови: изобретение, спасшее человечест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083" y="3443111"/>
            <a:ext cx="6397917" cy="341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519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77447"/>
            <a:ext cx="1164202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Century Gothic" pitchFamily="34" charset="0"/>
              </a:rPr>
              <a:t>ЧАРЛЬЗ ДРЮ ПРЕДПОЛОЖИЛ, ЧТО  ОТДЕЛЕНИЕ ЭРИТРОЦИТОВ ПОЗВОЛИТ ПОЛУЧИТЬ УНИВЕРСАЛЬНУЮ ПЛАЗМУ — НЕЗАМЕНИМЫЙ КОМПОНЕНТ СКОРОЙ МЕДИЦИНСКОЙ ПОМОЩИ.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latin typeface="Century Gothic" pitchFamily="34" charset="0"/>
              </a:rPr>
              <a:t>ОН СТАЛ ПИОНЕРОМ СОЗДАНИЯ БАНКОВ КРОВИ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Century Gothic" pitchFamily="34" charset="0"/>
              </a:rPr>
              <a:t>1 АПРЕЛЯ 1950 ГОДА, УСТАВ ПОСЛЕ ПРОВЕДЕНИЯ НЕСКОЛЬКИХ ОПЕРАЦИЙ, ДРЮ ЗАДРЕМАЛ ЗА РУЛЕМ, И ЕГО МАШИНА ПЕРЕВЕРНУЛАСЬ. ТРАВМЫ БЫЛИ СЛИШКОМ СЕРЬЕЗНЫ, И ЧАРЛЬЗ ДРЮ УМЕР, НЕ ДОЖИВ ДАЖЕ ДО 45 ЛЕТ. ЛУЧШИМ ПАМЯТНИКОМ ЭТОМУ ВЕЛИКОМУ ЧЕЛОВЕКУ СТАЛИ МИЛЛИОНЫ ЖИЗНЕЙ, ЕЖЕГОДНО СПАСАЕМЫХ С ПОМОЩЬЮ РАЗРАБОТАННЫХ ИМ МЕТОДОВ И СОЗДАННЫХ ИМ БАНКОВ КРОВИ.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5122" name="Picture 2" descr="https://hdnh.es/wp-content/uploads/2018/02/charles-drew-banco-sang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44" y="4317557"/>
            <a:ext cx="3686176" cy="238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39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289" y="301625"/>
            <a:ext cx="11435644" cy="2525941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</a:rPr>
              <a:t>ВЕРИТЕ ЛИ ВЫ, ЧТО ВАМ МОГУТ ОТКАЗАТЬ В ПРИЕМЕ НА РАБОТУ НА ОСНОВАНИИ ГРУППЫ КРОВИ?</a:t>
            </a:r>
            <a:endParaRPr lang="ru-RU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s://siyanie-severa.ru/files/Image/22(4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866" y="2827566"/>
            <a:ext cx="4395963" cy="376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1678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467" y="144992"/>
            <a:ext cx="4986867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ПРАВДА!</a:t>
            </a:r>
            <a:endParaRPr lang="ru-RU" sz="66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42756" y="471664"/>
            <a:ext cx="5949244" cy="480377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>
                <a:latin typeface="Century Gothic" pitchFamily="34" charset="0"/>
              </a:rPr>
              <a:t>В ЯПОНИИ ДО СИХ ПОР УВЕРЕНЫ В ТОМ, ЧТО ОТ ГРУППЫ КРОВИ ЗАВИСИТ ХАРАКТЕР ЧЕЛОВЕКА. СЧИТАЕТСЯ, ЧТО ЛЮДИ С ПЕРВОЙ ГРУППОЙ РЕШИТЕЛЬНЫ. ОБЛАДАТЕЛЕЙ ВТОРОЙ ГРУППЫ ОТЛИЧАЕТ НАДЁЖНОСТЬ И НЕОБЩИТЕЛЬНОСТЬ. ЛЮДИ С ТРЕТЬЕЙ ГРУППОЙ УМНЫ И ЧЕСТОЛЮБИВЫ. ЧЕТВЁРТАЯ ГРУППА ОТЛИЧАЕТ ТРЕБОВАТЕЛЬНЫХ. ЕСЛИ ВЫ ИМЕЕТЕ «НЕПОДХОДЯЩУЮ» ГРУППУ, ВАМ МОЖЕТ ОТКАЗАТЬ РАБОТОДАТЕЛЬ ИЛИ ПОТЕНЦИАЛЬНЫЙ ПАРТНЁР.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2400" b="1" dirty="0">
              <a:latin typeface="Century Gothic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1418165"/>
            <a:ext cx="5791200" cy="467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989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378" y="291658"/>
            <a:ext cx="11582399" cy="2587625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ПРАВДА ЛИ, ЧТО РЕБЕНКУ ВТОРОГО ПОЛУГОДИЯ ЖИЗНИ НУЖНО ВЫПИВАТЬ 7 ЛИТРОВ МОЛОКА ЗА СУТКИ ДЛЯ ВОСПОЛНЕНИЯ СУТОЧНОЙ НОРМЫ ЖЕЛЕЗА?</a:t>
            </a:r>
            <a:endParaRPr lang="ru-RU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m0-tub-ru.yandex.net/i?id=099525cd8e2c2000a32055952f25071a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42" y="3143956"/>
            <a:ext cx="5452533" cy="3635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6519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7021" y="1031170"/>
            <a:ext cx="5980289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66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ПРАВДА!</a:t>
            </a:r>
            <a:endParaRPr lang="ru-RU" sz="66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7244" y="3711399"/>
            <a:ext cx="5545843" cy="194786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4000" b="1" dirty="0" smtClean="0">
                <a:latin typeface="Century Gothic" pitchFamily="34" charset="0"/>
              </a:rPr>
              <a:t>У РЕБЕНКА ВТОРОГО ПОЛУГОДИЯ ЖИЗНИ СУТОЧНАЯ ПОТРЕБНОСТЬ В ЖЕЛЕЗЕ СОСТАВЛЯЕТ 11 МГ, ЧТО СООТВЕТСТВУЕТ 7 ЛИТРАМ МОЛОКА.</a:t>
            </a:r>
            <a:endParaRPr lang="ru-RU" sz="4000" b="1" dirty="0">
              <a:latin typeface="Century Gothic" pitchFamily="34" charset="0"/>
            </a:endParaRPr>
          </a:p>
        </p:txBody>
      </p:sp>
      <p:pic>
        <p:nvPicPr>
          <p:cNvPr id="7172" name="Picture 4" descr="https://cdn.fishki.net/upload/post/201603/21/1892094/glass_cor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86" y="190726"/>
            <a:ext cx="5635626" cy="666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2076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1. ПРАВДА ЛИ, ЧТО </a:t>
            </a:r>
            <a:r>
              <a:rPr lang="ru-RU" b="1" dirty="0" smtClean="0">
                <a:solidFill>
                  <a:schemeClr val="accent1"/>
                </a:solidFill>
                <a:latin typeface="Century Gothic" pitchFamily="34" charset="0"/>
                <a:cs typeface="Times New Roman" panose="02020603050405020304" pitchFamily="18" charset="0"/>
              </a:rPr>
              <a:t>ДЕФИЦИТ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ЖЕЛЕЗА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МОЖЕТ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 ВЛИЯТЬ </a:t>
            </a:r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Century Gothic" pitchFamily="34" charset="0"/>
                <a:cs typeface="Times New Roman" panose="02020603050405020304" pitchFamily="18" charset="0"/>
              </a:rPr>
              <a:t>НА ЦВЕТ </a:t>
            </a:r>
            <a:r>
              <a:rPr lang="ru-RU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ГЛАЗ?</a:t>
            </a:r>
            <a:endParaRPr lang="ru-RU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89942" y="2125875"/>
            <a:ext cx="5812116" cy="4351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1742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Gothic" pitchFamily="34" charset="0"/>
              </a:rPr>
              <a:t>ДА, ПРАВДА!</a:t>
            </a:r>
            <a:endParaRPr lang="ru-RU" sz="54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65" y="5781002"/>
            <a:ext cx="11257928" cy="944916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Century Gothic" pitchFamily="34" charset="0"/>
              </a:rPr>
              <a:t>ДЕФИЦИТ ЖЕЛЕЗА МОЖЕТ ВЛИЯТЬ НА ЦВЕТ ВАШИХ ГЛАЗ!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latin typeface="Century Gothic" pitchFamily="34" charset="0"/>
              </a:rPr>
              <a:t>СОГЛАСНО ИССЛЕДОВАНИЯМ, БЛЕДНОСТЬ ГЛАЗ ЯВЛЯЕТСЯ ОДНИМ ИЗ САМЫХ ПРАВИЛЬНЫХ ПРИЗНАКОВ АНЕМИИ, ДАЖЕ ЕСЛИ ДРУГИЕ СИМПТОМЫ ОТСУТСТВУЮТ</a:t>
            </a:r>
            <a:endParaRPr lang="ru-RU" dirty="0"/>
          </a:p>
        </p:txBody>
      </p:sp>
      <p:pic>
        <p:nvPicPr>
          <p:cNvPr id="1028" name="Picture 4" descr="http://1m-idea.ru/wp-content/uploads/2018/02/130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95" y="1029844"/>
            <a:ext cx="8638469" cy="4751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0132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7" y="332656"/>
            <a:ext cx="1176302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Century Gothic" pitchFamily="34" charset="0"/>
              </a:rPr>
              <a:t>2. СЛЕДУЕТ ЛИ ПРИ АНЕМИИ ВКЛЮЧИТЬ В СВОЙ РАЦИОН НАСЕКОМЫХ???</a:t>
            </a:r>
            <a:endParaRPr lang="ru-RU" b="1" dirty="0">
              <a:latin typeface="Century Gothic" pitchFamily="34" charset="0"/>
            </a:endParaRPr>
          </a:p>
        </p:txBody>
      </p:sp>
      <p:pic>
        <p:nvPicPr>
          <p:cNvPr id="1026" name="Picture 2" descr="жареные тарака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548" y="1674211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59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910" y="1419707"/>
            <a:ext cx="10388671" cy="5183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0311" y="462844"/>
            <a:ext cx="12011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Century Gothic" pitchFamily="34" charset="0"/>
              </a:rPr>
              <a:t>ПРАВДА!!!!</a:t>
            </a:r>
            <a:endParaRPr lang="ru-RU" sz="5400" b="1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933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384175"/>
            <a:ext cx="1190625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Century Gothic" pitchFamily="34" charset="0"/>
              </a:rPr>
              <a:t>3.ПРАВДА ЛИ, ЧТО ВОЕННЫЕ ТЕХНОЛОГИИ ВМЕШИВАЮТСЯ В ПРОФИЛАКТИКУ АНЕМИИ?</a:t>
            </a:r>
            <a:endParaRPr lang="ru-RU" sz="4800" b="1" dirty="0">
              <a:solidFill>
                <a:srgbClr val="C00000"/>
              </a:solidFill>
              <a:latin typeface="Century Gothic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5992" y="2288638"/>
            <a:ext cx="6614860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54048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467" y="0"/>
            <a:ext cx="11932355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ПРАВДА!</a:t>
            </a:r>
            <a:endParaRPr lang="ru-RU" sz="54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69325"/>
            <a:ext cx="11604978" cy="170125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Century Gothic" pitchFamily="34" charset="0"/>
              </a:rPr>
              <a:t>В 83 СТРАНАХ ОБОГАЩЕНИЕ ВИТАМИНАМИ И МИНЕРАЛЬНЫМИ ВЕЩЕСТВАМИ ПШЕНИЧНОЙ, В 14 СТРАНАХ – </a:t>
            </a:r>
            <a:r>
              <a:rPr lang="ru-RU" b="1" dirty="0">
                <a:latin typeface="Century Gothic" pitchFamily="34" charset="0"/>
              </a:rPr>
              <a:t>КУКУРУЗНОЙ МУКИ ПРОМЫШЛЕННОГО </a:t>
            </a:r>
            <a:r>
              <a:rPr lang="ru-RU" b="1" dirty="0" smtClean="0">
                <a:latin typeface="Century Gothic" pitchFamily="34" charset="0"/>
              </a:rPr>
              <a:t>ПРОИЗВОДСТВА, В 6 СТРАНАХ – РИСА</a:t>
            </a:r>
            <a:r>
              <a:rPr lang="ru-RU" b="1" dirty="0">
                <a:latin typeface="Century Gothic" pitchFamily="34" charset="0"/>
              </a:rPr>
              <a:t>. ЗАКРЕПЛЕНО ЗАКОНОДАТЕЛЬНО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16574"/>
            <a:ext cx="10858500" cy="334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3135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6675" y="500062"/>
            <a:ext cx="12325350" cy="1325563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КАК ВЫ СЧИТАЕТЕ, СУЩЕСТВУЮТ ЛИ ЛЮДИ С ГОЛУБОЙ КРОВЬЮ?</a:t>
            </a:r>
            <a:endParaRPr lang="ru-RU" sz="54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doodoo.ru/uploads/posts/2013-04/chelsea-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711" y="2151661"/>
            <a:ext cx="4978400" cy="448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34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4672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entury Gothic" pitchFamily="34" charset="0"/>
                <a:cs typeface="Times New Roman" panose="02020603050405020304" pitchFamily="18" charset="0"/>
              </a:rPr>
              <a:t>СУЩЕСТВУЮТ!</a:t>
            </a:r>
            <a:endParaRPr lang="ru-RU" sz="6000" b="1" dirty="0">
              <a:solidFill>
                <a:srgbClr val="C00000"/>
              </a:solidFill>
              <a:latin typeface="Century Gothic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994" y="4269934"/>
            <a:ext cx="11353800" cy="24017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latin typeface="Century Gothic" pitchFamily="34" charset="0"/>
                <a:cs typeface="Times New Roman" panose="02020603050405020304" pitchFamily="18" charset="0"/>
              </a:rPr>
              <a:t>ЕСЛИ БЫ ЭРИТРОЦИТЫ ЧЕЛОВЕКА В СВОЁМ СОСТАВЕ ИМЕЛИ МЕДЬ, ТО КРОВЬ ЧЕЛОВЕКА БЫЛА БЫ ГОЛУБОГО ЦВЕТА. ЛЮДИ С ТАКОЙ КРОВЬЮ НАЗЫВАЮТСЯ КИАНЕТИКАМИ. ТАКИХ ЛЮДЕЙ НА ЗЕМЛЕ ОКОЛО 7000 ИЛИ 0,0001 %. </a:t>
            </a:r>
            <a:endParaRPr lang="ru-RU" sz="3200" b="1" dirty="0">
              <a:latin typeface="Century Gothic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4086" y="890762"/>
            <a:ext cx="4345870" cy="325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2091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712</Words>
  <Application>Microsoft Office PowerPoint</Application>
  <PresentationFormat>Произвольный</PresentationFormat>
  <Paragraphs>50</Paragraphs>
  <Slides>17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МИФЫ ПРО АНЕМИЮ</vt:lpstr>
      <vt:lpstr>1. ПРАВДА ЛИ, ЧТО ДЕФИЦИТ ЖЕЛЕЗА МОЖЕТ ВЛИЯТЬ НА ЦВЕТ ГЛАЗ?</vt:lpstr>
      <vt:lpstr>ДА, ПРАВДА!</vt:lpstr>
      <vt:lpstr>2. СЛЕДУЕТ ЛИ ПРИ АНЕМИИ ВКЛЮЧИТЬ В СВОЙ РАЦИОН НАСЕКОМЫХ???</vt:lpstr>
      <vt:lpstr>Презентация PowerPoint</vt:lpstr>
      <vt:lpstr>3.ПРАВДА ЛИ, ЧТО ВОЕННЫЕ ТЕХНОЛОГИИ ВМЕШИВАЮТСЯ В ПРОФИЛАКТИКУ АНЕМИИ?</vt:lpstr>
      <vt:lpstr>ПРАВДА!</vt:lpstr>
      <vt:lpstr>КАК ВЫ СЧИТАЕТЕ, СУЩЕСТВУЮТ ЛИ ЛЮДИ С ГОЛУБОЙ КРОВЬЮ?</vt:lpstr>
      <vt:lpstr>СУЩЕСТВУЮТ!</vt:lpstr>
      <vt:lpstr>ВОРУЮТ ИЛИ ПОМОГАЮТ? ОДНИ И ТЕ ЖЕ БАКТЕРИИ МОГУТ ПОМОГАТЬ УСВОЕНИЮ ЖЕЛЕЗА ИЛИ НАОБОРОТ ЕГО КРАСТЬ?</vt:lpstr>
      <vt:lpstr>ДА, ПРАВДА!</vt:lpstr>
      <vt:lpstr>Презентация PowerPoint</vt:lpstr>
      <vt:lpstr>Презентация PowerPoint</vt:lpstr>
      <vt:lpstr>ВЕРИТЕ ЛИ ВЫ, ЧТО ВАМ МОГУТ ОТКАЗАТЬ В ПРИЕМЕ НА РАБОТУ НА ОСНОВАНИИ ГРУППЫ КРОВИ?</vt:lpstr>
      <vt:lpstr>ПРАВДА!</vt:lpstr>
      <vt:lpstr>ПРАВДА ЛИ, ЧТО РЕБЕНКУ ВТОРОГО ПОЛУГОДИЯ ЖИЗНИ НУЖНО ВЫПИВАТЬ 7 ЛИТРОВ МОЛОКА ЗА СУТКИ ДЛЯ ВОСПОЛНЕНИЯ СУТОЧНОЙ НОРМЫ ЖЕЛЕЗА?</vt:lpstr>
      <vt:lpstr>ПРАВДА!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Мифы про анемии</dc:title>
  <dc:creator>Asus</dc:creator>
  <cp:lastModifiedBy>Енот</cp:lastModifiedBy>
  <cp:revision>37</cp:revision>
  <cp:lastPrinted>2019-02-21T04:08:27Z</cp:lastPrinted>
  <dcterms:created xsi:type="dcterms:W3CDTF">2019-02-19T17:26:58Z</dcterms:created>
  <dcterms:modified xsi:type="dcterms:W3CDTF">2019-02-21T09:06:14Z</dcterms:modified>
</cp:coreProperties>
</file>