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40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492" y="4419600"/>
            <a:ext cx="5472544" cy="1337448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Подготовила команда «Железные леди»</a:t>
            </a:r>
            <a:r>
              <a:rPr lang="ru-RU" sz="28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ru-RU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90" y="3399000"/>
            <a:ext cx="5692204" cy="788332"/>
          </a:xfrm>
        </p:spPr>
        <p:txBody>
          <a:bodyPr>
            <a:noAutofit/>
          </a:bodyPr>
          <a:lstStyle/>
          <a:p>
            <a:r>
              <a:rPr lang="ru-RU" dirty="0" smtClean="0"/>
              <a:t>Железодефицитная анемия: мифы и правда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255" y="0"/>
            <a:ext cx="5167745" cy="27776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№5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29345"/>
            <a:ext cx="9144000" cy="3503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	В средние века люди, страдавшие железодефицитной анемией, в качестве лечения использовали кровь животных</a:t>
            </a:r>
            <a:endParaRPr lang="ru-RU" sz="4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041-oboi-vamp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1242" y="1939636"/>
            <a:ext cx="4522758" cy="2543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Правда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7801"/>
            <a:ext cx="4305300" cy="4383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i="1" dirty="0" smtClean="0"/>
              <a:t>	Свежая кровь животных является источником двухвалентного железа. Всасываясь в ЖКТ, является материалом для синтеза собственного </a:t>
            </a:r>
            <a:r>
              <a:rPr lang="ru-RU" sz="3200" i="1" dirty="0" err="1" smtClean="0"/>
              <a:t>гемоглабина</a:t>
            </a:r>
            <a:r>
              <a:rPr lang="ru-RU" sz="3200" i="1" dirty="0"/>
              <a:t>.</a:t>
            </a:r>
            <a:r>
              <a:rPr lang="ru-RU" sz="3200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ader-bg-1038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418" y="0"/>
            <a:ext cx="5278582" cy="292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№6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87780"/>
            <a:ext cx="6628177" cy="393252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5400" i="1" dirty="0" smtClean="0"/>
              <a:t>Первыми придумал лечение от Железодефицитной Анемии – Авиценна. </a:t>
            </a:r>
            <a:endParaRPr lang="ru-RU" sz="54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rachevanie-v-drevnej-gret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992" y="762000"/>
            <a:ext cx="4477007" cy="3372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7839635" cy="1337732"/>
          </a:xfrm>
        </p:spPr>
        <p:txBody>
          <a:bodyPr/>
          <a:lstStyle/>
          <a:p>
            <a:r>
              <a:rPr lang="ru-RU" sz="4800" b="1" i="1" dirty="0" smtClean="0"/>
              <a:t>Миф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035" y="943314"/>
            <a:ext cx="4827155" cy="49356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i="1" dirty="0" smtClean="0"/>
              <a:t>	</a:t>
            </a:r>
            <a:r>
              <a:rPr lang="ru-RU" sz="3500" i="1" dirty="0" smtClean="0"/>
              <a:t>Впервые лечение от ЖДА придумал  за 1500 лет до н.э. греческий врач </a:t>
            </a:r>
            <a:r>
              <a:rPr lang="ru-RU" sz="3500" i="1" dirty="0" err="1" smtClean="0"/>
              <a:t>Мелампас</a:t>
            </a:r>
            <a:r>
              <a:rPr lang="ru-RU" sz="3500" i="1" dirty="0" smtClean="0"/>
              <a:t>. Для лечения он использовал вино с ржавчиной, соскобленной с лезвия старого ножа. </a:t>
            </a:r>
          </a:p>
          <a:p>
            <a:pPr>
              <a:buNone/>
            </a:pPr>
            <a:r>
              <a:rPr lang="ru-RU" sz="3500" i="1" dirty="0" smtClean="0"/>
              <a:t>А в ХVI веке окись железа использовал для лечения Парацельс.  </a:t>
            </a:r>
          </a:p>
          <a:p>
            <a:pPr>
              <a:buNone/>
            </a:pPr>
            <a:endParaRPr lang="ru-RU" sz="36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sm_hoehere-anreicherungsquote-1_6df6d7e5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3164" y="1620983"/>
            <a:ext cx="3730836" cy="38377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№7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895" y="1202493"/>
            <a:ext cx="7869891" cy="471123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6000" i="1" dirty="0" smtClean="0"/>
              <a:t>	В лечении ЖДА необходимо включение продуктов, содержащие марганец, медь.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5429e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2626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Правда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50638"/>
            <a:ext cx="7869891" cy="471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	Научно доказано, что продукты содержащие медь и марганец необходимы для организма, так как в гомеостазе железа принимают участие 9 медьсодержащих ферментов и 22 </a:t>
            </a:r>
            <a:r>
              <a:rPr lang="ru-RU" sz="4000" i="1" dirty="0" err="1" smtClean="0"/>
              <a:t>марганец-зависимых</a:t>
            </a:r>
            <a:r>
              <a:rPr lang="ru-RU" sz="4000" i="1" dirty="0" smtClean="0"/>
              <a:t> белка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№8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30202"/>
            <a:ext cx="5256577" cy="4711234"/>
          </a:xfrm>
        </p:spPr>
        <p:txBody>
          <a:bodyPr/>
          <a:lstStyle/>
          <a:p>
            <a:pPr lvl="0">
              <a:buNone/>
            </a:pPr>
            <a:r>
              <a:rPr lang="ru-RU" sz="6000" i="1" dirty="0" smtClean="0"/>
              <a:t>	ЖДА страдают только женщины и дети</a:t>
            </a:r>
          </a:p>
          <a:p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0691" y="0"/>
            <a:ext cx="4193309" cy="59020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.-3.-zabolevanie-odnogo-iz-roditel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89158"/>
            <a:ext cx="9144000" cy="3368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Миф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08529"/>
            <a:ext cx="8572500" cy="2480629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smtClean="0"/>
              <a:t>У мужчин также встречается ЖДА, только реже. Это обусловлено особенностью репродуктивной системы женщин, а у детей – с ускоренными темпами роста. </a:t>
            </a:r>
          </a:p>
          <a:p>
            <a:r>
              <a:rPr lang="ru-RU" sz="3600" i="1" dirty="0" smtClean="0"/>
              <a:t>Причиной развития у мужчин ЖДА может стать серьёзная патология, например </a:t>
            </a:r>
            <a:r>
              <a:rPr lang="ru-RU" sz="3600" i="1" dirty="0" err="1" smtClean="0"/>
              <a:t>колоректальный</a:t>
            </a:r>
            <a:r>
              <a:rPr lang="ru-RU" sz="3600" i="1" dirty="0" smtClean="0"/>
              <a:t> рак.</a:t>
            </a:r>
            <a:endParaRPr lang="ru-RU" sz="36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aliz-kro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961" y="0"/>
            <a:ext cx="4416039" cy="29421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13329"/>
            <a:ext cx="7869891" cy="471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/>
              <a:t>	ЖДА — это </a:t>
            </a:r>
            <a:r>
              <a:rPr lang="ru-RU" sz="5400" i="1" dirty="0" err="1" smtClean="0"/>
              <a:t>микроцитарная</a:t>
            </a:r>
            <a:r>
              <a:rPr lang="ru-RU" sz="5400" i="1" dirty="0" smtClean="0"/>
              <a:t>, гипохромная, </a:t>
            </a:r>
            <a:r>
              <a:rPr lang="ru-RU" sz="5400" i="1" dirty="0" err="1" smtClean="0"/>
              <a:t>нормо</a:t>
            </a:r>
            <a:r>
              <a:rPr lang="ru-RU" sz="5400" i="1" dirty="0" smtClean="0"/>
              <a:t>- или реже </a:t>
            </a:r>
            <a:r>
              <a:rPr lang="ru-RU" sz="5400" i="1" dirty="0" err="1" smtClean="0"/>
              <a:t>гипорегенераторная</a:t>
            </a:r>
            <a:r>
              <a:rPr lang="ru-RU" sz="5400" i="1" dirty="0" smtClean="0"/>
              <a:t> анемия. </a:t>
            </a:r>
            <a:endParaRPr lang="ru-RU" sz="5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 Риск преждевременной смерти определят с помощью анализа кро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Правда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38021"/>
            <a:ext cx="7869891" cy="47112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i="1" dirty="0" smtClean="0"/>
              <a:t>	ЖДА характеризуется снижением концентрации гемоглобина, гематокрита, небольшим снижением количества эритроцитов, снижением цветового показателя , увеличением скорости оседания эритроцитов , несколько сниженным или нормальным количеством </a:t>
            </a:r>
            <a:r>
              <a:rPr lang="ru-RU" sz="3200" i="1" dirty="0" err="1" smtClean="0"/>
              <a:t>ретикулоцитов</a:t>
            </a:r>
            <a:r>
              <a:rPr lang="ru-RU" sz="3200" i="1" dirty="0" smtClean="0"/>
              <a:t>, а также </a:t>
            </a:r>
            <a:r>
              <a:rPr lang="ru-RU" sz="3200" i="1" dirty="0" err="1" smtClean="0"/>
              <a:t>анизоцитозом</a:t>
            </a:r>
            <a:r>
              <a:rPr lang="ru-RU" sz="3200" i="1" dirty="0" smtClean="0"/>
              <a:t> и </a:t>
            </a:r>
            <a:r>
              <a:rPr lang="ru-RU" sz="3200" i="1" dirty="0" err="1" smtClean="0"/>
              <a:t>пойкилоцитозом</a:t>
            </a:r>
            <a:r>
              <a:rPr lang="ru-RU" sz="3200" i="1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stol.com.ua-48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№1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700" y="1436865"/>
            <a:ext cx="7262668" cy="448133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6600" i="1" dirty="0" smtClean="0"/>
              <a:t>	Употребление кофе и чая препятствует усвоению железа из пищи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helezo-prepar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2616"/>
            <a:ext cx="9144000" cy="393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969818"/>
            <a:ext cx="1876476" cy="1337732"/>
          </a:xfrm>
        </p:spPr>
        <p:txBody>
          <a:bodyPr/>
          <a:lstStyle/>
          <a:p>
            <a:r>
              <a:rPr lang="ru-RU" dirty="0" smtClean="0"/>
              <a:t>№10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4586" y="0"/>
            <a:ext cx="6129414" cy="3932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	Эффективность солевых препаратов железа (преимущественно двухвалентные) и препаратов железа (III) на основе ГПК в лечении ЖДА одинакова</a:t>
            </a:r>
            <a:endParaRPr lang="ru-RU" sz="40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r-biology-medicine-drug-pharmaceutical-drug-139487-pxhere.com_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165" y="0"/>
            <a:ext cx="3813835" cy="2543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Правда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78347"/>
            <a:ext cx="7869891" cy="471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	</a:t>
            </a:r>
            <a:r>
              <a:rPr lang="ru-RU" sz="4000" i="1" dirty="0" err="1" smtClean="0"/>
              <a:t>Рандомизированные</a:t>
            </a:r>
            <a:r>
              <a:rPr lang="ru-RU" sz="4000" i="1" dirty="0" smtClean="0"/>
              <a:t> исследования последних лет доказали, что эффективность солевых препаратов железа и препаратов железа (III) на основе ГПК в лечении ЖДА одинакова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O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8690" y="0"/>
            <a:ext cx="3685309" cy="3685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№11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100" y="1382602"/>
            <a:ext cx="7704791" cy="44212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i="1" dirty="0" smtClean="0"/>
              <a:t>	Белок </a:t>
            </a:r>
            <a:r>
              <a:rPr lang="ru-RU" sz="5400" i="1" dirty="0" err="1" smtClean="0"/>
              <a:t>гепсидин</a:t>
            </a:r>
            <a:r>
              <a:rPr lang="ru-RU" sz="5400" i="1" dirty="0" smtClean="0"/>
              <a:t> способствует транспорту железа из разных клеток и тканей, включая </a:t>
            </a:r>
            <a:r>
              <a:rPr lang="ru-RU" sz="5400" i="1" dirty="0" err="1" smtClean="0"/>
              <a:t>энтероциты</a:t>
            </a:r>
            <a:endParaRPr lang="ru-RU" sz="54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Миф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	К настоящему моменту с помощью многочисленных экспериментов доказано, что белок </a:t>
            </a:r>
            <a:r>
              <a:rPr lang="ru-RU" sz="3600" i="1" dirty="0" err="1" smtClean="0"/>
              <a:t>гепсидин</a:t>
            </a:r>
            <a:r>
              <a:rPr lang="ru-RU" sz="3600" i="1" dirty="0" smtClean="0"/>
              <a:t> оказывает блокирующее воздействие на любой транспорт железа.</a:t>
            </a:r>
            <a:endParaRPr lang="ru-RU" sz="36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52" y="4087091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Спасибо за внимание!</a:t>
            </a:r>
            <a:endParaRPr lang="ru-RU" sz="4400" i="1" dirty="0"/>
          </a:p>
        </p:txBody>
      </p:sp>
      <p:pic>
        <p:nvPicPr>
          <p:cNvPr id="3" name="Рисунок 2" descr="412151-s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436" y="0"/>
            <a:ext cx="6317673" cy="4212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fe-za-i-prot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0218" y="0"/>
            <a:ext cx="4973782" cy="2968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Правда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2244435"/>
            <a:ext cx="6420359" cy="3932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	Научные исследования доказали, что танины, обнаруженные в кофе и чае, считаются основными ингибиторами поглощения железа.</a:t>
            </a:r>
            <a:endParaRPr lang="ru-RU" sz="4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3564" y="0"/>
            <a:ext cx="4530436" cy="3017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№2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867511"/>
            <a:ext cx="7429500" cy="459678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6000" i="1" dirty="0" smtClean="0"/>
              <a:t>Вегетарианская диета всегда приводит к железодефицитной анемии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18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2869" y="1773381"/>
            <a:ext cx="3471131" cy="3020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Миф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17600"/>
            <a:ext cx="5842000" cy="511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	Железо содержится, не только в мясе, но и в некоторых растительных продуктах: в бобовых; в зеленых листовых овощах; в обогащенных железом хлебобулочных изделиях; в крупах; в сушеных фруктах. </a:t>
            </a:r>
          </a:p>
          <a:p>
            <a:pPr>
              <a:buNone/>
            </a:pPr>
            <a:r>
              <a:rPr lang="ru-RU" i="1" dirty="0" smtClean="0"/>
              <a:t>	Важно обогатить меню продуктами, содержащими большое количество витамина С.</a:t>
            </a:r>
          </a:p>
          <a:p>
            <a:pPr>
              <a:buNone/>
            </a:pPr>
            <a:r>
              <a:rPr lang="ru-RU" i="1" dirty="0"/>
              <a:t>	</a:t>
            </a:r>
            <a:r>
              <a:rPr lang="ru-RU" i="1" dirty="0" smtClean="0"/>
              <a:t>Они помогут организму лучше усваивать железо. 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095" y="0"/>
            <a:ext cx="4761905" cy="3095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№3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1" y="2324100"/>
            <a:ext cx="5854699" cy="34163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i="1" dirty="0" smtClean="0"/>
              <a:t>	Употребление только продуктов, богатых железом, поможет восстановить уровень железа до нормальных цифр </a:t>
            </a:r>
            <a:endParaRPr lang="ru-RU" sz="4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--iron-(fe)-chemical-elements-vector-stencils-libr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054" y="0"/>
            <a:ext cx="1814945" cy="1814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Миф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495" y="1091655"/>
            <a:ext cx="7869891" cy="47112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i="1" dirty="0" smtClean="0"/>
              <a:t>	Чтобы вылечить анемию или скрытый дефицит железа, нужно получать 100 мг железа ежедневно в течение 3 месяцев как минимум. Это полкило кунжута, или 1,5 килограмма печени, или 10 литров гранатового сока в день. </a:t>
            </a:r>
          </a:p>
          <a:p>
            <a:pPr>
              <a:buNone/>
            </a:pPr>
            <a:r>
              <a:rPr lang="ru-RU" sz="3200" i="1" dirty="0" smtClean="0"/>
              <a:t>Из красного мяса железо усваивается лучше, но даже с учётом высокой </a:t>
            </a:r>
            <a:r>
              <a:rPr lang="ru-RU" sz="3200" i="1" dirty="0" err="1" smtClean="0"/>
              <a:t>биодоступности</a:t>
            </a:r>
            <a:r>
              <a:rPr lang="ru-RU" sz="3200" i="1" dirty="0" smtClean="0"/>
              <a:t>, необходимо съедать ежедневно 3,8 кг говядины.</a:t>
            </a:r>
            <a:endParaRPr lang="ru-RU" sz="3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mennaya-ulybaetsya-glyadya-na-zhiv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036" y="0"/>
            <a:ext cx="5527964" cy="3099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№4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11784"/>
            <a:ext cx="6151418" cy="3034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i="1" dirty="0" smtClean="0"/>
              <a:t>	Профилактика дефицита железа у мамы – это профилактика развития анемии у её ребёнка</a:t>
            </a:r>
            <a:endParaRPr lang="ru-RU" sz="48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_1478018251_8726072_d41d8cd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380404" cy="4063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618" y="0"/>
            <a:ext cx="2499523" cy="1337732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Правда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3345" y="1028700"/>
            <a:ext cx="4890655" cy="53998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i="1" dirty="0" smtClean="0"/>
              <a:t>	У плода есть собственные органы кроветворения. Материал для синтеза собственного </a:t>
            </a:r>
            <a:r>
              <a:rPr lang="ru-RU" sz="3600" i="1" dirty="0" err="1" smtClean="0"/>
              <a:t>гемоглабина</a:t>
            </a:r>
            <a:r>
              <a:rPr lang="ru-RU" sz="3600" i="1" dirty="0" smtClean="0"/>
              <a:t> плод берет из организма матери. </a:t>
            </a:r>
          </a:p>
          <a:p>
            <a:pPr>
              <a:buNone/>
            </a:pPr>
            <a:r>
              <a:rPr lang="ru-RU" sz="3600" i="1" dirty="0" smtClean="0"/>
              <a:t>	Железо нужно и для того, чтобы мозг, иммунитет и мышцы развивались здоровыми.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105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Железодефицитная анемия: мифы и правда</vt:lpstr>
      <vt:lpstr>№1</vt:lpstr>
      <vt:lpstr>Правда</vt:lpstr>
      <vt:lpstr>№2</vt:lpstr>
      <vt:lpstr>Миф</vt:lpstr>
      <vt:lpstr>№3</vt:lpstr>
      <vt:lpstr>Миф</vt:lpstr>
      <vt:lpstr>№4</vt:lpstr>
      <vt:lpstr>Правда</vt:lpstr>
      <vt:lpstr>№5</vt:lpstr>
      <vt:lpstr>Правда</vt:lpstr>
      <vt:lpstr>№6</vt:lpstr>
      <vt:lpstr>Миф</vt:lpstr>
      <vt:lpstr>№7</vt:lpstr>
      <vt:lpstr>Правда</vt:lpstr>
      <vt:lpstr>№8</vt:lpstr>
      <vt:lpstr>Миф</vt:lpstr>
      <vt:lpstr>№9</vt:lpstr>
      <vt:lpstr>Правда</vt:lpstr>
      <vt:lpstr>№10</vt:lpstr>
      <vt:lpstr>Правда</vt:lpstr>
      <vt:lpstr>№11</vt:lpstr>
      <vt:lpstr>Миф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RePack by SPecialiST</cp:lastModifiedBy>
  <cp:revision>64</cp:revision>
  <dcterms:created xsi:type="dcterms:W3CDTF">2016-11-18T14:12:19Z</dcterms:created>
  <dcterms:modified xsi:type="dcterms:W3CDTF">2019-02-21T10:51:32Z</dcterms:modified>
</cp:coreProperties>
</file>