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0" r:id="rId3"/>
    <p:sldId id="314" r:id="rId4"/>
    <p:sldId id="285" r:id="rId5"/>
    <p:sldId id="288" r:id="rId6"/>
    <p:sldId id="311" r:id="rId7"/>
    <p:sldId id="305" r:id="rId8"/>
    <p:sldId id="306" r:id="rId9"/>
    <p:sldId id="307" r:id="rId10"/>
    <p:sldId id="309" r:id="rId11"/>
    <p:sldId id="308" r:id="rId12"/>
    <p:sldId id="317" r:id="rId13"/>
    <p:sldId id="321" r:id="rId14"/>
    <p:sldId id="318" r:id="rId15"/>
    <p:sldId id="257" r:id="rId16"/>
    <p:sldId id="312" r:id="rId17"/>
    <p:sldId id="304" r:id="rId18"/>
    <p:sldId id="320" r:id="rId19"/>
    <p:sldId id="322" r:id="rId20"/>
    <p:sldId id="323" r:id="rId21"/>
    <p:sldId id="293" r:id="rId22"/>
    <p:sldId id="329" r:id="rId23"/>
    <p:sldId id="313" r:id="rId24"/>
    <p:sldId id="330" r:id="rId25"/>
    <p:sldId id="331" r:id="rId26"/>
    <p:sldId id="332" r:id="rId27"/>
    <p:sldId id="333" r:id="rId28"/>
    <p:sldId id="316" r:id="rId29"/>
    <p:sldId id="265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0985" autoAdjust="0"/>
  </p:normalViewPr>
  <p:slideViewPr>
    <p:cSldViewPr>
      <p:cViewPr>
        <p:scale>
          <a:sx n="70" d="100"/>
          <a:sy n="70" d="100"/>
        </p:scale>
        <p:origin x="-108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6B970-4F94-4171-A9AA-3FFC8A8BA566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37435A4D-D7F2-48AB-883D-441AA18E448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Делает</a:t>
          </a:r>
          <a:endParaRPr lang="ru-RU" sz="2400" b="1" dirty="0">
            <a:solidFill>
              <a:srgbClr val="FFC000"/>
            </a:solidFill>
          </a:endParaRPr>
        </a:p>
      </dgm:t>
    </dgm:pt>
    <dgm:pt modelId="{85FC7D5C-51EA-4C69-80F6-623049A667E2}" type="parTrans" cxnId="{AF07578B-A772-4A06-B024-38B1B3B16005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56089C04-4FB5-4E1A-9BE7-C9EE80D95424}" type="sibTrans" cxnId="{AF07578B-A772-4A06-B024-38B1B3B16005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27C0C37B-2B0D-4391-B81D-8AEE061DE5D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Знает как</a:t>
          </a:r>
          <a:endParaRPr lang="ru-RU" sz="2400" b="1" dirty="0">
            <a:solidFill>
              <a:srgbClr val="FFC000"/>
            </a:solidFill>
          </a:endParaRPr>
        </a:p>
      </dgm:t>
    </dgm:pt>
    <dgm:pt modelId="{27B6135C-C835-458A-97C9-564E5228D38A}" type="parTrans" cxnId="{0495D556-2D8B-490B-8C54-3E894E987336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701941B7-69CC-4647-975F-F6D16E972690}" type="sibTrans" cxnId="{0495D556-2D8B-490B-8C54-3E894E987336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8A114322-B1B0-4188-8543-D3228B5FDFD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Знает</a:t>
          </a:r>
          <a:endParaRPr lang="ru-RU" sz="2400" b="1" dirty="0">
            <a:solidFill>
              <a:srgbClr val="FFC000"/>
            </a:solidFill>
          </a:endParaRPr>
        </a:p>
      </dgm:t>
    </dgm:pt>
    <dgm:pt modelId="{C8080B0B-2B52-40E7-AF63-5D9531EAE937}" type="parTrans" cxnId="{6246D54A-E1F6-45F3-9A10-C9930EDB6696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D549350D-E235-4BEC-BAD6-79CF57423578}" type="sibTrans" cxnId="{6246D54A-E1F6-45F3-9A10-C9930EDB6696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07108A5B-730A-4925-8AB2-E18B9FFD76CE}">
      <dgm:prSet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Показывает как</a:t>
          </a:r>
          <a:endParaRPr lang="ru-RU" sz="2400" b="1" dirty="0">
            <a:solidFill>
              <a:srgbClr val="FFC000"/>
            </a:solidFill>
          </a:endParaRPr>
        </a:p>
      </dgm:t>
    </dgm:pt>
    <dgm:pt modelId="{044B0189-E060-4FE9-929F-EC3DF7E92958}" type="parTrans" cxnId="{DD55090A-9942-40CD-A1A4-3F0519C8A0E2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86E3003C-96FF-4F20-88FC-E0FFD423114A}" type="sibTrans" cxnId="{DD55090A-9942-40CD-A1A4-3F0519C8A0E2}">
      <dgm:prSet/>
      <dgm:spPr/>
      <dgm:t>
        <a:bodyPr/>
        <a:lstStyle/>
        <a:p>
          <a:endParaRPr lang="ru-RU" sz="2000" b="1">
            <a:solidFill>
              <a:srgbClr val="FFC000"/>
            </a:solidFill>
          </a:endParaRPr>
        </a:p>
      </dgm:t>
    </dgm:pt>
    <dgm:pt modelId="{23E4241E-2CA3-46FC-ACDD-395AD3EF11B1}" type="pres">
      <dgm:prSet presAssocID="{B576B970-4F94-4171-A9AA-3FFC8A8BA566}" presName="Name0" presStyleCnt="0">
        <dgm:presLayoutVars>
          <dgm:dir/>
          <dgm:animLvl val="lvl"/>
          <dgm:resizeHandles val="exact"/>
        </dgm:presLayoutVars>
      </dgm:prSet>
      <dgm:spPr/>
    </dgm:pt>
    <dgm:pt modelId="{886870F9-27EA-4789-803B-3D9FB0216E76}" type="pres">
      <dgm:prSet presAssocID="{37435A4D-D7F2-48AB-883D-441AA18E4487}" presName="Name8" presStyleCnt="0"/>
      <dgm:spPr/>
    </dgm:pt>
    <dgm:pt modelId="{0C31B6B7-5C81-4636-B2A7-42416E66F2BF}" type="pres">
      <dgm:prSet presAssocID="{37435A4D-D7F2-48AB-883D-441AA18E448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6A982-DD23-4CB2-8A56-1E8AD5A0DB2C}" type="pres">
      <dgm:prSet presAssocID="{37435A4D-D7F2-48AB-883D-441AA18E44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767F3-5C1B-43FA-8433-759DA469C0A7}" type="pres">
      <dgm:prSet presAssocID="{07108A5B-730A-4925-8AB2-E18B9FFD76CE}" presName="Name8" presStyleCnt="0"/>
      <dgm:spPr/>
    </dgm:pt>
    <dgm:pt modelId="{D3E0AC3A-FD38-4223-9D7D-411270E7A9B0}" type="pres">
      <dgm:prSet presAssocID="{07108A5B-730A-4925-8AB2-E18B9FFD76C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91194-A063-4589-A617-2CA7F7340290}" type="pres">
      <dgm:prSet presAssocID="{07108A5B-730A-4925-8AB2-E18B9FFD76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B3084-5A19-49B8-9A98-AF224F24868E}" type="pres">
      <dgm:prSet presAssocID="{27C0C37B-2B0D-4391-B81D-8AEE061DE5D6}" presName="Name8" presStyleCnt="0"/>
      <dgm:spPr/>
    </dgm:pt>
    <dgm:pt modelId="{3E793192-7377-493F-86AA-423DE23364B1}" type="pres">
      <dgm:prSet presAssocID="{27C0C37B-2B0D-4391-B81D-8AEE061DE5D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9E25F-C5F8-4C38-9268-EF00DA040A87}" type="pres">
      <dgm:prSet presAssocID="{27C0C37B-2B0D-4391-B81D-8AEE061DE5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61716-F8D5-46FD-8A3C-720C334997E5}" type="pres">
      <dgm:prSet presAssocID="{8A114322-B1B0-4188-8543-D3228B5FDFD3}" presName="Name8" presStyleCnt="0"/>
      <dgm:spPr/>
    </dgm:pt>
    <dgm:pt modelId="{B640466A-7FFB-4AD7-88A9-A2029C20CA72}" type="pres">
      <dgm:prSet presAssocID="{8A114322-B1B0-4188-8543-D3228B5FDFD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4F1CE-E1B6-4CCF-85F8-7916AB951278}" type="pres">
      <dgm:prSet presAssocID="{8A114322-B1B0-4188-8543-D3228B5FDF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5090A-9942-40CD-A1A4-3F0519C8A0E2}" srcId="{B576B970-4F94-4171-A9AA-3FFC8A8BA566}" destId="{07108A5B-730A-4925-8AB2-E18B9FFD76CE}" srcOrd="1" destOrd="0" parTransId="{044B0189-E060-4FE9-929F-EC3DF7E92958}" sibTransId="{86E3003C-96FF-4F20-88FC-E0FFD423114A}"/>
    <dgm:cxn modelId="{3995516A-C400-4E67-B62C-2776809E801D}" type="presOf" srcId="{8A114322-B1B0-4188-8543-D3228B5FDFD3}" destId="{9344F1CE-E1B6-4CCF-85F8-7916AB951278}" srcOrd="1" destOrd="0" presId="urn:microsoft.com/office/officeart/2005/8/layout/pyramid1"/>
    <dgm:cxn modelId="{0495D556-2D8B-490B-8C54-3E894E987336}" srcId="{B576B970-4F94-4171-A9AA-3FFC8A8BA566}" destId="{27C0C37B-2B0D-4391-B81D-8AEE061DE5D6}" srcOrd="2" destOrd="0" parTransId="{27B6135C-C835-458A-97C9-564E5228D38A}" sibTransId="{701941B7-69CC-4647-975F-F6D16E972690}"/>
    <dgm:cxn modelId="{E42725F4-6699-45DA-A2BA-33C4D0533C35}" type="presOf" srcId="{07108A5B-730A-4925-8AB2-E18B9FFD76CE}" destId="{D3E0AC3A-FD38-4223-9D7D-411270E7A9B0}" srcOrd="0" destOrd="0" presId="urn:microsoft.com/office/officeart/2005/8/layout/pyramid1"/>
    <dgm:cxn modelId="{6B919305-370D-409D-979B-F4819DB76FFB}" type="presOf" srcId="{37435A4D-D7F2-48AB-883D-441AA18E4487}" destId="{C346A982-DD23-4CB2-8A56-1E8AD5A0DB2C}" srcOrd="1" destOrd="0" presId="urn:microsoft.com/office/officeart/2005/8/layout/pyramid1"/>
    <dgm:cxn modelId="{553976B7-3A1D-4535-98E9-796202A5779D}" type="presOf" srcId="{27C0C37B-2B0D-4391-B81D-8AEE061DE5D6}" destId="{3E793192-7377-493F-86AA-423DE23364B1}" srcOrd="0" destOrd="0" presId="urn:microsoft.com/office/officeart/2005/8/layout/pyramid1"/>
    <dgm:cxn modelId="{31B5030A-5A0B-48EB-A038-E485FFACEB8E}" type="presOf" srcId="{8A114322-B1B0-4188-8543-D3228B5FDFD3}" destId="{B640466A-7FFB-4AD7-88A9-A2029C20CA72}" srcOrd="0" destOrd="0" presId="urn:microsoft.com/office/officeart/2005/8/layout/pyramid1"/>
    <dgm:cxn modelId="{6246D54A-E1F6-45F3-9A10-C9930EDB6696}" srcId="{B576B970-4F94-4171-A9AA-3FFC8A8BA566}" destId="{8A114322-B1B0-4188-8543-D3228B5FDFD3}" srcOrd="3" destOrd="0" parTransId="{C8080B0B-2B52-40E7-AF63-5D9531EAE937}" sibTransId="{D549350D-E235-4BEC-BAD6-79CF57423578}"/>
    <dgm:cxn modelId="{1654859F-D952-4DDB-BCC2-877ED21AB1E3}" type="presOf" srcId="{27C0C37B-2B0D-4391-B81D-8AEE061DE5D6}" destId="{7509E25F-C5F8-4C38-9268-EF00DA040A87}" srcOrd="1" destOrd="0" presId="urn:microsoft.com/office/officeart/2005/8/layout/pyramid1"/>
    <dgm:cxn modelId="{B46EE499-5371-4019-8A43-BA44E30B0569}" type="presOf" srcId="{B576B970-4F94-4171-A9AA-3FFC8A8BA566}" destId="{23E4241E-2CA3-46FC-ACDD-395AD3EF11B1}" srcOrd="0" destOrd="0" presId="urn:microsoft.com/office/officeart/2005/8/layout/pyramid1"/>
    <dgm:cxn modelId="{8ADFE67D-1E97-4A7A-B4C3-9D6FDDA203E8}" type="presOf" srcId="{07108A5B-730A-4925-8AB2-E18B9FFD76CE}" destId="{25B91194-A063-4589-A617-2CA7F7340290}" srcOrd="1" destOrd="0" presId="urn:microsoft.com/office/officeart/2005/8/layout/pyramid1"/>
    <dgm:cxn modelId="{C2034C63-13E1-4BDD-922B-60A1AE3147D4}" type="presOf" srcId="{37435A4D-D7F2-48AB-883D-441AA18E4487}" destId="{0C31B6B7-5C81-4636-B2A7-42416E66F2BF}" srcOrd="0" destOrd="0" presId="urn:microsoft.com/office/officeart/2005/8/layout/pyramid1"/>
    <dgm:cxn modelId="{AF07578B-A772-4A06-B024-38B1B3B16005}" srcId="{B576B970-4F94-4171-A9AA-3FFC8A8BA566}" destId="{37435A4D-D7F2-48AB-883D-441AA18E4487}" srcOrd="0" destOrd="0" parTransId="{85FC7D5C-51EA-4C69-80F6-623049A667E2}" sibTransId="{56089C04-4FB5-4E1A-9BE7-C9EE80D95424}"/>
    <dgm:cxn modelId="{5A96FD29-5DBA-4D46-9ED2-4B758839E4C4}" type="presParOf" srcId="{23E4241E-2CA3-46FC-ACDD-395AD3EF11B1}" destId="{886870F9-27EA-4789-803B-3D9FB0216E76}" srcOrd="0" destOrd="0" presId="urn:microsoft.com/office/officeart/2005/8/layout/pyramid1"/>
    <dgm:cxn modelId="{B3CA3FB7-0303-4C91-A8E8-D9E18350F30F}" type="presParOf" srcId="{886870F9-27EA-4789-803B-3D9FB0216E76}" destId="{0C31B6B7-5C81-4636-B2A7-42416E66F2BF}" srcOrd="0" destOrd="0" presId="urn:microsoft.com/office/officeart/2005/8/layout/pyramid1"/>
    <dgm:cxn modelId="{B5EC1F4A-312D-4D6C-950B-DAD4BFBF8AF4}" type="presParOf" srcId="{886870F9-27EA-4789-803B-3D9FB0216E76}" destId="{C346A982-DD23-4CB2-8A56-1E8AD5A0DB2C}" srcOrd="1" destOrd="0" presId="urn:microsoft.com/office/officeart/2005/8/layout/pyramid1"/>
    <dgm:cxn modelId="{D484503B-6174-4D8B-AB73-73F9FF8DC839}" type="presParOf" srcId="{23E4241E-2CA3-46FC-ACDD-395AD3EF11B1}" destId="{C2E767F3-5C1B-43FA-8433-759DA469C0A7}" srcOrd="1" destOrd="0" presId="urn:microsoft.com/office/officeart/2005/8/layout/pyramid1"/>
    <dgm:cxn modelId="{CC48D433-DFB0-4D77-9B0C-7DF1F75CB985}" type="presParOf" srcId="{C2E767F3-5C1B-43FA-8433-759DA469C0A7}" destId="{D3E0AC3A-FD38-4223-9D7D-411270E7A9B0}" srcOrd="0" destOrd="0" presId="urn:microsoft.com/office/officeart/2005/8/layout/pyramid1"/>
    <dgm:cxn modelId="{038D97B9-3A32-4FE9-9D2D-0A7FEC7DF12D}" type="presParOf" srcId="{C2E767F3-5C1B-43FA-8433-759DA469C0A7}" destId="{25B91194-A063-4589-A617-2CA7F7340290}" srcOrd="1" destOrd="0" presId="urn:microsoft.com/office/officeart/2005/8/layout/pyramid1"/>
    <dgm:cxn modelId="{0D111CE8-20AD-4541-9B4F-3289C998B7EE}" type="presParOf" srcId="{23E4241E-2CA3-46FC-ACDD-395AD3EF11B1}" destId="{AF2B3084-5A19-49B8-9A98-AF224F24868E}" srcOrd="2" destOrd="0" presId="urn:microsoft.com/office/officeart/2005/8/layout/pyramid1"/>
    <dgm:cxn modelId="{6747DC71-A056-4328-82D1-38F5F67AD678}" type="presParOf" srcId="{AF2B3084-5A19-49B8-9A98-AF224F24868E}" destId="{3E793192-7377-493F-86AA-423DE23364B1}" srcOrd="0" destOrd="0" presId="urn:microsoft.com/office/officeart/2005/8/layout/pyramid1"/>
    <dgm:cxn modelId="{DE8B0FEE-DF28-441E-A639-58A6E02CDDD5}" type="presParOf" srcId="{AF2B3084-5A19-49B8-9A98-AF224F24868E}" destId="{7509E25F-C5F8-4C38-9268-EF00DA040A87}" srcOrd="1" destOrd="0" presId="urn:microsoft.com/office/officeart/2005/8/layout/pyramid1"/>
    <dgm:cxn modelId="{1141DA49-FD87-436A-89BB-4FE249E16C6A}" type="presParOf" srcId="{23E4241E-2CA3-46FC-ACDD-395AD3EF11B1}" destId="{DEC61716-F8D5-46FD-8A3C-720C334997E5}" srcOrd="3" destOrd="0" presId="urn:microsoft.com/office/officeart/2005/8/layout/pyramid1"/>
    <dgm:cxn modelId="{BCAFDCF2-16D3-424F-A1FF-EB10E37F53AC}" type="presParOf" srcId="{DEC61716-F8D5-46FD-8A3C-720C334997E5}" destId="{B640466A-7FFB-4AD7-88A9-A2029C20CA72}" srcOrd="0" destOrd="0" presId="urn:microsoft.com/office/officeart/2005/8/layout/pyramid1"/>
    <dgm:cxn modelId="{D0712371-9B0D-4AF2-AE2F-812F61B518AE}" type="presParOf" srcId="{DEC61716-F8D5-46FD-8A3C-720C334997E5}" destId="{9344F1CE-E1B6-4CCF-85F8-7916AB95127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1B6B7-5C81-4636-B2A7-42416E66F2BF}">
      <dsp:nvSpPr>
        <dsp:cNvPr id="0" name=""/>
        <dsp:cNvSpPr/>
      </dsp:nvSpPr>
      <dsp:spPr>
        <a:xfrm>
          <a:off x="2598557" y="0"/>
          <a:ext cx="1732371" cy="1000132"/>
        </a:xfrm>
        <a:prstGeom prst="trapezoid">
          <a:avLst>
            <a:gd name="adj" fmla="val 866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</a:rPr>
            <a:t>Делает</a:t>
          </a:r>
          <a:endParaRPr lang="ru-RU" sz="2400" b="1" kern="1200" dirty="0">
            <a:solidFill>
              <a:srgbClr val="FFC000"/>
            </a:solidFill>
          </a:endParaRPr>
        </a:p>
      </dsp:txBody>
      <dsp:txXfrm>
        <a:off x="2598557" y="0"/>
        <a:ext cx="1732371" cy="1000132"/>
      </dsp:txXfrm>
    </dsp:sp>
    <dsp:sp modelId="{D3E0AC3A-FD38-4223-9D7D-411270E7A9B0}">
      <dsp:nvSpPr>
        <dsp:cNvPr id="0" name=""/>
        <dsp:cNvSpPr/>
      </dsp:nvSpPr>
      <dsp:spPr>
        <a:xfrm>
          <a:off x="1732371" y="1000132"/>
          <a:ext cx="3464743" cy="1000132"/>
        </a:xfrm>
        <a:prstGeom prst="trapezoid">
          <a:avLst>
            <a:gd name="adj" fmla="val 866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</a:rPr>
            <a:t>Показывает как</a:t>
          </a:r>
          <a:endParaRPr lang="ru-RU" sz="2400" b="1" kern="1200" dirty="0">
            <a:solidFill>
              <a:srgbClr val="FFC000"/>
            </a:solidFill>
          </a:endParaRPr>
        </a:p>
      </dsp:txBody>
      <dsp:txXfrm>
        <a:off x="2338701" y="1000132"/>
        <a:ext cx="2252082" cy="1000132"/>
      </dsp:txXfrm>
    </dsp:sp>
    <dsp:sp modelId="{3E793192-7377-493F-86AA-423DE23364B1}">
      <dsp:nvSpPr>
        <dsp:cNvPr id="0" name=""/>
        <dsp:cNvSpPr/>
      </dsp:nvSpPr>
      <dsp:spPr>
        <a:xfrm>
          <a:off x="866185" y="2000264"/>
          <a:ext cx="5197114" cy="1000132"/>
        </a:xfrm>
        <a:prstGeom prst="trapezoid">
          <a:avLst>
            <a:gd name="adj" fmla="val 866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</a:rPr>
            <a:t>Знает как</a:t>
          </a:r>
          <a:endParaRPr lang="ru-RU" sz="2400" b="1" kern="1200" dirty="0">
            <a:solidFill>
              <a:srgbClr val="FFC000"/>
            </a:solidFill>
          </a:endParaRPr>
        </a:p>
      </dsp:txBody>
      <dsp:txXfrm>
        <a:off x="1775680" y="2000264"/>
        <a:ext cx="3378124" cy="1000132"/>
      </dsp:txXfrm>
    </dsp:sp>
    <dsp:sp modelId="{B640466A-7FFB-4AD7-88A9-A2029C20CA72}">
      <dsp:nvSpPr>
        <dsp:cNvPr id="0" name=""/>
        <dsp:cNvSpPr/>
      </dsp:nvSpPr>
      <dsp:spPr>
        <a:xfrm>
          <a:off x="0" y="3000396"/>
          <a:ext cx="6929486" cy="1000132"/>
        </a:xfrm>
        <a:prstGeom prst="trapezoid">
          <a:avLst>
            <a:gd name="adj" fmla="val 8660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</a:rPr>
            <a:t>Знает</a:t>
          </a:r>
          <a:endParaRPr lang="ru-RU" sz="2400" b="1" kern="1200" dirty="0">
            <a:solidFill>
              <a:srgbClr val="FFC000"/>
            </a:solidFill>
          </a:endParaRPr>
        </a:p>
      </dsp:txBody>
      <dsp:txXfrm>
        <a:off x="1212660" y="3000396"/>
        <a:ext cx="4504165" cy="100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3FC17-A1CE-4470-A76C-FD3AA64DF2D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BB83-1D2C-4657-ACD4-761451261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62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D347-D6B2-45C5-A2F9-B534C9396F7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57C7-BF4A-4C88-BF14-7A70E8EB6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13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44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9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683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946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233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79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57C7-BF4A-4C88-BF14-7A70E8EB62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072494" cy="321471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ПРИМЕНЕНИЕ КОМПЕТЕНТНОСТНОГО ПОДХОДА 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В ПРЕПОДАВАНИИ 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КЛИНИЧЕСКИХ ДИСЦИПЛИН 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(по итогам международного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симпозиума в г. Рига)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908" y="4786322"/>
            <a:ext cx="9144064" cy="16811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доцент каф. педиатрии и неонатологии ИПО, к.м.н. </a:t>
            </a:r>
            <a:r>
              <a:rPr lang="ru-RU" b="1" dirty="0" err="1" smtClean="0">
                <a:solidFill>
                  <a:schemeClr val="tx1"/>
                </a:solidFill>
              </a:rPr>
              <a:t>Карпук</a:t>
            </a:r>
            <a:r>
              <a:rPr lang="ru-RU" b="1" dirty="0" smtClean="0">
                <a:solidFill>
                  <a:schemeClr val="tx1"/>
                </a:solidFill>
              </a:rPr>
              <a:t> Н.Л.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доцент кафедры анестезиологии, реаниматологии, скорой медицинской помощи ИПО, к.м.н. </a:t>
            </a:r>
            <a:r>
              <a:rPr lang="ru-RU" b="1" dirty="0" smtClean="0">
                <a:solidFill>
                  <a:schemeClr val="tx1"/>
                </a:solidFill>
              </a:rPr>
              <a:t>Иванов С.К.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ассистент каф. госпитальной терапии, к.м.н. </a:t>
            </a:r>
            <a:r>
              <a:rPr lang="ru-RU" b="1" dirty="0" smtClean="0">
                <a:solidFill>
                  <a:schemeClr val="tx1"/>
                </a:solidFill>
              </a:rPr>
              <a:t>Михайловская Т.В.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1714488"/>
          <a:ext cx="8183562" cy="284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166"/>
                <a:gridCol w="519114"/>
                <a:gridCol w="3897282"/>
              </a:tblGrid>
              <a:tr h="3571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0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/>
                        <a:t>Центральное место в образовательном процессе занимает  преподаватель (учитель)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 marL="90928" marR="909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0928" marR="909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Фокус </a:t>
                      </a:r>
                      <a:r>
                        <a:rPr lang="ru-RU" sz="2400" b="1" baseline="0" dirty="0" smtClean="0"/>
                        <a:t>в образовательном процессе </a:t>
                      </a:r>
                      <a:r>
                        <a:rPr lang="ru-RU" sz="2400" b="1" dirty="0" smtClean="0"/>
                        <a:t>на обучающемся,</a:t>
                      </a:r>
                      <a:r>
                        <a:rPr lang="ru-RU" sz="2400" b="1" baseline="0" dirty="0" smtClean="0"/>
                        <a:t> а не на преподавателе</a:t>
                      </a:r>
                    </a:p>
                    <a:p>
                      <a:endParaRPr lang="ru-RU" sz="2400" b="1" dirty="0"/>
                    </a:p>
                  </a:txBody>
                  <a:tcPr marL="90928" marR="9092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0299" t="33896" r="43300" b="37364"/>
          <a:stretch>
            <a:fillRect/>
          </a:stretch>
        </p:blipFill>
        <p:spPr bwMode="auto">
          <a:xfrm>
            <a:off x="1428728" y="4357694"/>
            <a:ext cx="1643075" cy="179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2642" t="67635" r="44081" b="6124"/>
          <a:stretch>
            <a:fillRect/>
          </a:stretch>
        </p:blipFill>
        <p:spPr bwMode="auto">
          <a:xfrm>
            <a:off x="6000760" y="4429132"/>
            <a:ext cx="14144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74639"/>
            <a:ext cx="9144000" cy="8683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Медицинское образование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28992" y="5143512"/>
            <a:ext cx="214314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500034" y="1857364"/>
          <a:ext cx="8215370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48"/>
                <a:gridCol w="390206"/>
                <a:gridCol w="4292716"/>
              </a:tblGrid>
              <a:tr h="10059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8866"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Обучение всему, что необходимо знать</a:t>
                      </a:r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indent="-190500" algn="l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Информация накапливается все</a:t>
                      </a:r>
                      <a:r>
                        <a:rPr lang="ru-RU" sz="2400" b="1" baseline="0" dirty="0" smtClean="0"/>
                        <a:t> быстрее и быстрее. </a:t>
                      </a:r>
                      <a:br>
                        <a:rPr lang="ru-RU" sz="2400" b="1" baseline="0" dirty="0" smtClean="0"/>
                      </a:br>
                      <a:r>
                        <a:rPr lang="ru-RU" sz="2400" b="1" baseline="0" dirty="0" smtClean="0"/>
                        <a:t>Нет программы, по которой можно </a:t>
                      </a:r>
                      <a:br>
                        <a:rPr lang="ru-RU" sz="2400" b="1" baseline="0" dirty="0" smtClean="0"/>
                      </a:br>
                      <a:r>
                        <a:rPr lang="ru-RU" sz="2400" b="1" baseline="0" dirty="0" smtClean="0"/>
                        <a:t>научить всему</a:t>
                      </a:r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274639"/>
            <a:ext cx="9144000" cy="8683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Медицинское образование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1357298"/>
          <a:ext cx="8183562" cy="320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166"/>
                <a:gridCol w="519114"/>
                <a:gridCol w="3897282"/>
              </a:tblGrid>
              <a:tr h="58312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3015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0928" marR="9092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0928" marR="909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0928" marR="9092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274639"/>
            <a:ext cx="9144000" cy="8683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Медицинское образование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57686" y="3786190"/>
            <a:ext cx="35719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7461" t="25312" r="4492" b="18437"/>
          <a:stretch>
            <a:fillRect/>
          </a:stretch>
        </p:blipFill>
        <p:spPr bwMode="auto">
          <a:xfrm>
            <a:off x="4857752" y="2571744"/>
            <a:ext cx="390527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9375" t="18750" r="55469" b="10937"/>
          <a:stretch>
            <a:fillRect/>
          </a:stretch>
        </p:blipFill>
        <p:spPr bwMode="auto">
          <a:xfrm>
            <a:off x="357158" y="2285992"/>
            <a:ext cx="371477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571480"/>
            <a:ext cx="8183880" cy="9086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Модель обучения взрослых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2920" y="1741378"/>
            <a:ext cx="8183880" cy="41879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Особенности взрослых обучающихся: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 определенного опыта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самостоятельность, самоорганизация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внутренняя мотивация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желание </a:t>
            </a:r>
            <a:r>
              <a:rPr lang="ru-RU" sz="2400" b="1" dirty="0" smtClean="0"/>
              <a:t>реализовывать полученные знания на </a:t>
            </a:r>
            <a:r>
              <a:rPr lang="ru-RU" sz="2400" b="1" dirty="0" smtClean="0"/>
              <a:t>практике 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dirty="0" smtClean="0"/>
              <a:t>и др.</a:t>
            </a:r>
            <a:endParaRPr lang="ru-RU" sz="2400" b="1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4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4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sz="2400" dirty="0" smtClean="0"/>
              <a:t>•</a:t>
            </a:r>
            <a:r>
              <a:rPr lang="ru-RU" sz="2400" dirty="0" smtClean="0"/>
              <a:t> </a:t>
            </a:r>
            <a:r>
              <a:rPr lang="ru-RU" sz="2800" b="1" dirty="0" smtClean="0"/>
              <a:t>Активное развитие теории обучения взрослых</a:t>
            </a:r>
            <a:endParaRPr lang="ru-RU" sz="2400" b="1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46076"/>
            <a:ext cx="8258204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Углубленное изучение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358246" cy="5500726"/>
          </a:xfrm>
        </p:spPr>
        <p:txBody>
          <a:bodyPr>
            <a:normAutofit fontScale="92500"/>
          </a:bodyPr>
          <a:lstStyle/>
          <a:p>
            <a:r>
              <a:rPr lang="ru-RU" sz="2200" b="1" i="1" dirty="0" smtClean="0"/>
              <a:t>Мотивация к обучению – внутренняя, а не внешняя (экзамены и тесты)</a:t>
            </a:r>
            <a:endParaRPr lang="ru-RU" sz="2200" b="1" dirty="0" smtClean="0"/>
          </a:p>
          <a:p>
            <a:r>
              <a:rPr lang="ru-RU" sz="2200" b="1" i="1" dirty="0" smtClean="0"/>
              <a:t>Личное развитие оценивается и ожидается</a:t>
            </a:r>
            <a:endParaRPr lang="ru-RU" sz="2200" b="1" dirty="0" smtClean="0"/>
          </a:p>
          <a:p>
            <a:r>
              <a:rPr lang="ru-RU" sz="2200" b="1" i="1" dirty="0" smtClean="0"/>
              <a:t>Активное обучение, такое как, обучение на основе задач и проектов практикуется и поощряется</a:t>
            </a:r>
            <a:endParaRPr lang="ru-RU" sz="2200" b="1" dirty="0" smtClean="0"/>
          </a:p>
          <a:p>
            <a:r>
              <a:rPr lang="ru-RU" sz="2200" b="1" i="1" dirty="0" smtClean="0"/>
              <a:t>Множество возможностей для групповых и совместных работ</a:t>
            </a:r>
            <a:endParaRPr lang="ru-RU" sz="2200" b="1" dirty="0" smtClean="0"/>
          </a:p>
          <a:p>
            <a:r>
              <a:rPr lang="ru-RU" sz="2200" b="1" i="1" dirty="0" smtClean="0"/>
              <a:t>Самостоятельное учение поощряется</a:t>
            </a:r>
            <a:endParaRPr lang="ru-RU" sz="2200" b="1" dirty="0" smtClean="0"/>
          </a:p>
          <a:p>
            <a:r>
              <a:rPr lang="ru-RU" sz="2200" b="1" i="1" dirty="0" smtClean="0"/>
              <a:t>Знание - преподносится как одно целое, и в интегрированном виде</a:t>
            </a:r>
          </a:p>
          <a:p>
            <a:r>
              <a:rPr lang="ru-RU" sz="2200" b="1" i="1" dirty="0" smtClean="0"/>
              <a:t>Высокие требования преподавателей</a:t>
            </a:r>
          </a:p>
          <a:p>
            <a:r>
              <a:rPr lang="ru-RU" sz="2200" b="1" i="1" dirty="0" smtClean="0"/>
              <a:t>Немедленная и информативная обратная связь</a:t>
            </a:r>
          </a:p>
          <a:p>
            <a:r>
              <a:rPr lang="ru-RU" sz="2200" b="1" i="1" dirty="0" smtClean="0"/>
              <a:t>Возможность для повтора и исправления ошибок</a:t>
            </a:r>
          </a:p>
          <a:p>
            <a:r>
              <a:rPr lang="ru-RU" sz="2200" b="1" i="1" dirty="0" smtClean="0"/>
              <a:t>На студентов (обучающихся) возложена ответственность за пациента</a:t>
            </a:r>
          </a:p>
          <a:p>
            <a:endParaRPr lang="ru-RU" sz="2200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428604"/>
            <a:ext cx="818356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Принципы перехода к </a:t>
            </a:r>
            <a:r>
              <a:rPr lang="ru-RU" dirty="0" err="1" smtClean="0"/>
              <a:t>компетентностному</a:t>
            </a:r>
            <a:r>
              <a:rPr lang="ru-RU" dirty="0" smtClean="0"/>
              <a:t> подходу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1" y="1500174"/>
          <a:ext cx="8572558" cy="5000660"/>
        </p:xfrm>
        <a:graphic>
          <a:graphicData uri="http://schemas.openxmlformats.org/drawingml/2006/table">
            <a:tbl>
              <a:tblPr/>
              <a:tblGrid>
                <a:gridCol w="3214709"/>
                <a:gridCol w="500066"/>
                <a:gridCol w="4857783"/>
              </a:tblGrid>
              <a:tr h="59569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0928" marR="909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4963">
                <a:tc>
                  <a:txBody>
                    <a:bodyPr/>
                    <a:lstStyle/>
                    <a:p>
                      <a:pPr>
                        <a:spcAft>
                          <a:spcPts val="905"/>
                        </a:spcAft>
                      </a:pPr>
                      <a:endParaRPr lang="ru-RU" sz="8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266700" indent="-266700">
                        <a:spcAft>
                          <a:spcPts val="905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–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Письменные экзамены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>
                        <a:spcAft>
                          <a:spcPts val="905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–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Устные экзамены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marL="361950" indent="-36195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–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Клиническая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оценка</a:t>
                      </a:r>
                      <a:b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</a:b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(общая оценка, выставляемая преподавателями </a:t>
                      </a:r>
                      <a:b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в процессе обучения)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–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Образование, основанное на компетенциях – оценка конечного результата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освоение конкретных разделов, дисциплин, навыков и т.д. отражаемое в учебном плане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фокус на симуляцию,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моделирование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действия, выполнение действия и т.д.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– Обучение, основанное  на этапном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принципе освоения практических навыков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Система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приобретения  умений и навыков,  предусматривающая освоение отдельных элементов, и  проходящая через все уровни подготовки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428625"/>
            <a:ext cx="7200928" cy="1071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Общие («ядерные») компетенции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1857364"/>
            <a:ext cx="8286776" cy="44291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>Медицинские знания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Работа с пациентом (уход за пациентом)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Межличностные/коммуникативные навыки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Профессиональный характер (профессионализация)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Практико-ассоциированное обучение и развитие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Системный подход к организации практики</a:t>
            </a:r>
            <a:endParaRPr lang="en-US" sz="2400" b="1" dirty="0" smtClean="0"/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  <p:sp>
        <p:nvSpPr>
          <p:cNvPr id="41986" name="AutoShape 2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8792" y="357166"/>
            <a:ext cx="185668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5984" y="1142984"/>
            <a:ext cx="4429156" cy="100013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Компетенции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2857496"/>
            <a:ext cx="4714908" cy="92869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Суб-компетенции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4572008"/>
            <a:ext cx="5214974" cy="128588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Отдельные элементы </a:t>
            </a:r>
            <a:r>
              <a:rPr lang="ru-RU" sz="2000" b="1" dirty="0" smtClean="0">
                <a:solidFill>
                  <a:schemeClr val="tx1"/>
                </a:solidFill>
              </a:rPr>
              <a:t>(манипуляции, действия и т.д.)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14810" y="2285992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6248" y="4000504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428625"/>
            <a:ext cx="7200928" cy="1071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с пациентом</a:t>
            </a:r>
            <a:br>
              <a:rPr lang="ru-RU" sz="3200" dirty="0" smtClean="0"/>
            </a:br>
            <a:r>
              <a:rPr lang="ru-RU" sz="3200" dirty="0" smtClean="0"/>
              <a:t>(уход за больным)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1857364"/>
            <a:ext cx="8286776" cy="4429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1: Собрать необходимую и достоверную информацию о пациенте</a:t>
            </a:r>
          </a:p>
          <a:p>
            <a:pPr>
              <a:buNone/>
            </a:pPr>
            <a:r>
              <a:rPr lang="ru-RU" sz="2400" dirty="0" smtClean="0"/>
              <a:t>2: Организовать и обеспечить уход за больным, который будет являться безопасным и эффективным</a:t>
            </a:r>
          </a:p>
          <a:p>
            <a:pPr>
              <a:buNone/>
            </a:pPr>
            <a:r>
              <a:rPr lang="ru-RU" sz="2400" dirty="0" smtClean="0"/>
              <a:t>3: Обеспечить преемственность терапии</a:t>
            </a:r>
          </a:p>
          <a:p>
            <a:pPr>
              <a:buNone/>
            </a:pPr>
            <a:r>
              <a:rPr lang="ru-RU" sz="2400" dirty="0" smtClean="0"/>
              <a:t>4: Принять осознанные диагностические и терапевтические решения</a:t>
            </a:r>
          </a:p>
          <a:p>
            <a:pPr>
              <a:buNone/>
            </a:pPr>
            <a:r>
              <a:rPr lang="ru-RU" sz="2400" dirty="0" smtClean="0"/>
              <a:t>5: Разработать тактику ведения пациента и обеспечить ее реализацию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spcBef>
                <a:spcPts val="600"/>
              </a:spcBef>
              <a:buNone/>
            </a:pPr>
            <a:endParaRPr lang="ru-RU" sz="2400" dirty="0"/>
          </a:p>
        </p:txBody>
      </p:sp>
      <p:sp>
        <p:nvSpPr>
          <p:cNvPr id="41986" name="AutoShape 2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428625"/>
            <a:ext cx="7200928" cy="1071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Методы и техники обучения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1857364"/>
            <a:ext cx="7715304" cy="44291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Классические методы обучения (лекции, работа в малых группах, рабочие группы, др.)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Симуляция – как техника обучения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Обучение у постели больного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и многие другие</a:t>
            </a:r>
          </a:p>
          <a:p>
            <a:pPr>
              <a:spcBef>
                <a:spcPts val="600"/>
              </a:spcBef>
            </a:pPr>
            <a:endParaRPr lang="ru-RU" sz="2400" b="1" dirty="0"/>
          </a:p>
        </p:txBody>
      </p:sp>
      <p:sp>
        <p:nvSpPr>
          <p:cNvPr id="41986" name="AutoShape 2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876"/>
            <a:ext cx="40719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214422"/>
            <a:ext cx="3714744" cy="371477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Сателлитный</a:t>
            </a:r>
            <a:r>
              <a:rPr lang="ru-RU" b="1" dirty="0" smtClean="0">
                <a:solidFill>
                  <a:srgbClr val="C00000"/>
                </a:solidFill>
              </a:rPr>
              <a:t> симпозиум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 вопросам медицинского образования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(21-22 октября 2014)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i="1" dirty="0" smtClean="0"/>
          </a:p>
          <a:p>
            <a:endParaRPr lang="ru-RU" dirty="0" smtClean="0"/>
          </a:p>
        </p:txBody>
      </p:sp>
      <p:pic>
        <p:nvPicPr>
          <p:cNvPr id="46083" name="Picture 3" descr="LOGO_OMI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4214842" cy="1143008"/>
          </a:xfrm>
          <a:prstGeom prst="rect">
            <a:avLst/>
          </a:prstGeom>
          <a:noFill/>
        </p:spPr>
      </p:pic>
      <p:pic>
        <p:nvPicPr>
          <p:cNvPr id="46082" name="Picture 2" descr="CHOP with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14488"/>
            <a:ext cx="4143404" cy="6429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786058"/>
            <a:ext cx="37147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428625"/>
            <a:ext cx="8072494" cy="78579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Обучение у постели больного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7975" y="1700808"/>
            <a:ext cx="4552057" cy="45856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Важный аспект в обучении врача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Обучающийся выполняет в клинике комплекс различных ролей , приобретает  необходимые умения и навыки</a:t>
            </a:r>
          </a:p>
          <a:p>
            <a:pPr>
              <a:spcBef>
                <a:spcPts val="600"/>
              </a:spcBef>
            </a:pPr>
            <a:endParaRPr lang="ru-RU" sz="2400" b="1" dirty="0"/>
          </a:p>
        </p:txBody>
      </p:sp>
      <p:sp>
        <p:nvSpPr>
          <p:cNvPr id="41986" name="AutoShape 2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8467"/>
            <a:ext cx="4104456" cy="329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142976" y="1785926"/>
          <a:ext cx="69294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357166"/>
            <a:ext cx="8183562" cy="928694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Принципы оценки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клинических навыков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7336" y="6072206"/>
            <a:ext cx="2928958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Пирамида Миллера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357158" y="1785926"/>
            <a:ext cx="714380" cy="4000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9"/>
            <a:ext cx="8072494" cy="15716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уровня практической подготовки и готовности </a:t>
            </a:r>
            <a:br>
              <a:rPr lang="ru-RU" sz="2800" dirty="0" smtClean="0"/>
            </a:br>
            <a:r>
              <a:rPr lang="ru-RU" sz="2800" dirty="0" smtClean="0"/>
              <a:t>к самостоятельной деятельности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357430"/>
            <a:ext cx="8929718" cy="392907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Виды самостоятельной профессиональной деятельности (активности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Главный вопрос, на который необходимо ответить при оценке сформированности у обучаемого  </a:t>
            </a:r>
            <a:r>
              <a:rPr lang="ru-RU" sz="2400" b="1" dirty="0" smtClean="0"/>
              <a:t>профессиональной деятельности </a:t>
            </a:r>
            <a:r>
              <a:rPr lang="ru-RU" sz="2400" dirty="0" smtClean="0"/>
              <a:t>(активности):</a:t>
            </a:r>
          </a:p>
          <a:p>
            <a:endParaRPr lang="ru-RU" sz="2400" dirty="0" smtClean="0"/>
          </a:p>
          <a:p>
            <a:r>
              <a:rPr lang="ru-RU" sz="2400" b="1" dirty="0" smtClean="0"/>
              <a:t>Доверите ли Вы обучающемуся выполнять профессиональную деятельность без присмотра?</a:t>
            </a:r>
          </a:p>
        </p:txBody>
      </p:sp>
      <p:sp>
        <p:nvSpPr>
          <p:cNvPr id="41986" name="AutoShape 2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xQTEhUUExQVFhQXFxUXFxcYGBgcHRoYFxoXHRcXGBgYHSggGholHxcYITEiJSksLi4uFx8zODMsNygtLisBCgoKDg0OGhAQGywkHyQsLCwsLCwsLCwsLCwsLCwsLCwsLCwsLCwsLCwsLCwsLCwsLCwsLCwsLCwsLCwsLCwsLP/AABEIAMoA+gMBIgACEQEDEQH/xAAbAAABBQEBAAAAAAAAAAAAAAACAQMEBQYAB//EADsQAAEDAgMFBgUDAwMFAQAAAAEAAhEhMQMSQQQFUWFxIoGRobHwBhMywdFC4fFSYnIjgpIUFaKywkP/xAAaAQACAwEBAAAAAAAAAAAAAAAAAwECBAUG/8QAKhEAAgIBBAEDBAIDAQAAAAAAAAECEQMEEiExQRMiUQUyYXFCgZGh8CP/2gAMAwEAAhEDEQA/APH8cEegibVoJ70yWmkxpc8elh1TriCBAvHiKR9+qXAMZjNYgSJryIMixqmsWjpil7HoYGYQDxpOtDyTuzvg5mionjYAyOH8JGYdKFswT0rAEG/nTvVpv5uE57y18nSMpbQ1M2cImMusQpS8lJS5p+SDtGIHAkTIIgGLVmedlDzAaGPfj+yV+JABBqOc3mnC3qjwcZxYWkTeCTGW2YVoZytpyV91kqNIZDhPLrB7pQtwZJgWDjcCgE63PJc9zYESHSQZAiKQZvmv5JMW8H1B53Co2XoaXaft90WVKW8fZVWTY2Ypex/b7JsBOuEQginNUZIgCIgTSeS4BcEEnEICjcOS7IoJoBcE58tcGKLJ2s41JNNTYAV4AUCAp3KuLEWT6bGUsJ3IuDEbifTYLWzZJiNgp0Cnv0QuYpsrsY2AkKPIhIRZDixHDgldb3okKRBApSSlHNJCACa6Fwlc5tkhUgWDW8dKyBXlQkcPNHhMMgQc025g8KR/KfDopDXy14AIdQupIiDmpS4lQ3A1BmmYx6zwoE18CU7HsRnag9ggkEumgF9NL0E+iF20ZhECYY2P8WxI4TTwCD/qnZ85OZxoC7tE0is3NolRTVVbLpD+K9sX1JjLBrI0pAAB/wB1LJLCZgig4mfWNeqYYYr9kbmgAcxMV4kKEyaEFSeNTTlVcPNNudKJrohFkjnW3X0ohc6kIc6EVRZFBZqR184/CQulJCLIqNlkgRr4Jz5ZsRHFGzDUhuETUqjkPhibIww0TcNTsPApbonhsqW8hrjpyu+WuGErQbKnWbCYJiALnQaepA70t5RqwJdlXh4IrJIoYgTXgaiBz9UnyTorFwAmG5jxMiOg/PDqm3NcbmnAUHkp3lXFLohHA4wO9J8scfIqR8usCp4NFfJcdjxDdrwOJBFe9W3IW030iMcMc/L8oezxPh+6N+AWmTT3wQ4jQbHqrpoU0wflA2c0+XqhxMIihEJcHZnO5NF3Gw/J5Cqlu2wNaMNgBZqXAFzjxn9A5N75Q/wQnfaK4sQFiscXA7Odk5bEatPA8QdDqoL2q6YqcU+UA0Ck1H7pClJQlXEnBIiQqAJoxa/inghxXRM1M8a9U3SeXD1sEuIyLkC0AVmeYoPfBXbKKJ2CHFwi+lQLdeiB+KXOLnGS4kknUmpPehy0vxpy4++CXLHgqlhFxHP379FxQoA6UpSBEQUEgo2pGhOtagBGtUprO/gYFuYSYeEp2z4CTOdGzDhsbwtn5Kfg7GpmybIrnZNgWLJmOnjxJIp8PYeSlM2ChNgLk2HUq62hjMEdqr4kMF+rv6R58lTbT83HMATwa0U8PuUmLcuXwi0p1xFEbantYS1ozEfqNqjQa31UVoe4Ou5xdhgASTXOaAf4haN+4/8AUOc6gBrakwABJ0tYA9ytcPdgazIwBomTGpoIm5iD7vSWqhBUi0dNObtmT2bcbjXEdl/tbU+IoPNTGbqwm/pnqZPhbyWm2bd0msT6DnwUz/tc2bEaxWdKAX5LFk1zvs1x02KHZmcHZCBLBHQQkdszjWYmg68uPotf/wBmIHa7ItWazpFvVRHbA8VyuOkwBSaxJ1okLVpvsfFYn0ZhmAaj6pqZEk056KHj7m2d4LnNLLgZPpcRQC/mKCdbLT4m78TLmgcwIr+R0qq3b8FwdHap/bTn0FAOgWrFqOeGRk02Oa+TC7w2Z2bKRDW2aPpA4j+qY+q5hRZqBNJWv3lsUsf2TmAlvKLtHX7LF4rqWFz5rsYMvqI4Wqwei/2S8PaMpmhbZw0LeFOF5UTacPKSOFRzBt5JGEgxxUjFE4bTeJHcD/C1RXFHPm6l++P7K14QFP4vACs34+5TTRVXQmSpigRcT+6EpQ3ouOIeJQQc2U40kGTaLcjwn15oX3QkqSBWGtUpSE/YfhJmQApCSeSIETXl7CJ+XMYJy1ibxz0lADSMea6JNNfcImGP2QArW3mhEUIMnj0hOYTUDTNVKwWJc3RpwwtkrZ8JXWxbMoWxYS0m7dmlYc2Q62KFIl7u2CYgKTtO2hnYwYLrF9wOTOJ524TcRtq22R8vCo2znau/tHBvr0vO3bu6lvyf2WSVRW6RdXN14K/B3eTzrVxkyeZ1Kvt27pgUoP1ONyL93QfZaXcXwy54Dndlv2/tH3Wu2TdGHhiGsHU1Kzy9XKuOEVnqceJ0uWYjZtyl3agZoiY5QL8oCs9l+HwB2yZ1j8/havE2QHQKNi7CNKHlT0WLLo8yXYp6+UuE6KvB2HDw7MHGTWvGDrzROxBJi/p04J3EwiPqEjzXENIpQLkZMcr9zI3Xy+Rg7RF5TGPsjMa3ZI1HpFk/iti3iY8lGwMWDSxSlcGNiuLj2UO3bCWEy6TNGwD1pqdVQ7RsWd05jSSa2qaS0wDRbTe+y/rzOnKbEAdnjxusvvFjdJM9p0UEHiCK8e4ro6fI30dXS5N0fyZ/bW5XNA1NrU6rD732YfNc0CjCW90n9lttvDRBDtezFfCOqxfxBiTjPIpLie8fwvRaBu/6Mn1GP/mm/krshoRrI/lSsNkMj+4+YH5UbDxD9gFMxWHJhxUnM49CYH/quzhvcec1VbF+ys2xkEhRYVlvAUBHRVys1ToXe6KYkLsh4FcTPd770oxEEBAGtPAd/wBvVCAla9CgDpSsEpS3nJ9OXVI1ABDh0SZUkpJQApRgoETQoZMVbJDW10NvOqn7MxQsAK02Rqz5JHSwQLXd+DJAU/E2qewz6dSP1ch/b6qvdi5Rkbf9R/8An8+HFWW6dlzdo2BjqdfssUqj7pGq3N7UXO593TBIvYep6eq33wxuXOczx2R58lQbo2QnqePDj0ovSdz4OTDa25uTzPuO5c5S9bLT6L6qbw46XbJ7Gow1c1GF2IQRw2wcqFzE6kKZLGmiLIONgKpxcHK6lj7laF7VX7Rgye8LifUNJFxujThy12UZvBCYcIdHuNFPxQMx4SmRhEv4ARJ+0LzEl4OjGZV78xCx+CRlAlwLjoHCR3dg+XUZTerQ9zny0mJIbr111Wj3+cxIcAWNYTzlhqRFTwWMc9wGaMpNq0Amx4QNO/VdHSQ4TXfR2NDD2bvP/MrdtysJNQ1ozeEaaLCY2KS6XXP318ytl8RbWPlmo7TovdoqY5SR4rK4mz2rJ68V6XRKo2/JzvqUnKSivALKtMCXTTmP5UzeOF/qZRbDaGf8RUz1Lku5dn7bsQ/Tgtznm+2Gz/kR4FS8Bn1FwMOBBPM2NRWDWi7Gmh3I81q8tyUfgpsdp+We4+/NU7lqNtwiGutBaD+3d9lmsRkFXyx9xTFK4jSMMSSuJ4SljDiyk+/BJEFEX8KUimvGeqTRAHJGOIsSLjuND5LlwQBzkicYykoC1AChOYYTQT+EFSTG4lySsBqtsA5BOpty/u96qBsbJNbCpPJP/MzGbDQcBos0+WdFOlRYbuwi92XS5PADVbDdmDYaCnOB781R7qwcjYNHOhx5f0t98Vs/h7ZCXtIItHQmx5RVcfW56s6WlxqEd8jZbh2AAZo7udlotkfQdyrNmfDQAIFI6J7Y8WJbwMfhcvRZqnz5ObnvI22XTXIw5QmYieY9egx5zA4EoFcga5FK2xlaF0cVE2p0AlSXOhVm142Y8vsuX9U1McWOl9z6GYo2yA4gXUN+MGtm9TA77+nkpOM4CppCpdr2jtA2kmJPCYnqV5CPJ1sMNxVb42gOfk/WC2OAbGZxJtwEa1WX26hDBIio41uf25Kz31tH+sCAKgmRWYJETxiCqffO05GOn63isXDSau6mw6krt6XG0opHbjL0sa/Rmd+Pz4oIHZbAaRWxM+Jk+CgYLAZrSJHKKmfxyU9zYbA/UTE0umcBrW4mZ1WsrH9Tx9APH+o8mr0eCN1BHntXlq5sssHZYazAH1uPzcX/ACI7Lf8Aa0+L+SmbRs0MyuB1Le6RbmdeWqstyfD+Jm+Y4OOIXZiTcSQQBwcZr/TNbK73ruwPAwMMZsRmQlwEDtgZW1JLnSXOJoAD1jvY0opRPLZJNtyPPN4YPZPIEeHvyWUxcM1iKAk8h74LffFOwOwH4mE4y5ggxxP8+BCwO0S10/hK1CVqh+mbpkcm3uEsckVzUyeaKEijTYyEuqMsP2XBtDPClr6KKJsANpKGUVlwIUEiSkC4pAUAE1SMMJhql7M2SPNLkasKJYo0N1ME9NB91YbnwfmPaNBU9Bp328VVufJ8D76LS/DuDGHm1efIUAJ4SHFY88tsLNmCO+dF3s+DJqJ4c1tfhZgbM3in38PuslsTS85RSJkk01/hbvcWF2J5kE84HuV5nXZKidjP7cdF3gvOYcPsndoblIcLGh66H7eCih0KZhYkjkdCsGGa5RypquSRgY0hSsN6h7PhAWJ7x91JDmi5C6+LLxbZmmlfBLa9EcSKmgVdibe0fTXmorscuPaMKcn1SMFUeX/oosDfLJe1bZNrKLj4gAJJgWTWJRpMwOfr1VRtm1FwpAbeT6wuFkyzzTcpuzXiwJ8IDa9rzS51MNoJry1PNZ3atsOKathoAoeejY1PCNVY7Vi9lsGjuOvQeKrNv2wYYkAHEE5QbVhrXP4NB8bTda9Pj54XPg6+NLGrr9EDb9uwdmacwJdQhjgCBQw45DSoBkc9Flm7McXG+Y3FbiZgXFk9ocBlcAS3hSkCmqjbcS5zsR5L3uOXgJ5usLWHCyDYy3CL3ntGjRShc4ijW8ad116LDgUIcP3Mx5szcrfQe2YZD8oJzuOtIA+ombAVTu5GDE2nDaIytlzSZ7RF3dTFOAGidecTFDQQXEMAxXhuYhrb9oAEtESc0y4nRbP4L+HMxY4NdkBzAm4byi558l3NHh2R3S7PN6/U+rJxj0bLd+AMDZfmPbndmJg1+qAa9AepWaftDmNe9pIxDEvmorx4mq2XxA9vy/lAVJZAmS2fvdY3bSMhbNb+NvQ+4XS06tNs4urlUlFeDBfEbjle51S43MrB4l1tfit8QOZKxrwkal3kN2k4xjYZ1iYToASAChAPOvpFtOKOTy8P2SkaGMNcpO27S1wYG4YZlaAYJ7RBMuMm55RZRXAgkeNvJFivJrTu/ApJUbqVFqV2NjmicAgRuNz4/wAKhYYK5GWoYUNEjjApmBQE93j/AAorE/imGDmT5QlS7NUHUbHNmMuWx3Y8DCbaflju5eJKx2xmFqdkeS1kasZxiYANudFi1atUdDQfcaPdOYj6oIAgQLSD9luvh19HAEHUA0pYg8xAWI3e7LE8iRFhM1NtfILQbJityyS1ruANwfpiR2iRwHJeb1cXLg7Wpx7oGuNNL858EjJBrQ8OCgbNvYG4cDaxAJ1NJcpeFtjXRBaZ0m3GVyXiaOU4Sj2h/wCaePebLsMF3TmgdtLP1OBOgFY7goePvlo+hpJ/qdQd2p8kRg2RGEpfai0iKDxTOPtjWihzHjoOpVBjbc9/1Eng0UHfpFLlQMfenyy39R/S0W/yceHL8pscDfCNENHJvnsu9oxf1OP46Dmq3a8cuIbrw09FXYu9STNCa1sBOjR9+KX53ymkw57zpzNs017qk6J0NO499muOL01b7C3ptHyhnIDnkhrGkwJ4ngPsFk944jy2A7tYhDsTEg3v2SbAAwBp1qpmM52JiAv7USYmmsmDSJ9BdU2/d4VzPBiYa0ZS51rRpS5sDqV2dJh2tLtiM0kotsh4r2N7T/pb2GMF3QIED7850SbAwhwfixm7WVo+lgu6g/V5lQ8xnO4S+sAfSyYtztU1qO6z3XsuY/MxLiIaBQGlDXxPRd7Bip2zzGt1m72w6L7YcUgDJ2Wlozug1M0a2esRanBeh7h3l8vBaxoH+nhjKCbuJdBd0knWyy3w/u5rpxMURhMArFyR2Q0auivIcr3GFtgMua2AYhoHgSTU5RMePXqQW9HHlNw5ssduxZcXCh7RJ5k3Wb3tVwbOkxxilehI8ld475g+/evgs78QY2VpdrBaPfd5rXD2xsxSuczA/E+MHYjorxPn41hZnGZBrY1niK241p1lW28sXM5x4n3ZVeOa60tyrIjxPisEuXZ2MapUMNJkUnlrXpUmU98turjPQ/hJhMkTGvHXhArNk4TzjllBjlOqEhrZO3pgtc0FoAcRMAg07taWNVTEe+9WgfBqeQPfc+JQbz2DstewhzazEzIJk1vpZWnG+RWKW32sqge6bfhOCQK66rhEGRNBGkGRJHHh3oQeVKjySTQFTQEWufHSibJCPMAI1Os6VpHX05oHjVDJQWGnsU26H1TLT74J9jZioEXJsAkvs0p3Ef2QE0Akmw4n36FarcmKPkwIfisvBoGkk0I+oySJGh6E5X5wq1ghtidXcjwHLxlHgbQcOC0kEehuDyhZs2PeqNmny+nJM3OHimWm8gg3qeQn3VW+BtoaWgWP1PdUg8hMdw5LL7t25mIBkOU0lms/2zQjor3Bp2jmkCBMx3Uray4mfFXEj02HNGcPk0ez7ZmMNBjjQT+Oil4e1NIiQNOfdH2WRdt5gXA66co0Uxu1gtgUAGkk9xXPnpSJYosvsXeANiDJiARNKGAdL+GqgHeM5c0MBzUEuNIp1Na8u9VGQmjOyNXU066qfvbbMDBZmJmZIy1Bk1Mi8gTJP6irRwRTSStlJLHDgexnkYcgyTOla8Z62VczZ3HtYhDOE69AFW4u/i6HD/TZobuPTNQe6qDjb1L3HITlF3Ekz/k7W3uFsx6XIKeoUejQ4uP8swyM/wDU41H+IFAedTzCi4m2wDL+PGSepgAfzVUv/X5e1nJ5mGxwisQq/eW/HRAcWtNcxgucP7WxAF6mlTdaMekbZly6uMVcmWm1b1bhg9lpxXAQwWa0WdiuMz0JNvDOOz4hc8EuJ+rEtMfpaNAm9n2V+IRNiatkk8y46mnXorTYdnJEgG8iIMNaYjpA854rrYsEcf7PPavWTy8LoPC2UNDRxAOWTWaFzqnUe6rQ7v2cAtkUMGO/WoOngqTDGVwjt4hNXXjQNAIre9uAoCrzYdnLbntUkTb/ACPFPUvg53p/JoHvJDRMtExEd9hxHnFgApeG9oMgmQBNPJVuK+A0N7zMWrHId6DZcYudQnLYAfqJvPALpaZe2zFqI3Ivc5da2nEzHqsL8X7xzOytMtbIHAnUrR/FW9Bg4ZY0y9wqeAtA5mYngDZeX7ZtUoy5P4ovgw09zGtpfr/FNK8J81Xuf+apzHxZp6T6HooxEmke4WazfGI/hM0tSRMVH78FPbsM1yuM1nsVnWtVX7K2ozWOgNTFgCAamYE0VphYGIWiGaD3dMik+ys7XQO0bGWkg1oeKh/OdlaAbGkTfj74LXbTgk5m0/UHEgWI43jvhZ9+wlna5kA9I92TZY2ujLizqS9xTPYZINCDbjVc1k0ANv4p5KzOE0isyanmZMd9VGdhs0JkCuaO+I9PNJcKZrjkTIz2Ry5e+5NhtpB1tcq52TdGI8gAGSAQBqDMW9Oihbdspw3QYny8CFLxPbYRyxctt8kFrvf3TmGRrbVNvshaVmkjTGXySGNIMU/binA2/wB+KawceI8j7uFI+YDWI9NNUtpj4SXTG8LEdpFeiuth3zjMEfMcBaM0jX+qQB0VE5hBv74p7CxjPv093S544yXKH48soPhl+/4hxcxktNBXK2vSAn2b6xiR2zUcGmP/AB/hZ5jhMnlopmHtGgMc/YWeWCHiKNcdTPyybvXb8ZzYe50HQ6/7RTvXbXtZa5uHIAwmtYaAy8fXH+4uHjxTe7GZsXDET2gXEnRtT3QFBxttg9qMxku45jcx+URxr7UiJ5n9zZN7ZqZDeNQI060TY2oNFxA0dYnnFyoWJtD3tloJHE2HSTEpGYTA0nEJc+BA0EmlNbG1Fphp7+4xZNZz7P8AI5j7xp2WidHZQAP8W2nrK7C2V5jEkmTArJJPol2XZjjkcAYJFgBy+wU/EwmD5Uua6JMAtoBEAxrT0WiOKKVIwZMspO2yXg7oLGEEtENBM0qeJ7zAR421YgAbh5YENzN/qOgt2qxxvHFVmPjPxMSIdJP0jMa2gC5NhrdXnyDhOLcWuUQ1r83ZL5M5LyJmKacVEsT8Cd9dhYLcTA+ohrss/pls2FqHWOQOgT27HkTRwzRUzAHEAXPaMDn3qA/KHABwInmOpj2VpNwMFMR0kCHXN62AqXUjlPNTDEyd8WSsbdLnw1pjKBmzSGhxkxapiLUvKdwhh4MnNmNQCaFxFwwCzRYu40Fapje+8g0S55gz2SfEDlSpt4QsHvnfznkgGJEEiZjhy6ad5Wpy2xpCVDc7HfiLe+d5AsLnQ9OV/d85jY6B+KmXhIZojELD7RNbAmusaDmjLjAANdZ76U08OlEDCawBQwaDWlz74IngAg+MWJrr4KC45gRIsagchMWgioqr9m6cWB2yOWYiOUTRVGyxElxbLgC3TLSCDWoiIPAVqpWfg1n/ADaPLMnwVoTNuy6DXZGHCqMSsaiJBbyjgmN74rsFxGUOa8SJIgUrlrw91RbBvFrcFrZBcXOIkTRwAtedE3vreAcGtOUUpSxGo4H8LT/HhnPUWsiTXBSYGKauzNEEdkmteA1H4QF4Nzb7m3qmHiPf3QuPLpX1WRtnS2rtGp+GPiV+xvD8MCayDJmeI5Cx6qo31vJ2NiOeYlziSBaSTUC2qrfnGIpFxSvC99LW80FT74a06K0szcdpWOCKnu8gk8h5oTT3xRON0LYWYecQRymPAwR3QZRseRUFBPLjXr780gN6etK3HpXioJJPzOQPl6Lg4f0n/l+yjkkJxuINVdbX2VuS6H/nDg7/AJfsgOLwaO+T6lcWaio5IQVb00G9vyOtx3aucBwbA/bUpzZ3NH6Aa3dePTyUYu5ImO5KdvwRuHsVwLpLnV0knzSmCTSe9NEzp5owaRXjGisolbH8TaqZB9I058vyn8LELB2YbOWQQJdqDBFR38FEwsus6UHWt+ScaINK932CsolWyeNpxA4kOgwBLaCLC0JzZcFz/pMuBktip4wTryhN7DhONSBU0zW8bAK/2/HZs+Ew4mJhdqHfKw2Av5Eh9QKULoFoEK9bexd3+Rdk3ddzzY04c5NACPsUW3fELMMZMM5nDwHE/wA06rNb0+JXYgytbkb3FxtHIe4VFiYpPIcB90ueXxEtHD8lnvPe7sQ3J5/jlzVcXUTIXE/sk2P2oMGUTQIMgzoac7+9ELW80h9PdUEnPjTgOdYqeSNrjBoYuYtyJ8fNCPDx8EbW2FASQK6WubR+FAE5pAgOY7PUETEwBBmLE5vYUpm0PgU8v3VU3EsYJj6jxNYuKfsV2Pi5nOc5zi4kkmLkmpumxlSFyjZf7qw2uq4kdnstjhz7iVB25kzUzU9QOXG6Z2LbA3skUMSdYmDfkT5c064gia0NE6M040I2OM7IuM2g4lNtHLT30RlrtBN/Qk+QJTMXv74pUuR8ehXs10rA191UfVScV8EagaecFMOalSXJdHOfwrFp01PnPigJ8dVyRVLCkpS2PfohBSyggWEkn7ePVLKSUAIxxFjCkna5NWiP2vMzX79yjgSla2ilNroGk+yUzaGcCE7mw/6//EqC4+SRyssjKbEWcMP6x4H8JWNwv6/AH7hVpIpBNqzoa0BFxEcL95R2IbSfEq3rP4I9L8ls3FwQLPdzsPUJs70A+lo8vsqklco9aQejHyWuHv7Fb9Lsp4wD0uCoGJjOc4ucS5ziZJMkk3JJrPNNFIl232MUUugprVECJtTghaDBMWueCFBIbj4cEgXSlBUkHB1Pfcue6toXQlaYI9hABOwxSCDIkxpeQQdYE0pVI6KxOkV9UbQJiATEAmlTxmmp8ELHV8fRQAOY0/lFHT33rmNH6qNmsXHQFDTn77lZASiakxGbiSdaydVM2faYblAIaZg34SCaTH3UncWGDhY5IBIDIJFpm3gPBVGCO13/AJUxbXIp1O0wsQce4+/dF0CDIMwI52vwEEny5pz/APJp1l9e5v5TOMaDp6kymkoaLaa/ZA8Jz9/um3JTLh4ccPP9k24TbQJR+ErhUqhI20+fvusuXApCgkJI5K1Iy46oANkQelKxB481zX1qbW7rfZI63ehQARdWiUcykxLnqUCAFK6Ui5QAUCOaGERQkqQOJXJUhQBwKW6QImoAREChXG6ACalAmeQnRG/6W9D6odm+pvUeqkg4kgajjw1jvqUISPNVwQARrxmaz7806MZop8thjWX150dCYRg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28098"/>
            <a:ext cx="8183880" cy="92869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Пример вида профессиональной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ru-RU" b="1" dirty="0" smtClean="0"/>
              <a:t>Уход за здоровым новорожденным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– </a:t>
            </a:r>
            <a:r>
              <a:rPr lang="ru-RU" dirty="0" smtClean="0"/>
              <a:t>Знать состояния матери, которые могут повлиять на ребенка</a:t>
            </a:r>
          </a:p>
          <a:p>
            <a:pPr>
              <a:buNone/>
            </a:pPr>
            <a:r>
              <a:rPr lang="en-US" dirty="0" smtClean="0"/>
              <a:t>– </a:t>
            </a:r>
            <a:r>
              <a:rPr lang="ru-RU" dirty="0" smtClean="0"/>
              <a:t>Провести комплексное обследование на выявление врожденных аномалий развития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– – </a:t>
            </a:r>
            <a:r>
              <a:rPr lang="ru-RU" dirty="0" smtClean="0"/>
              <a:t>Беседовать с мамой ребенка на понятном для нее языке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– </a:t>
            </a:r>
            <a:r>
              <a:rPr lang="ru-RU" dirty="0" smtClean="0"/>
              <a:t>Обеспечивать взаимодействие с педиатром по обеспечению ухода за ребенком и др.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9020"/>
            <a:ext cx="8183880" cy="105156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latin typeface="Comic Sans MS" pitchFamily="66" charset="0"/>
              </a:rPr>
              <a:t>Подобно тому, как в баскетболе игрок сначала учится отбивать мяч, ловить и передавать его….</a:t>
            </a:r>
            <a:endParaRPr lang="ru-RU" sz="2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Кафедра ГТ\Desktop\Basketbo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3000"/>
            <a:ext cx="3384376" cy="40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федра ГТ\Desktop\lovlya-myac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69075"/>
            <a:ext cx="4248472" cy="34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18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71" y="253918"/>
            <a:ext cx="8183880" cy="105156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latin typeface="Comic Sans MS" pitchFamily="66" charset="0"/>
              </a:rPr>
              <a:t>Затем игрок учится вести мяч, перемещаться по полю и бросать мяч в кольцо…. </a:t>
            </a:r>
            <a:endParaRPr lang="ru-RU" sz="2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Кафедра ГТ\Desktop\vedenie-mya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71" y="1412776"/>
            <a:ext cx="2664296" cy="411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федра ГТ\Desktop\Бросок-одной-рукой-от-плеч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1492"/>
            <a:ext cx="3389012" cy="2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афедра ГТ\Desktop\4350828148_c55e4ca025-196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054" y="1690482"/>
            <a:ext cx="2758387" cy="42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364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886" y="359296"/>
            <a:ext cx="8183880" cy="105156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latin typeface="Comic Sans MS" pitchFamily="66" charset="0"/>
              </a:rPr>
              <a:t>И, наконец, он осваивает сложные командные схемы нападения, прорыва и защиты…</a:t>
            </a:r>
            <a:endParaRPr lang="ru-RU" sz="2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80526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И становится профессиональным командным </a:t>
            </a:r>
            <a:r>
              <a:rPr lang="ru-RU" sz="2800" dirty="0" smtClean="0">
                <a:latin typeface="Comic Sans MS" pitchFamily="66" charset="0"/>
              </a:rPr>
              <a:t>игроком !</a:t>
            </a:r>
            <a:endParaRPr lang="ru-RU" sz="2800" dirty="0"/>
          </a:p>
        </p:txBody>
      </p:sp>
      <p:pic>
        <p:nvPicPr>
          <p:cNvPr id="3074" name="Picture 2" descr="C:\Users\Кафедра ГТ\Desktop\1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57" b="10388"/>
          <a:stretch/>
        </p:blipFill>
        <p:spPr bwMode="auto">
          <a:xfrm>
            <a:off x="6228184" y="1600810"/>
            <a:ext cx="2447896" cy="2473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076" name="Picture 4" descr="C:\Users\Кафедра ГТ\Desktop\Передача-в-баскетбол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0856"/>
            <a:ext cx="3520562" cy="26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федра ГТ\Desktop\майкл-джорадн-защита-420x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39584"/>
            <a:ext cx="4527180" cy="23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710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183880" cy="1071570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Этапы и взаимодействие элементов обучения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984" t="32812" r="16501" b="16562"/>
          <a:stretch>
            <a:fillRect/>
          </a:stretch>
        </p:blipFill>
        <p:spPr bwMode="auto">
          <a:xfrm>
            <a:off x="357158" y="1428736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643998" cy="11239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Изменения в образовательном процессе </a:t>
            </a:r>
            <a:br>
              <a:rPr lang="ru-RU" sz="2800" dirty="0" smtClean="0"/>
            </a:br>
            <a:r>
              <a:rPr lang="ru-RU" sz="2800" dirty="0" smtClean="0"/>
              <a:t>на современном этапе в РФ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643050"/>
            <a:ext cx="8572560" cy="47863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>Использование подхода, основанного на компетенциях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Использование активных методов обучения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Усовершенствование </a:t>
            </a:r>
            <a:r>
              <a:rPr lang="ru-RU" sz="2400" b="1" dirty="0" err="1" smtClean="0"/>
              <a:t>симуляционных</a:t>
            </a:r>
            <a:r>
              <a:rPr lang="ru-RU" sz="2400" b="1" dirty="0" smtClean="0"/>
              <a:t> лабораторий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Разработка курсов по коммуникативным навыкам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Вертикальная и горизонтальная интеграция учебной программы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Профессиональное развитие профессорско-преподавательского состава</a:t>
            </a:r>
          </a:p>
          <a:p>
            <a:pPr>
              <a:spcBef>
                <a:spcPts val="600"/>
              </a:spcBef>
            </a:pPr>
            <a:endParaRPr lang="ru-RU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8215342" cy="53578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>Разработано достаточно много хороших моделей медицинского образования – </a:t>
            </a:r>
            <a:br>
              <a:rPr lang="ru-RU" sz="2400" b="1" dirty="0" smtClean="0"/>
            </a:br>
            <a:r>
              <a:rPr lang="ru-RU" sz="2400" b="1" dirty="0" smtClean="0"/>
              <a:t>у каждой из них есть свои сильные стороны, но, ни одна из них не является совершенной</a:t>
            </a:r>
          </a:p>
          <a:p>
            <a:pPr>
              <a:spcBef>
                <a:spcPts val="600"/>
              </a:spcBef>
            </a:pPr>
            <a:endParaRPr lang="ru-RU" sz="2400" b="1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Необходимо стремиться к разработке собственной системы образования, которая наилучшим образом соответствует собственным ресурсам, уникальным историческим и культурным ценностям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572008"/>
            <a:ext cx="3643338" cy="57150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Stephen Ludwig, MD  </a:t>
            </a:r>
            <a:endParaRPr lang="ru-RU" sz="2000" dirty="0" smtClean="0"/>
          </a:p>
        </p:txBody>
      </p:sp>
      <p:pic>
        <p:nvPicPr>
          <p:cNvPr id="46082" name="Picture 2" descr="CHOP with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572140"/>
            <a:ext cx="4786346" cy="35719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86314" y="4500570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M. Callahan, MD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5901" t="28549" r="28518" b="32131"/>
          <a:stretch>
            <a:fillRect/>
          </a:stretch>
        </p:blipFill>
        <p:spPr bwMode="auto">
          <a:xfrm>
            <a:off x="5214942" y="1357298"/>
            <a:ext cx="2857520" cy="30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00430" y="5929330"/>
            <a:ext cx="5295936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Детский госпиталь,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Филадельфия, США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38149" t="12206" r="18107" b="24729"/>
          <a:stretch>
            <a:fillRect/>
          </a:stretch>
        </p:blipFill>
        <p:spPr bwMode="auto">
          <a:xfrm>
            <a:off x="1071538" y="1357298"/>
            <a:ext cx="2786082" cy="301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400" y="2163126"/>
            <a:ext cx="8183880" cy="105156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9286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00240"/>
            <a:ext cx="6858048" cy="4019560"/>
          </a:xfrm>
        </p:spPr>
        <p:txBody>
          <a:bodyPr/>
          <a:lstStyle/>
          <a:p>
            <a:r>
              <a:rPr lang="ru-RU" b="1" dirty="0" smtClean="0"/>
              <a:t>Общие тенденции развития медицинского образования</a:t>
            </a:r>
          </a:p>
          <a:p>
            <a:endParaRPr lang="ru-RU" b="1" dirty="0" smtClean="0"/>
          </a:p>
          <a:p>
            <a:r>
              <a:rPr lang="ru-RU" b="1" dirty="0" err="1" smtClean="0"/>
              <a:t>Компетентностный</a:t>
            </a:r>
            <a:r>
              <a:rPr lang="ru-RU" b="1" dirty="0" smtClean="0"/>
              <a:t> подход </a:t>
            </a:r>
            <a:br>
              <a:rPr lang="ru-RU" b="1" dirty="0" smtClean="0"/>
            </a:br>
            <a:r>
              <a:rPr lang="ru-RU" b="1" dirty="0" smtClean="0"/>
              <a:t>в обучении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15328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Общие тенденции развития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85778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2400" b="1" dirty="0" smtClean="0"/>
              <a:t>использование активных методов обучения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интеграция фундаментальных наук с клиническим опытом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подход, основанный на компетенциях в разработке учебной программы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раннее и непрерывное вовлечение студентов в процесс ухода за больными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улучшенные методы оценки</a:t>
            </a:r>
          </a:p>
          <a:p>
            <a:pPr lvl="0">
              <a:spcBef>
                <a:spcPts val="600"/>
              </a:spcBef>
            </a:pPr>
            <a:r>
              <a:rPr lang="ru-RU" sz="2400" b="1" dirty="0" smtClean="0"/>
              <a:t>непрерывное профессиональное развитие профессорско-преподавательского состава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91440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Медицинское образование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28596" y="1571625"/>
          <a:ext cx="8429683" cy="4529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339"/>
                <a:gridCol w="224917"/>
                <a:gridCol w="4548427"/>
              </a:tblGrid>
              <a:tr h="48919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13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200" b="1" dirty="0" smtClean="0"/>
                        <a:t>Недостаточный внешний контроль </a:t>
                      </a:r>
                      <a:br>
                        <a:rPr lang="ru-RU" sz="2200" b="1" dirty="0" smtClean="0"/>
                      </a:br>
                      <a:r>
                        <a:rPr lang="ru-RU" sz="2200" b="1" dirty="0" smtClean="0"/>
                        <a:t>за образовательным процессом</a:t>
                      </a:r>
                      <a:endParaRPr lang="ru-RU" sz="22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2200" b="1" dirty="0" smtClean="0"/>
                        <a:t>Контроль со стороны внешних</a:t>
                      </a:r>
                      <a:r>
                        <a:rPr lang="ru-RU" sz="2200" b="1" baseline="0" dirty="0" smtClean="0"/>
                        <a:t> объединений и организаций (агентств, обществ, ассоциаций). Появление регуляторных механизмов.</a:t>
                      </a:r>
                    </a:p>
                    <a:p>
                      <a:pPr marL="171450" indent="0"/>
                      <a:r>
                        <a:rPr lang="ru-RU" sz="2200" b="1" baseline="0" dirty="0" smtClean="0"/>
                        <a:t>Приобретение этой тенденцией международного характера</a:t>
                      </a:r>
                      <a:endParaRPr lang="ru-RU" sz="2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7700" t="63424" r="51273" b="9928"/>
          <a:stretch>
            <a:fillRect/>
          </a:stretch>
        </p:blipFill>
        <p:spPr bwMode="auto">
          <a:xfrm>
            <a:off x="428596" y="4357694"/>
            <a:ext cx="350046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642910" y="2000240"/>
          <a:ext cx="7929619" cy="389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533"/>
                <a:gridCol w="619506"/>
                <a:gridCol w="3799580"/>
              </a:tblGrid>
              <a:tr h="57050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2363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Недостаток</a:t>
                      </a:r>
                      <a:r>
                        <a:rPr lang="ru-RU" sz="2400" b="1" baseline="0" dirty="0" smtClean="0"/>
                        <a:t> или отсутствие знаний о теории образования или перенос принципов обучения из других областей</a:t>
                      </a:r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Возможность </a:t>
                      </a:r>
                      <a:r>
                        <a:rPr lang="ru-RU" sz="2400" b="1" smtClean="0"/>
                        <a:t>обучения </a:t>
                      </a:r>
                      <a:br>
                        <a:rPr lang="ru-RU" sz="2400" b="1" smtClean="0"/>
                      </a:br>
                      <a:r>
                        <a:rPr lang="ru-RU" sz="2400" b="1" smtClean="0"/>
                        <a:t>в </a:t>
                      </a:r>
                      <a:r>
                        <a:rPr lang="ru-RU" sz="2400" b="1" dirty="0" smtClean="0"/>
                        <a:t>области медицинского образования</a:t>
                      </a:r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274639"/>
            <a:ext cx="9144000" cy="8683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Медицинское образование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785786" y="1928802"/>
          <a:ext cx="7800972" cy="394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428628"/>
                <a:gridCol w="4086196"/>
              </a:tblGrid>
              <a:tr h="6283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783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Общая оценка обучающихся (резидентов)</a:t>
                      </a:r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2400" b="1" dirty="0" smtClean="0"/>
                        <a:t>Более специфичные инструменты и техники оценки компетенций. Преподаватели должны знать как использовать эти инструменты оценки</a:t>
                      </a:r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274639"/>
            <a:ext cx="9144000" cy="8683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Медицинское образование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28596" y="2214554"/>
          <a:ext cx="8229600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285752"/>
                <a:gridCol w="4300510"/>
              </a:tblGrid>
              <a:tr h="6746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прошлое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/>
                          </a:solidFill>
                        </a:rPr>
                        <a:t>настоящее</a:t>
                      </a:r>
                      <a:endParaRPr lang="ru-RU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7208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Образование,</a:t>
                      </a:r>
                      <a:r>
                        <a:rPr lang="ru-RU" sz="2000" b="1" baseline="0" dirty="0" smtClean="0"/>
                        <a:t> основанное на учебном времени (обучение за определенный период времени)</a:t>
                      </a:r>
                      <a:endParaRPr lang="ru-RU" sz="20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Образование, основанное</a:t>
                      </a:r>
                      <a:r>
                        <a:rPr lang="ru-RU" sz="2000" b="1" baseline="0" dirty="0" smtClean="0"/>
                        <a:t> на времени и компетенциях (конечных результатах обучения)</a:t>
                      </a:r>
                    </a:p>
                    <a:p>
                      <a:pPr marL="171450" indent="0"/>
                      <a:r>
                        <a:rPr lang="ru-RU" sz="2000" b="1" baseline="0" dirty="0" smtClean="0"/>
                        <a:t>Возможно, в будущем, продвижение </a:t>
                      </a:r>
                      <a:r>
                        <a:rPr lang="ru-RU" sz="2000" b="1" baseline="0" dirty="0" err="1" smtClean="0"/>
                        <a:t>компетентностной</a:t>
                      </a:r>
                      <a:r>
                        <a:rPr lang="ru-RU" sz="2000" b="1" baseline="0" dirty="0" smtClean="0"/>
                        <a:t> модели</a:t>
                      </a:r>
                      <a:endParaRPr lang="ru-RU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274639"/>
            <a:ext cx="9144000" cy="8683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Медицинское образование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1043</TotalTime>
  <Words>840</Words>
  <Application>Microsoft Office PowerPoint</Application>
  <PresentationFormat>Экран (4:3)</PresentationFormat>
  <Paragraphs>179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ПРИМЕНЕНИЕ КОМПЕТЕНТНОСТНОГО ПОДХОДА  В ПРЕПОДАВАНИИ  КЛИНИЧЕСКИХ ДИСЦИПЛИН  (по итогам международного симпозиума в г. Рига)  </vt:lpstr>
      <vt:lpstr>Слайд 2</vt:lpstr>
      <vt:lpstr>Слайд 3</vt:lpstr>
      <vt:lpstr>Слайд 4</vt:lpstr>
      <vt:lpstr>Общие тенденции развития образования</vt:lpstr>
      <vt:lpstr>Медицинское образование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Углубленное изучение</vt:lpstr>
      <vt:lpstr>Принципы перехода к компетентностному подходу</vt:lpstr>
      <vt:lpstr>Общие («ядерные») компетенции</vt:lpstr>
      <vt:lpstr>Слайд 17</vt:lpstr>
      <vt:lpstr>Работа с пациентом (уход за больным)</vt:lpstr>
      <vt:lpstr>Методы и техники обучения</vt:lpstr>
      <vt:lpstr>Обучение у постели больного</vt:lpstr>
      <vt:lpstr>Слайд 21</vt:lpstr>
      <vt:lpstr>Оценка уровня практической подготовки и готовности  к самостоятельной деятельности</vt:lpstr>
      <vt:lpstr>Пример вида профессиональной деятельности</vt:lpstr>
      <vt:lpstr>Подобно тому, как в баскетболе игрок сначала учится отбивать мяч, ловить и передавать его….</vt:lpstr>
      <vt:lpstr>Затем игрок учится вести мяч, перемещаться по полю и бросать мяч в кольцо…. </vt:lpstr>
      <vt:lpstr>И, наконец, он осваивает сложные командные схемы нападения, прорыва и защиты…</vt:lpstr>
      <vt:lpstr>Слайд 27</vt:lpstr>
      <vt:lpstr>Изменения в образовательном процессе  на современном этапе в РФ</vt:lpstr>
      <vt:lpstr>Слайд 29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11</cp:lastModifiedBy>
  <cp:revision>116</cp:revision>
  <cp:lastPrinted>2015-01-29T10:33:02Z</cp:lastPrinted>
  <dcterms:modified xsi:type="dcterms:W3CDTF">2015-02-02T11:22:28Z</dcterms:modified>
</cp:coreProperties>
</file>