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5" r:id="rId4"/>
    <p:sldId id="296" r:id="rId5"/>
    <p:sldId id="297" r:id="rId6"/>
    <p:sldId id="298" r:id="rId7"/>
    <p:sldId id="304" r:id="rId8"/>
    <p:sldId id="299" r:id="rId9"/>
    <p:sldId id="305" r:id="rId10"/>
    <p:sldId id="306" r:id="rId11"/>
    <p:sldId id="301" r:id="rId12"/>
    <p:sldId id="307" r:id="rId13"/>
    <p:sldId id="309" r:id="rId14"/>
    <p:sldId id="311" r:id="rId15"/>
    <p:sldId id="312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313" r:id="rId31"/>
    <p:sldId id="272" r:id="rId32"/>
    <p:sldId id="273" r:id="rId33"/>
    <p:sldId id="284" r:id="rId34"/>
    <p:sldId id="314" r:id="rId35"/>
    <p:sldId id="285" r:id="rId36"/>
    <p:sldId id="286" r:id="rId37"/>
    <p:sldId id="287" r:id="rId38"/>
    <p:sldId id="289" r:id="rId39"/>
    <p:sldId id="288" r:id="rId40"/>
    <p:sldId id="310" r:id="rId41"/>
    <p:sldId id="292" r:id="rId42"/>
    <p:sldId id="290" r:id="rId43"/>
    <p:sldId id="293" r:id="rId44"/>
    <p:sldId id="30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AA6C-98B0-4E32-81A8-223F40568ED4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59CA-6040-4DBF-A14D-052AA35CA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08BBA-911F-4A04-94F8-D9AD8BD1574B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0C43-F52D-444B-BD94-074881BDD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C1C6-7376-4EC4-880B-B1A042FD3409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3546-25E9-4FCF-B4B5-76317D9AE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837C-474A-44B5-BD6A-39352F2ED991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3EB1-4CF3-47EE-98A3-E4D4F274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C070-9868-4D72-9FA5-6B9586CDFBA6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B97B-A146-460B-9514-BB451AE9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7B2B-5952-4F51-92F7-0A5B1B805F31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BB1F-4D9C-4D76-A6C2-5E2BEEFA7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F1FF-EBDF-40B7-93E0-A3BBF77900CF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9D93-7BD9-4DB8-A7AE-AFCB70C1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38C6-A959-48EA-805F-FAA1DDAAB18A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A69B-B0EA-4976-A93C-ECD637C2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3A07C-DE04-4AC7-8484-D716264DFEB7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57AA-930D-4D41-8941-3FF5A1857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EC3A-F2A3-4E91-A019-A6F81ABF1D09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57EB-88B8-4B20-83AD-1DD8F081F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C037-7AFC-4A7F-8E2A-2327CBA4DDF4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8F97-FE9A-4ACC-80BF-457C4F38D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6B8F21D-5D7F-4A28-99DD-445F26B6D3B6}" type="datetimeFigureOut">
              <a:rPr lang="ru-RU"/>
              <a:pPr>
                <a:defRPr/>
              </a:pPr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8AD0C0-E8C3-4E36-8C6B-BFB1A6EF1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1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mtClean="0"/>
              <a:t>ПАТОФИЗИОЛОГИЯ </a:t>
            </a:r>
            <a:br>
              <a:rPr lang="ru-RU" smtClean="0"/>
            </a:br>
            <a:r>
              <a:rPr lang="ru-RU" smtClean="0"/>
              <a:t>НЕРВНОЙ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88913"/>
            <a:ext cx="8856662" cy="5937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Тремор (от лат. </a:t>
            </a:r>
            <a:r>
              <a:rPr lang="ru-RU" dirty="0" err="1">
                <a:solidFill>
                  <a:schemeClr val="bg1"/>
                </a:solidFill>
              </a:rPr>
              <a:t>tremor</a:t>
            </a:r>
            <a:r>
              <a:rPr lang="ru-RU" dirty="0">
                <a:solidFill>
                  <a:schemeClr val="bg1"/>
                </a:solidFill>
              </a:rPr>
              <a:t> - дрожание) - ритмические колебания в определенных частях </a:t>
            </a:r>
            <a:r>
              <a:rPr lang="ru-RU" dirty="0" smtClean="0">
                <a:solidFill>
                  <a:schemeClr val="bg1"/>
                </a:solidFill>
              </a:rPr>
              <a:t>тела, </a:t>
            </a:r>
            <a:r>
              <a:rPr lang="ru-RU" dirty="0">
                <a:solidFill>
                  <a:schemeClr val="bg1"/>
                </a:solidFill>
              </a:rPr>
              <a:t>при этом колебательные движения вызываются последовательным сокращением </a:t>
            </a:r>
            <a:r>
              <a:rPr lang="ru-RU" dirty="0" smtClean="0">
                <a:solidFill>
                  <a:schemeClr val="bg1"/>
                </a:solidFill>
              </a:rPr>
              <a:t>мышц-антагонистов.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Тики - неритмичные, нерегулярные гиперкинезы, проявляющиеся отрывистыми стереотипными, быстрыми движениями небольшой амплитуды, в которые вовлекаются определенные группы мышц. Тики обычно напоминают произвольные </a:t>
            </a:r>
            <a:r>
              <a:rPr lang="ru-RU" dirty="0" smtClean="0"/>
              <a:t>движения - это </a:t>
            </a:r>
            <a:r>
              <a:rPr lang="ru-RU" dirty="0"/>
              <a:t>учащенные мигания, подергивание определенных мимических мышц, движения </a:t>
            </a:r>
            <a:r>
              <a:rPr lang="ru-RU" dirty="0" smtClean="0"/>
              <a:t>головой.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Нарушения чувствительности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7104063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250825" y="2133600"/>
            <a:ext cx="8713788" cy="3449638"/>
          </a:xfrm>
        </p:spPr>
        <p:txBody>
          <a:bodyPr/>
          <a:lstStyle/>
          <a:p>
            <a:pPr eaLnBrk="1" hangingPunct="1"/>
            <a:r>
              <a:rPr lang="ru-RU" smtClean="0"/>
              <a:t>Болевая, температурная, холодовая, тепловая и частично тактильная чувствительность - это </a:t>
            </a:r>
            <a:r>
              <a:rPr lang="ru-RU" i="1" smtClean="0"/>
              <a:t>поверхностная чувствительность. </a:t>
            </a:r>
          </a:p>
          <a:p>
            <a:pPr eaLnBrk="1" hangingPunct="1"/>
            <a:r>
              <a:rPr lang="ru-RU" smtClean="0"/>
              <a:t>Чувство положения туловища и конечностей в пространстве; чувство давления и массы тела; кинестетическая, вибрационная чувствительность относится к </a:t>
            </a:r>
            <a:r>
              <a:rPr lang="ru-RU" i="1" smtClean="0"/>
              <a:t>глубокой чувствительности.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1"/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5865812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b="1" i="1" smtClean="0">
                <a:solidFill>
                  <a:schemeClr val="bg1"/>
                </a:solidFill>
              </a:rPr>
              <a:t>Повреждение ствола периферического нерва</a:t>
            </a:r>
            <a:r>
              <a:rPr lang="ru-RU" b="1" smtClean="0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вызывает расстройство всех видов чувствительности в той области, которую этот нерв иннервирует. При поражении (воспалении) многих периферических нервных стволов (полиневрит) </a:t>
            </a:r>
            <a:r>
              <a:rPr lang="ru-RU" smtClean="0"/>
              <a:t>расстройство чувствительности возникает в наиболее дистально расположенных частях конечностей в виде "перчаток" и "чулок".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b="1" i="1" smtClean="0"/>
              <a:t>В случаях повреждения задних корешков спинного мозга  </a:t>
            </a:r>
            <a:r>
              <a:rPr lang="ru-RU" smtClean="0"/>
              <a:t>выпадают оба вида чувствительности, поля анестезии имеют круговое (поясное) расположение на туловище, а на конечностях - в виде продольных полос.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b="1" i="1" smtClean="0"/>
              <a:t>Повреждение клеток задних рогов спинного мозга</a:t>
            </a:r>
            <a:r>
              <a:rPr lang="ru-RU" b="1" smtClean="0"/>
              <a:t> </a:t>
            </a:r>
            <a:r>
              <a:rPr lang="ru-RU" smtClean="0"/>
              <a:t>вызывает потерю болевой и температурной чувствительности на стороне повреждения. Глубокая чувствительность сохраняется. 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593725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i="1" smtClean="0">
                <a:solidFill>
                  <a:schemeClr val="bg1"/>
                </a:solidFill>
              </a:rPr>
              <a:t>Синдром Броун - Секара.</a:t>
            </a:r>
            <a:r>
              <a:rPr lang="ru-RU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Возникает при половинной, боковой перерезке спинного мозга (справа или слева). Расстройства движений и чувствительности возникают ниже очага поражения. Однако </a:t>
            </a:r>
            <a:r>
              <a:rPr lang="ru-RU" smtClean="0"/>
              <a:t>расстройства болевой и температурной чувствительности, проводящие пути которых перекрещиваются в спинном мозге, локализуются соответственно на противоположной стороне. В то же время пути глубокой и тактильной чувствительности, а также пирамидный путь, как известно, не перекрещиваются в спинном мозге. Поэтому нарушения этих видов чувствительности и движений (паралич) возникают на стороне повреждения (перерезки) спинного мозга. 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bono-esse.ru/blizzard/img/A/Patfiz/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0"/>
            <a:ext cx="35242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5865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dirty="0">
                <a:solidFill>
                  <a:schemeClr val="bg1"/>
                </a:solidFill>
              </a:rPr>
              <a:t>ПАТОФИЗИОЛОГИЯ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ВЫСШЕЙ </a:t>
            </a:r>
            <a:r>
              <a:rPr lang="ru-RU" sz="3600" dirty="0">
                <a:solidFill>
                  <a:schemeClr val="bg1"/>
                </a:solidFill>
              </a:rPr>
              <a:t>НЕРВНОЙ </a:t>
            </a:r>
            <a:r>
              <a:rPr lang="ru-RU" sz="3600" dirty="0" smtClean="0">
                <a:solidFill>
                  <a:schemeClr val="bg1"/>
                </a:solidFill>
              </a:rPr>
              <a:t>ДЕЯТЕЛЬНОСТИ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/>
              <a:t>НЕВРОЗ – типовая форма патологии ЦНС, возникающая в результате срыва ВНД.</a:t>
            </a:r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Этиология: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острая или хроническая психическая травма (утрата близких, потеря работы, непризнание заслуг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ru-RU" smtClean="0"/>
              <a:t>перенапряжение процесса возбуждения,</a:t>
            </a:r>
          </a:p>
          <a:p>
            <a:pPr eaLnBrk="1" hangingPunct="1"/>
            <a:r>
              <a:rPr lang="ru-RU" smtClean="0"/>
              <a:t>перенапряжение процесса торможения,</a:t>
            </a:r>
          </a:p>
          <a:p>
            <a:pPr eaLnBrk="1" hangingPunct="1"/>
            <a:r>
              <a:rPr lang="ru-RU" smtClean="0"/>
              <a:t>перенапряжение подвижности нервных процессов,</a:t>
            </a:r>
          </a:p>
          <a:p>
            <a:pPr eaLnBrk="1" hangingPunct="1"/>
            <a:r>
              <a:rPr lang="ru-RU" smtClean="0"/>
              <a:t>перенапряжение аналитико-синтетической функции коры головного мозга.</a:t>
            </a:r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3200" smtClean="0"/>
              <a:t>МЕХАНИЗМЫ ВОЗНИКНОВЕНИЯ НЕВРОЗОВ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эксперименте – действовали на собаку множеством сверхсильных раздражителей;</a:t>
            </a:r>
          </a:p>
          <a:p>
            <a:pPr eaLnBrk="1" hangingPunct="1"/>
            <a:r>
              <a:rPr lang="ru-RU" smtClean="0"/>
              <a:t>у человека – война, гибель близких, утрата крова, неравномерность учебных занятий.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перенапряжение процесса возбуждения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эксперименте – срыв внутреннего дифференцировочного торможения (эллипс и круг);</a:t>
            </a:r>
          </a:p>
          <a:p>
            <a:pPr eaLnBrk="1" hangingPunct="1"/>
            <a:r>
              <a:rPr lang="ru-RU" smtClean="0"/>
              <a:t>у человека – постоянное сдерживание отрицательно окрашенных эмоций.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перенапряжение процесса торможения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1916113"/>
            <a:ext cx="8642350" cy="4210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• </a:t>
            </a:r>
            <a:r>
              <a:rPr lang="ru-RU" dirty="0"/>
              <a:t> </a:t>
            </a:r>
            <a:r>
              <a:rPr lang="ru-RU" sz="2800" dirty="0"/>
              <a:t>Экзогенные </a:t>
            </a:r>
            <a:r>
              <a:rPr lang="ru-RU" sz="2800" dirty="0" smtClean="0"/>
              <a:t>факторы - физические, химические, биологические, психогенные.</a:t>
            </a:r>
            <a:endParaRPr lang="ru-RU" sz="2800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/>
              <a:t>•  Эндогенные </a:t>
            </a:r>
            <a:r>
              <a:rPr lang="ru-RU" sz="2800" dirty="0" smtClean="0"/>
              <a:t>факторы - </a:t>
            </a:r>
            <a:r>
              <a:rPr lang="ru-RU" sz="2800" dirty="0"/>
              <a:t>нарушение циркуляции крови и ликвора в головном мозге, дисбаланс </a:t>
            </a:r>
            <a:r>
              <a:rPr lang="ru-RU" sz="2800" dirty="0" smtClean="0"/>
              <a:t>БАВ, </a:t>
            </a:r>
            <a:r>
              <a:rPr lang="ru-RU" sz="2800" dirty="0"/>
              <a:t>гипоксия, </a:t>
            </a:r>
            <a:r>
              <a:rPr lang="ru-RU" sz="2800" dirty="0" smtClean="0"/>
              <a:t>эндокринные </a:t>
            </a:r>
            <a:r>
              <a:rPr lang="ru-RU" sz="2800" dirty="0"/>
              <a:t>заболевания, нарушение теплового и </a:t>
            </a:r>
            <a:r>
              <a:rPr lang="ru-RU" sz="2800" dirty="0" smtClean="0"/>
              <a:t>водно-электролитного </a:t>
            </a:r>
            <a:r>
              <a:rPr lang="ru-RU" sz="2800" dirty="0"/>
              <a:t>гомеостаза организма.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ЭТИОЛОГИЯ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451225"/>
          </a:xfrm>
        </p:spPr>
        <p:txBody>
          <a:bodyPr/>
          <a:lstStyle/>
          <a:p>
            <a:pPr eaLnBrk="1" hangingPunct="1"/>
            <a:r>
              <a:rPr lang="ru-RU" smtClean="0"/>
              <a:t>в эксперименте – быстрая смена положительного и тормозного раздражителей (экспериментальная сшибка по В.Я. Кряжеву) – собака получала удар электрическим током на фоне действия подкрепления пищевым раздражителем условного рефлекса;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перенапряжение подвижности нервных процессов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48150"/>
          </a:xfrm>
        </p:spPr>
        <p:txBody>
          <a:bodyPr/>
          <a:lstStyle/>
          <a:p>
            <a:pPr eaLnBrk="1" hangingPunct="1"/>
            <a:r>
              <a:rPr lang="ru-RU" smtClean="0"/>
              <a:t>у человека </a:t>
            </a:r>
          </a:p>
          <a:p>
            <a:pPr eaLnBrk="1" hangingPunct="1">
              <a:buFontTx/>
              <a:buChar char="-"/>
            </a:pPr>
            <a:r>
              <a:rPr lang="ru-RU" smtClean="0"/>
              <a:t>постоянные столкновения возбудительного процесса (потребность высказаться) с тормозным (необходимость подавлять чувство внутреннего протеста);</a:t>
            </a:r>
          </a:p>
          <a:p>
            <a:pPr eaLnBrk="1" hangingPunct="1">
              <a:buFontTx/>
              <a:buChar char="-"/>
            </a:pPr>
            <a:r>
              <a:rPr lang="ru-RU" smtClean="0"/>
              <a:t>нарушение динамического стереотипа (переезд в другой город, разорванный темп работы и жизни).</a:t>
            </a:r>
          </a:p>
          <a:p>
            <a:pPr eaLnBrk="1" hangingPunct="1">
              <a:buFontTx/>
              <a:buChar char="-"/>
            </a:pPr>
            <a:endParaRPr lang="ru-RU" smtClean="0"/>
          </a:p>
          <a:p>
            <a:pPr eaLnBrk="1" hangingPunct="1"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информационные неврозы (большой объем информации, дефицит времени, высокая мотивация).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ru-RU" sz="3600" smtClean="0"/>
              <a:t>перенапряжение аналитико-синтетической функции коры головного мозга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468313" y="3573463"/>
            <a:ext cx="8424862" cy="2552700"/>
          </a:xfrm>
        </p:spPr>
        <p:txBody>
          <a:bodyPr/>
          <a:lstStyle/>
          <a:p>
            <a:pPr eaLnBrk="1" hangingPunct="1"/>
            <a:r>
              <a:rPr lang="ru-RU" smtClean="0"/>
              <a:t>невроз с преобладанием раздражительного процесса (срыв в сторону возбуждения) – при перенапряжении процесса активного торможения. У животных появляется двигательное возбуждение, агрессия, ослабление внутреннего торможения.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362950" cy="3162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ПАТОГЕНЕЗ НАРУШЕНИЙ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smtClean="0">
                <a:solidFill>
                  <a:schemeClr val="bg1"/>
                </a:solidFill>
              </a:rPr>
              <a:t>НЕВРОЗАХ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Нарушения силы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возбуждения и торможения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395288" y="2674938"/>
            <a:ext cx="8497887" cy="3451225"/>
          </a:xfrm>
        </p:spPr>
        <p:txBody>
          <a:bodyPr/>
          <a:lstStyle/>
          <a:p>
            <a:pPr eaLnBrk="1" hangingPunct="1"/>
            <a:r>
              <a:rPr lang="ru-RU" smtClean="0"/>
              <a:t>невроз с преобладанием тормозного процесса (срыв в сторону торможения) – в коре ГМ развивается запредельное торможение, выработанные условные рефлексы исчезают.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395288" y="2674938"/>
            <a:ext cx="8497887" cy="3451225"/>
          </a:xfrm>
        </p:spPr>
        <p:txBody>
          <a:bodyPr/>
          <a:lstStyle/>
          <a:p>
            <a:pPr eaLnBrk="1" hangingPunct="1"/>
            <a:r>
              <a:rPr lang="ru-RU" smtClean="0"/>
              <a:t>объясняет явление взрывчатости или раздражительной слабости – вспышки повышенной деятельности со сменой их утомлением и апатией.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Патологическая подвижность возбуждения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4512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объясняет возникновение патологических страхов – фобий.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Состояние патологического страха является частым симптомом неврозов, особенно в детском возрасте.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Патологическая подвижность торможения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451225"/>
          </a:xfrm>
        </p:spPr>
        <p:txBody>
          <a:bodyPr/>
          <a:lstStyle/>
          <a:p>
            <a:pPr eaLnBrk="1" hangingPunct="1"/>
            <a:r>
              <a:rPr lang="ru-RU" smtClean="0"/>
              <a:t>объясняет возникновение и проявление навязчивых состояний (действия, сомнения, мысли).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Патологическая инертность возбуждения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затрудняется переделка тормозного рефлекса в положительный.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У человека – явление депрессии.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Патологическая инертность торможения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395288" y="2674938"/>
            <a:ext cx="8497887" cy="34512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mtClean="0"/>
              <a:t>Парабиоз – стойкое неколеблющееся возбуждение, утратившее способность к распространению.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mtClean="0"/>
              <a:t>Люди неадекватно реагируют на обычные раздражители.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Возникновение фазовых состояний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420938"/>
            <a:ext cx="8713788" cy="41370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Механизмы </a:t>
            </a:r>
            <a:r>
              <a:rPr lang="ru-RU" dirty="0"/>
              <a:t>повреждения нейронов могут носить специфический и неспецифический характер.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Неспецифические механизмы </a:t>
            </a:r>
            <a:r>
              <a:rPr lang="ru-RU" b="1" dirty="0" smtClean="0"/>
              <a:t>- </a:t>
            </a:r>
            <a:r>
              <a:rPr lang="ru-RU" dirty="0" smtClean="0"/>
              <a:t>нарушение </a:t>
            </a:r>
            <a:r>
              <a:rPr lang="ru-RU" dirty="0"/>
              <a:t>энергетического обеспечения, </a:t>
            </a:r>
            <a:r>
              <a:rPr lang="ru-RU" dirty="0" err="1"/>
              <a:t>апоптоз</a:t>
            </a:r>
            <a:r>
              <a:rPr lang="ru-RU" dirty="0"/>
              <a:t> нейронов, расстройства биосинтеза белка, </a:t>
            </a:r>
            <a:r>
              <a:rPr lang="ru-RU" dirty="0" err="1"/>
              <a:t>аутолиз</a:t>
            </a:r>
            <a:r>
              <a:rPr lang="ru-RU" dirty="0"/>
              <a:t> компонентов нейронов, дисбаланс ионов и жидкости, повреждение мембран.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/>
              <a:t>Специфические </a:t>
            </a:r>
            <a:r>
              <a:rPr lang="ru-RU" b="1" dirty="0" smtClean="0"/>
              <a:t>механизмы </a:t>
            </a:r>
            <a:r>
              <a:rPr lang="ru-RU" dirty="0" smtClean="0"/>
              <a:t>связаны с нарушением метаболизма </a:t>
            </a:r>
            <a:r>
              <a:rPr lang="ru-RU" dirty="0"/>
              <a:t>различных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: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расстройства синтеза </a:t>
            </a:r>
            <a:r>
              <a:rPr lang="ru-RU" dirty="0" err="1"/>
              <a:t>нейромедиаторов</a:t>
            </a:r>
            <a:r>
              <a:rPr lang="ru-RU" dirty="0"/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нарушения </a:t>
            </a:r>
            <a:r>
              <a:rPr lang="ru-RU" dirty="0" err="1"/>
              <a:t>аксонного</a:t>
            </a:r>
            <a:r>
              <a:rPr lang="ru-RU" dirty="0"/>
              <a:t> транспорта </a:t>
            </a:r>
            <a:r>
              <a:rPr lang="ru-RU" dirty="0" err="1"/>
              <a:t>нейромедиаторов</a:t>
            </a:r>
            <a:r>
              <a:rPr lang="ru-RU" dirty="0"/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расстройства секреции </a:t>
            </a:r>
            <a:r>
              <a:rPr lang="ru-RU" dirty="0" err="1"/>
              <a:t>нейромедиатора</a:t>
            </a:r>
            <a:r>
              <a:rPr lang="ru-RU" dirty="0"/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нарушения удаления </a:t>
            </a:r>
            <a:r>
              <a:rPr lang="ru-RU" dirty="0" err="1"/>
              <a:t>нейромедиатора</a:t>
            </a:r>
            <a:r>
              <a:rPr lang="ru-RU" dirty="0"/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расстройства взаимодействия </a:t>
            </a:r>
            <a:r>
              <a:rPr lang="ru-RU" dirty="0" err="1"/>
              <a:t>нейромедиатора</a:t>
            </a:r>
            <a:r>
              <a:rPr lang="ru-RU" dirty="0"/>
              <a:t> с его рецепторами.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Патогенез патологии нервной системы связан с повреждением </a:t>
            </a:r>
            <a:r>
              <a:rPr lang="ru-RU" b="1" dirty="0"/>
              <a:t>нейронов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8023225" cy="38163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451225"/>
          </a:xfrm>
        </p:spPr>
        <p:txBody>
          <a:bodyPr/>
          <a:lstStyle/>
          <a:p>
            <a:pPr eaLnBrk="1" hangingPunct="1"/>
            <a:r>
              <a:rPr lang="ru-RU" smtClean="0"/>
              <a:t>истерия - патологическое преобладание 1-й сигнальной системы над 2-й и подкорковой деятельности над корковой. </a:t>
            </a:r>
          </a:p>
          <a:p>
            <a:pPr eaLnBrk="1" hangingPunct="1"/>
            <a:r>
              <a:rPr lang="ru-RU" smtClean="0"/>
              <a:t>невроз навязчивых состояний (психастения)</a:t>
            </a:r>
            <a:r>
              <a:rPr lang="en-US" smtClean="0"/>
              <a:t> - </a:t>
            </a:r>
            <a:r>
              <a:rPr lang="ru-RU" smtClean="0"/>
              <a:t>патологическое преобладание 2-й сигнальной системы над 1-й и корковой деятельности над</a:t>
            </a:r>
            <a:r>
              <a:rPr lang="en-US" smtClean="0"/>
              <a:t> </a:t>
            </a:r>
            <a:r>
              <a:rPr lang="ru-RU" smtClean="0"/>
              <a:t>подкорковой. 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Нарушение соотношения между 1-й и 2-й сигнальными системами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Нарушения чувствительности, движений, нервной трофики и вегетативных функций (психосоматические заболевания)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sz="2800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В развитии психосоматических заболеваний выделяют 3 этапа: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нейропсихические нарушения,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нейроэндокринные сдвиги,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соматическое заболевание.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1"/>
          <p:cNvSpPr>
            <a:spLocks noGrp="1"/>
          </p:cNvSpPr>
          <p:nvPr>
            <p:ph idx="1"/>
          </p:nvPr>
        </p:nvSpPr>
        <p:spPr>
          <a:xfrm>
            <a:off x="323850" y="1628775"/>
            <a:ext cx="8353425" cy="475297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dirty="0" smtClean="0"/>
              <a:t>Ряд авторов подразделяют боль на физиологическую и патологическую(</a:t>
            </a:r>
            <a:r>
              <a:rPr lang="ru-RU" dirty="0" err="1" smtClean="0"/>
              <a:t>Д.С.Саркисов,М.А.Пальцев</a:t>
            </a:r>
            <a:r>
              <a:rPr lang="ru-RU" dirty="0" smtClean="0"/>
              <a:t>, </a:t>
            </a:r>
            <a:r>
              <a:rPr lang="ru-RU" dirty="0" err="1" smtClean="0"/>
              <a:t>Н.К.Хитров</a:t>
            </a:r>
            <a:r>
              <a:rPr lang="ru-RU" dirty="0" smtClean="0"/>
              <a:t>,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dirty="0" smtClean="0"/>
              <a:t>1997; Г.Н </a:t>
            </a:r>
            <a:r>
              <a:rPr lang="ru-RU" dirty="0" err="1" smtClean="0"/>
              <a:t>Крыжановский</a:t>
            </a:r>
            <a:r>
              <a:rPr lang="ru-RU" dirty="0" smtClean="0"/>
              <a:t>, 20</a:t>
            </a:r>
            <a:r>
              <a:rPr lang="ru-RU" dirty="0" smtClean="0">
                <a:latin typeface="Arial" charset="0"/>
              </a:rPr>
              <a:t>о</a:t>
            </a:r>
            <a:r>
              <a:rPr lang="ru-RU" dirty="0" smtClean="0"/>
              <a:t>2; </a:t>
            </a:r>
            <a:r>
              <a:rPr lang="ru-RU" dirty="0" err="1" smtClean="0"/>
              <a:t>Т.Ю.Ручинская</a:t>
            </a:r>
            <a:r>
              <a:rPr lang="ru-RU" dirty="0" smtClean="0"/>
              <a:t>, 2019).</a:t>
            </a:r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ru-RU" dirty="0" err="1" smtClean="0"/>
              <a:t>В.Г.Овсянников</a:t>
            </a:r>
            <a:r>
              <a:rPr lang="ru-RU" dirty="0" smtClean="0"/>
              <a:t>(2003)</a:t>
            </a:r>
            <a:r>
              <a:rPr lang="ru-RU" dirty="0" err="1" smtClean="0"/>
              <a:t>считает,что</a:t>
            </a:r>
            <a:r>
              <a:rPr lang="ru-RU" dirty="0" smtClean="0"/>
              <a:t> боль - типовой </a:t>
            </a:r>
            <a:r>
              <a:rPr lang="ru-RU" dirty="0" err="1" smtClean="0"/>
              <a:t>патологиче-ский</a:t>
            </a:r>
            <a:r>
              <a:rPr lang="ru-RU" dirty="0" smtClean="0"/>
              <a:t> процесс при повреждающем воздействии.</a:t>
            </a:r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ru-RU" dirty="0" smtClean="0"/>
              <a:t> На его взгляд, деление боли на физиологическую и патологическую </a:t>
            </a:r>
            <a:r>
              <a:rPr lang="ru-RU" dirty="0" err="1" smtClean="0"/>
              <a:t>неправомерно.Однако</a:t>
            </a:r>
            <a:r>
              <a:rPr lang="ru-RU" dirty="0" smtClean="0"/>
              <a:t>, если основываться на его же высказывании, что «все изменения, которые возникают во время боли, направлены на защиту организма от повреждения и устранение боли», то правильно считать боль универсальной типовой защитно-компенсаторной</a:t>
            </a:r>
          </a:p>
          <a:p>
            <a:pPr marL="0" indent="0" algn="just" eaLnBrk="1" hangingPunct="1">
              <a:buFont typeface="Symbol" pitchFamily="18" charset="2"/>
              <a:buNone/>
            </a:pPr>
            <a:r>
              <a:rPr lang="ru-RU" dirty="0" smtClean="0"/>
              <a:t> реакцией организма на повреждение.</a:t>
            </a:r>
          </a:p>
          <a:p>
            <a:pPr marL="0" indent="0" algn="just" eaLnBrk="1" hangingPunct="1">
              <a:buFont typeface="Symbol" pitchFamily="18" charset="2"/>
              <a:buNone/>
            </a:pPr>
            <a:endParaRPr lang="ru-RU" dirty="0" smtClean="0"/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25253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Боль – универсальная</a:t>
            </a:r>
            <a:r>
              <a:rPr lang="ru-RU" sz="2800" dirty="0" smtClean="0">
                <a:latin typeface="Arial" charset="0"/>
              </a:rPr>
              <a:t> за</a:t>
            </a:r>
            <a:r>
              <a:rPr lang="ru-RU" sz="2800" dirty="0" smtClean="0"/>
              <a:t>щитно-компенсаторная реакция в ответ на патологическое, разрушительное воздействие на орган</a:t>
            </a:r>
            <a:r>
              <a:rPr lang="ru-RU" sz="2800" dirty="0" smtClean="0">
                <a:latin typeface="Arial" charset="0"/>
              </a:rPr>
              <a:t>изм.               </a:t>
            </a:r>
            <a:br>
              <a:rPr lang="ru-RU" sz="2800" dirty="0" smtClean="0">
                <a:latin typeface="Arial" charset="0"/>
              </a:rPr>
            </a:br>
            <a:endParaRPr lang="ru-RU" sz="40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408862" cy="34512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ru-RU" dirty="0" smtClean="0"/>
              <a:t>Особенности болевого ощущения:</a:t>
            </a:r>
          </a:p>
          <a:p>
            <a:pPr eaLnBrk="1" hangingPunct="1"/>
            <a:r>
              <a:rPr lang="ru-RU" dirty="0" smtClean="0"/>
              <a:t>субъективность (боль побежденных и победителей);</a:t>
            </a:r>
          </a:p>
          <a:p>
            <a:pPr eaLnBrk="1" hangingPunct="1"/>
            <a:r>
              <a:rPr lang="ru-RU" dirty="0" smtClean="0"/>
              <a:t>отрицательная эмоциональная окраска;</a:t>
            </a:r>
          </a:p>
          <a:p>
            <a:pPr eaLnBrk="1" hangingPunct="1"/>
            <a:r>
              <a:rPr lang="ru-RU" dirty="0" smtClean="0"/>
              <a:t>нет определенного вида энергии, вызывающего боль.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2492375"/>
            <a:ext cx="8353425" cy="34575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соматическая;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висцеральная;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центральная.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Двойственный характер боли: боль сигнал повреждения и боль – болезнь. Боль – цепная собака здоровья.</a:t>
            </a:r>
            <a:endParaRPr lang="ru-RU" dirty="0"/>
          </a:p>
        </p:txBody>
      </p:sp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Виды боли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48241"/>
          <a:stretch>
            <a:fillRect/>
          </a:stretch>
        </p:blipFill>
        <p:spPr>
          <a:xfrm>
            <a:off x="2843213" y="1628775"/>
            <a:ext cx="3436937" cy="4978400"/>
          </a:xfrm>
        </p:spPr>
      </p:pic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Соматическая боль</a:t>
            </a:r>
            <a:br>
              <a:rPr lang="ru-RU" sz="3600" dirty="0" smtClean="0"/>
            </a:br>
            <a:r>
              <a:rPr lang="ru-RU" sz="3600" dirty="0" smtClean="0"/>
              <a:t> – </a:t>
            </a:r>
            <a:r>
              <a:rPr lang="ru-RU" sz="3600" dirty="0" err="1" smtClean="0"/>
              <a:t>ноцицептивная</a:t>
            </a:r>
            <a:r>
              <a:rPr lang="ru-RU" sz="3600" dirty="0" smtClean="0"/>
              <a:t>  система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 l="48241"/>
          <a:stretch>
            <a:fillRect/>
          </a:stretch>
        </p:blipFill>
        <p:spPr bwMode="auto">
          <a:xfrm>
            <a:off x="2843213" y="1673020"/>
            <a:ext cx="3436937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1"/>
          <p:cNvSpPr>
            <a:spLocks noGrp="1"/>
          </p:cNvSpPr>
          <p:nvPr>
            <p:ph idx="1"/>
          </p:nvPr>
        </p:nvSpPr>
        <p:spPr>
          <a:xfrm>
            <a:off x="323850" y="2674938"/>
            <a:ext cx="8569325" cy="34512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dirty="0" smtClean="0"/>
              <a:t>Рецепторы – </a:t>
            </a:r>
            <a:r>
              <a:rPr lang="ru-RU" dirty="0" err="1" smtClean="0"/>
              <a:t>механо</a:t>
            </a:r>
            <a:r>
              <a:rPr lang="ru-RU" dirty="0" smtClean="0"/>
              <a:t>-, хемо-.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dirty="0" smtClean="0"/>
              <a:t>Путь – соматические нервы, волокна типа А.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dirty="0" smtClean="0"/>
              <a:t>Корковый отдел – задняя центральная извилина, теменная доля, лобная доля.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гистамин</a:t>
            </a:r>
          </a:p>
          <a:p>
            <a:pPr eaLnBrk="1" hangingPunct="1"/>
            <a:r>
              <a:rPr lang="ru-RU" dirty="0" smtClean="0"/>
              <a:t>ацетилхолин</a:t>
            </a:r>
          </a:p>
          <a:p>
            <a:pPr eaLnBrk="1" hangingPunct="1"/>
            <a:r>
              <a:rPr lang="ru-RU" dirty="0" smtClean="0"/>
              <a:t>катехоламины</a:t>
            </a:r>
          </a:p>
          <a:p>
            <a:pPr eaLnBrk="1" hangingPunct="1"/>
            <a:r>
              <a:rPr lang="ru-RU" dirty="0" smtClean="0"/>
              <a:t>серотонин</a:t>
            </a:r>
          </a:p>
          <a:p>
            <a:pPr eaLnBrk="1" hangingPunct="1"/>
            <a:r>
              <a:rPr lang="ru-RU" dirty="0" err="1" smtClean="0"/>
              <a:t>кинины</a:t>
            </a:r>
            <a:r>
              <a:rPr lang="ru-RU" dirty="0" smtClean="0"/>
              <a:t> (</a:t>
            </a:r>
            <a:r>
              <a:rPr lang="ru-RU" dirty="0" err="1" smtClean="0"/>
              <a:t>брадикинин</a:t>
            </a:r>
            <a:r>
              <a:rPr lang="ru-RU" dirty="0" smtClean="0"/>
              <a:t>)</a:t>
            </a:r>
          </a:p>
        </p:txBody>
      </p:sp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химия боли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ъект 1"/>
          <p:cNvSpPr>
            <a:spLocks noGrp="1"/>
          </p:cNvSpPr>
          <p:nvPr>
            <p:ph idx="1"/>
          </p:nvPr>
        </p:nvSpPr>
        <p:spPr>
          <a:xfrm>
            <a:off x="250825" y="1916113"/>
            <a:ext cx="8713788" cy="4497387"/>
          </a:xfrm>
        </p:spPr>
        <p:txBody>
          <a:bodyPr/>
          <a:lstStyle/>
          <a:p>
            <a:pPr eaLnBrk="1" hangingPunct="1"/>
            <a:r>
              <a:rPr lang="ru-RU" dirty="0" smtClean="0"/>
              <a:t>Нейрогенные механизмы – торможение восходящей болевой </a:t>
            </a:r>
            <a:r>
              <a:rPr lang="ru-RU" dirty="0" err="1" smtClean="0"/>
              <a:t>импульсации</a:t>
            </a:r>
            <a:r>
              <a:rPr lang="ru-RU" dirty="0" smtClean="0"/>
              <a:t> воздействиями с нейронов. Участвуют постцентральная извилина, ядра таламуса и гипоталамуса, </a:t>
            </a:r>
            <a:r>
              <a:rPr lang="ru-RU" dirty="0" err="1" smtClean="0"/>
              <a:t>околоводопроводное</a:t>
            </a:r>
            <a:r>
              <a:rPr lang="ru-RU" dirty="0" smtClean="0"/>
              <a:t> серое вещество, голубое пятно продолговатого мозга, хвостатое ядро, ядро шва среднего и продолговатого мозга, </a:t>
            </a:r>
            <a:r>
              <a:rPr lang="ru-RU" dirty="0" err="1" smtClean="0"/>
              <a:t>желатинозная</a:t>
            </a:r>
            <a:r>
              <a:rPr lang="ru-RU" dirty="0" smtClean="0"/>
              <a:t> субстанция.</a:t>
            </a:r>
          </a:p>
          <a:p>
            <a:pPr eaLnBrk="1" hangingPunct="1"/>
            <a:r>
              <a:rPr lang="ru-RU" dirty="0" smtClean="0"/>
              <a:t>Гуморальные системы – противостоят действию гуморальных факторов </a:t>
            </a:r>
            <a:r>
              <a:rPr lang="ru-RU" dirty="0" err="1" smtClean="0"/>
              <a:t>ноцицептивной</a:t>
            </a:r>
            <a:r>
              <a:rPr lang="ru-RU" dirty="0" smtClean="0"/>
              <a:t> системы: </a:t>
            </a:r>
            <a:r>
              <a:rPr lang="ru-RU" dirty="0" err="1" smtClean="0"/>
              <a:t>опиоидергическая</a:t>
            </a:r>
            <a:r>
              <a:rPr lang="ru-RU" dirty="0" smtClean="0"/>
              <a:t>, ГАМК-</a:t>
            </a:r>
            <a:r>
              <a:rPr lang="ru-RU" dirty="0" err="1" smtClean="0"/>
              <a:t>ергическая</a:t>
            </a:r>
            <a:r>
              <a:rPr lang="ru-RU" dirty="0" smtClean="0"/>
              <a:t>, </a:t>
            </a:r>
            <a:r>
              <a:rPr lang="ru-RU" dirty="0" err="1" smtClean="0"/>
              <a:t>норадреналинергическая</a:t>
            </a:r>
            <a:r>
              <a:rPr lang="ru-RU" dirty="0" smtClean="0"/>
              <a:t>, </a:t>
            </a:r>
            <a:r>
              <a:rPr lang="ru-RU" dirty="0" err="1" smtClean="0"/>
              <a:t>серотонинергическая</a:t>
            </a:r>
            <a:r>
              <a:rPr lang="ru-RU" dirty="0" smtClean="0"/>
              <a:t> .</a:t>
            </a:r>
          </a:p>
        </p:txBody>
      </p:sp>
      <p:sp>
        <p:nvSpPr>
          <p:cNvPr id="522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Антиноцицептивная</a:t>
            </a:r>
            <a:r>
              <a:rPr lang="ru-RU" dirty="0" smtClean="0"/>
              <a:t> система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Нейрогенные расстройства движений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08050"/>
            <a:ext cx="7585075" cy="568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Воротный механизм боли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2205038"/>
            <a:ext cx="67691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41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Висцеральная боль</a:t>
            </a:r>
            <a:endParaRPr lang="ru-RU" dirty="0"/>
          </a:p>
        </p:txBody>
      </p:sp>
      <p:pic>
        <p:nvPicPr>
          <p:cNvPr id="542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79475"/>
            <a:ext cx="5065712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88913"/>
            <a:ext cx="47529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250825" y="5603875"/>
            <a:ext cx="8642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ndara" pitchFamily="34" charset="0"/>
              </a:rPr>
              <a:t>Отраженная боль возникает вследствие иррадиации возбуждения со второго нейрона висцеральной боли (боковой рог) на второй нейрон соматической боли (задний рог).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4668"/>
            <a:ext cx="47529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420938"/>
            <a:ext cx="8642350" cy="421005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Фантомные боли - болевые </a:t>
            </a:r>
            <a:r>
              <a:rPr lang="ru-RU" dirty="0"/>
              <a:t>ощущения в ампутированной части тела, возникающие на фоне </a:t>
            </a:r>
            <a:r>
              <a:rPr lang="ru-RU" dirty="0" err="1"/>
              <a:t>безболевого</a:t>
            </a:r>
            <a:r>
              <a:rPr lang="ru-RU" dirty="0"/>
              <a:t> фантома — чувства присутствия удалённой части. Боль появляется в дистальных отделах, может носить </a:t>
            </a:r>
            <a:r>
              <a:rPr lang="ru-RU" dirty="0" smtClean="0"/>
              <a:t>стреляющий</a:t>
            </a:r>
            <a:r>
              <a:rPr lang="ru-RU" dirty="0"/>
              <a:t>, сжимающий характер. </a:t>
            </a:r>
            <a:r>
              <a:rPr lang="ru-RU" dirty="0" smtClean="0"/>
              <a:t> Механизм – неврома.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Таламические боли - синдром</a:t>
            </a:r>
            <a:r>
              <a:rPr lang="ru-RU" dirty="0"/>
              <a:t>, возникающий обычно </a:t>
            </a:r>
            <a:r>
              <a:rPr lang="ru-RU" dirty="0" smtClean="0"/>
              <a:t>вследствие ишемии таламуса. Боли невыносимые</a:t>
            </a:r>
            <a:r>
              <a:rPr lang="ru-RU" dirty="0"/>
              <a:t>, жгучие, разлитые, чрезвычайно </a:t>
            </a:r>
            <a:r>
              <a:rPr lang="ru-RU" dirty="0" smtClean="0"/>
              <a:t>интенсивные, </a:t>
            </a:r>
            <a:r>
              <a:rPr lang="ru-RU" dirty="0"/>
              <a:t>односторонняя </a:t>
            </a:r>
            <a:r>
              <a:rPr lang="ru-RU" dirty="0" err="1" smtClean="0"/>
              <a:t>гиперпатия</a:t>
            </a:r>
            <a:r>
              <a:rPr lang="ru-RU" dirty="0" smtClean="0"/>
              <a:t> </a:t>
            </a:r>
            <a:r>
              <a:rPr lang="ru-RU" dirty="0"/>
              <a:t>(восприятие любых прикосновений и других обычно безболезненных тактильных ощущений как чрезвычайно болезненных</a:t>
            </a:r>
            <a:r>
              <a:rPr lang="ru-RU" dirty="0" smtClean="0"/>
              <a:t>). Механизм – нарушение взаимодействия между </a:t>
            </a:r>
            <a:r>
              <a:rPr lang="ru-RU" dirty="0" err="1" smtClean="0"/>
              <a:t>ноцицептивной</a:t>
            </a:r>
            <a:r>
              <a:rPr lang="ru-RU" dirty="0" smtClean="0"/>
              <a:t> и </a:t>
            </a:r>
            <a:r>
              <a:rPr lang="ru-RU" dirty="0" err="1" smtClean="0"/>
              <a:t>антиноцицептивной</a:t>
            </a:r>
            <a:r>
              <a:rPr lang="ru-RU" dirty="0" smtClean="0"/>
              <a:t> системой таламуса.</a:t>
            </a:r>
          </a:p>
        </p:txBody>
      </p:sp>
      <p:sp>
        <p:nvSpPr>
          <p:cNvPr id="563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Центральная боль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1"/>
          <p:cNvSpPr>
            <a:spLocks noGrp="1"/>
          </p:cNvSpPr>
          <p:nvPr>
            <p:ph idx="1"/>
          </p:nvPr>
        </p:nvSpPr>
        <p:spPr>
          <a:xfrm>
            <a:off x="323850" y="2674938"/>
            <a:ext cx="8496300" cy="3451225"/>
          </a:xfrm>
        </p:spPr>
        <p:txBody>
          <a:bodyPr/>
          <a:lstStyle/>
          <a:p>
            <a:pPr eaLnBrk="1" hangingPunct="1"/>
            <a:r>
              <a:rPr lang="ru-RU" dirty="0" smtClean="0"/>
              <a:t>Каузалгия - интенсивная жгучая боль, развивающаяся после повреждения периферического нерва, обусловленная раздражением его симпатических волокон. Механизм – нарушение воротного контроля боли.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468313" y="2636838"/>
            <a:ext cx="8424862" cy="3489325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mtClean="0"/>
              <a:t>♦ Парез - уменьшение амплитуды, скорости, силы и количества произвольных движений.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mtClean="0"/>
              <a:t>♦ Паралич (плегия) - полное отсутствие произвольных движений.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smtClean="0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77975"/>
          </a:xfrm>
        </p:spPr>
        <p:txBody>
          <a:bodyPr/>
          <a:lstStyle/>
          <a:p>
            <a:pPr eaLnBrk="1" hangingPunct="1"/>
            <a:r>
              <a:rPr lang="ru-RU" sz="3100" b="1" smtClean="0"/>
              <a:t>Гипокинезии - </a:t>
            </a:r>
            <a:r>
              <a:rPr lang="ru-RU" sz="3100" smtClean="0"/>
              <a:t>ограничение объёма, количества и скорости произвольных движений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133600"/>
            <a:ext cx="8569325" cy="39925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Механизм нарушений - усиленная, расторможенная, автоматическая деятельность спинного </a:t>
            </a:r>
            <a:r>
              <a:rPr lang="ru-RU" dirty="0" smtClean="0"/>
              <a:t>мозга ниже места поражения.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Признаки: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отсутствие произвольных движений;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гипертонус</a:t>
            </a:r>
            <a:r>
              <a:rPr lang="ru-RU" dirty="0" smtClean="0"/>
              <a:t> мышц, на верхней конечности – сгибателей, на нижней – разгибателей;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повышение </a:t>
            </a:r>
            <a:r>
              <a:rPr lang="ru-RU" dirty="0"/>
              <a:t>сухожильных рефлексов, </a:t>
            </a:r>
            <a:r>
              <a:rPr lang="ru-RU" dirty="0" smtClean="0"/>
              <a:t>а брюшные рефлексы ослабляются</a:t>
            </a:r>
            <a:r>
              <a:rPr lang="ru-RU" dirty="0"/>
              <a:t>;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патологические </a:t>
            </a:r>
            <a:r>
              <a:rPr lang="ru-RU" dirty="0"/>
              <a:t>рефлексы (</a:t>
            </a:r>
            <a:r>
              <a:rPr lang="ru-RU" dirty="0" err="1" smtClean="0"/>
              <a:t>Бабинского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Центральный (спастический) паралич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133600"/>
            <a:ext cx="8569325" cy="39925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Механизм нарушений </a:t>
            </a:r>
            <a:r>
              <a:rPr lang="ru-RU" dirty="0" smtClean="0"/>
              <a:t>– повреждение моторного нейрона </a:t>
            </a:r>
            <a:r>
              <a:rPr lang="ru-RU" dirty="0"/>
              <a:t>(клеток передних рогов спинного мозга, ядер черепных </a:t>
            </a:r>
            <a:r>
              <a:rPr lang="ru-RU" dirty="0" smtClean="0"/>
              <a:t>нервов, аксонов,  нервно-мышечных синапсов).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Признаки: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отсутствие произвольных движений;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гипотония мышц;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арефлексия;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атрофия.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Периферический (вялый) паралич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2133600"/>
            <a:ext cx="8642350" cy="39925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Увеличения объёма и количества непроизвольных движений развиваются вследствие поражения нейронов различных структур головного мозга (экстрапирамидной системы, таламуса, </a:t>
            </a:r>
            <a:r>
              <a:rPr lang="ru-RU" dirty="0" err="1"/>
              <a:t>субталамического</a:t>
            </a:r>
            <a:r>
              <a:rPr lang="ru-RU" dirty="0"/>
              <a:t> ядра</a:t>
            </a:r>
            <a:r>
              <a:rPr lang="ru-RU" dirty="0" smtClean="0"/>
              <a:t>, зубчатого </a:t>
            </a:r>
            <a:r>
              <a:rPr lang="ru-RU" dirty="0"/>
              <a:t>ядра мозжечка, красного ядра, коры и их систем связи).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Патогенез: </a:t>
            </a:r>
            <a:r>
              <a:rPr lang="ru-RU" dirty="0"/>
              <a:t>большое значение имеет выпадение высших тормозящих </a:t>
            </a:r>
            <a:r>
              <a:rPr lang="ru-RU" dirty="0" smtClean="0"/>
              <a:t>структур ЦНС, </a:t>
            </a:r>
            <a:r>
              <a:rPr lang="ru-RU" dirty="0"/>
              <a:t>что приводит к растормаживанию соответствующих двигательных </a:t>
            </a:r>
            <a:r>
              <a:rPr lang="ru-RU" dirty="0" smtClean="0"/>
              <a:t>зон.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Выделяют </a:t>
            </a:r>
            <a:r>
              <a:rPr lang="ru-RU" dirty="0"/>
              <a:t>быстрые (судороги, </a:t>
            </a:r>
            <a:r>
              <a:rPr lang="ru-RU" dirty="0" smtClean="0"/>
              <a:t>тремор </a:t>
            </a:r>
            <a:r>
              <a:rPr lang="ru-RU" dirty="0"/>
              <a:t>и тики) и медленные гиперкинезы (атетоз и спастическая кривошея).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02625" cy="1539875"/>
          </a:xfrm>
        </p:spPr>
        <p:txBody>
          <a:bodyPr/>
          <a:lstStyle/>
          <a:p>
            <a:pPr eaLnBrk="1" hangingPunct="1"/>
            <a:r>
              <a:rPr lang="ru-RU" sz="2800" b="1" smtClean="0"/>
              <a:t>Гиперкинезы – непроизвольные насильственные движения необычной конфигурации.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476250"/>
            <a:ext cx="8424862" cy="56499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Судороги </a:t>
            </a:r>
            <a:r>
              <a:rPr lang="ru-RU" dirty="0">
                <a:solidFill>
                  <a:schemeClr val="bg1"/>
                </a:solidFill>
              </a:rPr>
              <a:t>- внезапно возникающие, приступообразные или постоянные непроизвольные сокращения мышц различной интенсивности, продолжительности и распространённости.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/>
              <a:t>Выделяют </a:t>
            </a:r>
            <a:r>
              <a:rPr lang="ru-RU" dirty="0"/>
              <a:t>клонические, тонические и смешанные судороги.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Клонические судороги - кратковременные и нерегулярные сокращения отдельных групп мышц, следующие друг за другом через сравнительно небольшие промежутки времени.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/>
              <a:t>♦ Тонические судороги - длительные (до нескольких десятков секунд) мышечные сокращения, в результате которых происходит «застывание» туловища или конечностей в различных вынужденных положениях.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415</TotalTime>
  <Words>1393</Words>
  <Application>Microsoft Office PowerPoint</Application>
  <PresentationFormat>Экран (4:3)</PresentationFormat>
  <Paragraphs>144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Candara</vt:lpstr>
      <vt:lpstr>Symbol</vt:lpstr>
      <vt:lpstr>Волна</vt:lpstr>
      <vt:lpstr>ПАТОФИЗИОЛОГИЯ  НЕРВНОЙ СИСТЕМЫ</vt:lpstr>
      <vt:lpstr>ЭТИОЛОГИЯ </vt:lpstr>
      <vt:lpstr>Патогенез патологии нервной системы связан с повреждением нейронов </vt:lpstr>
      <vt:lpstr>Нейрогенные расстройства движений </vt:lpstr>
      <vt:lpstr>Гипокинезии - ограничение объёма, количества и скорости произвольных движений</vt:lpstr>
      <vt:lpstr>Центральный (спастический) паралич</vt:lpstr>
      <vt:lpstr>Периферический (вялый) паралич</vt:lpstr>
      <vt:lpstr>Гиперкинезы – непроизвольные насильственные движения необычной конфигурации. </vt:lpstr>
      <vt:lpstr>Презентация PowerPoint</vt:lpstr>
      <vt:lpstr>Презентация PowerPoint</vt:lpstr>
      <vt:lpstr>Нарушения чувствительности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ВОЗНИКНОВЕНИЯ НЕВРОЗОВ</vt:lpstr>
      <vt:lpstr>перенапряжение процесса возбуждения</vt:lpstr>
      <vt:lpstr>перенапряжение процесса торможения</vt:lpstr>
      <vt:lpstr>перенапряжение подвижности нервных процессов</vt:lpstr>
      <vt:lpstr>Презентация PowerPoint</vt:lpstr>
      <vt:lpstr>перенапряжение аналитико-синтетической функции коры головного мозга</vt:lpstr>
      <vt:lpstr>ПАТОГЕНЕЗ НАРУШЕНИЙ  ПРИ НЕВРОЗАХ  Нарушения силы  возбуждения и торможения</vt:lpstr>
      <vt:lpstr>Презентация PowerPoint</vt:lpstr>
      <vt:lpstr>Патологическая подвижность возбуждения</vt:lpstr>
      <vt:lpstr>Патологическая подвижность торможения</vt:lpstr>
      <vt:lpstr>Патологическая инертность возбуждения</vt:lpstr>
      <vt:lpstr>Патологическая инертность торможения</vt:lpstr>
      <vt:lpstr>Возникновение фазовых состояний</vt:lpstr>
      <vt:lpstr>Презентация PowerPoint</vt:lpstr>
      <vt:lpstr>Нарушение соотношения между 1-й и 2-й сигнальными системами</vt:lpstr>
      <vt:lpstr>Презентация PowerPoint</vt:lpstr>
      <vt:lpstr>Боль – универсальная защитно-компенсаторная реакция в ответ на патологическое, разрушительное воздействие на организм.                </vt:lpstr>
      <vt:lpstr>Презентация PowerPoint</vt:lpstr>
      <vt:lpstr>Виды боли</vt:lpstr>
      <vt:lpstr>Соматическая боль  – ноцицептивная  система</vt:lpstr>
      <vt:lpstr>Презентация PowerPoint</vt:lpstr>
      <vt:lpstr>химия боли</vt:lpstr>
      <vt:lpstr>Антиноцицептивная система</vt:lpstr>
      <vt:lpstr>Воротный механизм боли</vt:lpstr>
      <vt:lpstr>Висцеральная боль</vt:lpstr>
      <vt:lpstr>Презентация PowerPoint</vt:lpstr>
      <vt:lpstr>Центральная боль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ПАТОФИЗИОЛОГИЯ ВЫСШЕЙ НЕРВНОЙ ДЕЯТЕЛЬНОСТИ</dc:title>
  <dc:creator>USER</dc:creator>
  <cp:lastModifiedBy>Acer</cp:lastModifiedBy>
  <cp:revision>36</cp:revision>
  <dcterms:created xsi:type="dcterms:W3CDTF">2018-02-06T10:43:32Z</dcterms:created>
  <dcterms:modified xsi:type="dcterms:W3CDTF">2019-06-15T10:39:03Z</dcterms:modified>
</cp:coreProperties>
</file>