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6858000" cx="9144000"/>
  <p:notesSz cx="6858000" cy="9144000"/>
  <p:embeddedFontLst>
    <p:embeddedFont>
      <p:font typeface="Roboto"/>
      <p:regular r:id="rId49"/>
      <p:bold r:id="rId50"/>
      <p:italic r:id="rId51"/>
      <p:boldItalic r:id="rId52"/>
    </p:embeddedFont>
    <p:embeddedFont>
      <p:font typeface="Arial Black"/>
      <p:regular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font" Target="fonts/Robo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3" Type="http://schemas.openxmlformats.org/officeDocument/2006/relationships/font" Target="fonts/ArialBlack-regular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_AND_BODY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457200" y="-338400"/>
            <a:ext cx="82293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subTitle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rgbClr val="0B539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4.jpg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80" y="1785960"/>
            <a:ext cx="7714800" cy="488124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0" y="0"/>
            <a:ext cx="9143640" cy="1213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800" u="none" cap="none" strike="noStrike"/>
            </a:br>
            <a:r>
              <a:rPr b="1" i="0" lang="ru-RU" sz="40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Тема № 4 </a:t>
            </a:r>
            <a:br>
              <a:rPr b="0" i="0" lang="ru-RU" sz="1800" u="none" cap="none" strike="noStrike"/>
            </a:br>
            <a:r>
              <a:rPr b="1" i="0" lang="ru-RU" sz="36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Биологическое /бактериологическое/ оружие</a:t>
            </a:r>
            <a:endParaRPr b="0" i="0" sz="36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4286160" y="4071960"/>
            <a:ext cx="414288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«Наука может убить тысячи, десятки тысяч, сотни тысяч, миллионы людей за весьма короткий промежуток времени»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Хирохито,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124-й Император Японии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/>
        </p:nvSpPr>
        <p:spPr>
          <a:xfrm>
            <a:off x="214200" y="1785960"/>
            <a:ext cx="8631000" cy="478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/>
          <p:nvPr/>
        </p:nvSpPr>
        <p:spPr>
          <a:xfrm>
            <a:off x="366840" y="1938240"/>
            <a:ext cx="8631000" cy="478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840" y="214200"/>
            <a:ext cx="6095520" cy="380952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/>
          <p:nvPr/>
        </p:nvSpPr>
        <p:spPr>
          <a:xfrm>
            <a:off x="214200" y="4786200"/>
            <a:ext cx="8715240" cy="91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Стеклянная бомба — хороший способ доставки бактериальной массы в точку применения. Ее даже не потребуется взрывать.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/>
        </p:nvSpPr>
        <p:spPr>
          <a:xfrm>
            <a:off x="457200" y="244440"/>
            <a:ext cx="6686280" cy="1431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Факторы выбора и классификация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214200" y="1785960"/>
            <a:ext cx="8631000" cy="478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Все известные разработки биологического оружия относятся к новейшей истории и поэтому вполне доступны для анализа.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При выборе биологических агентов исследователи руководствовались определенными критериями.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Здесь нам стоит познакомиться с некоторыми понятиями, касающимися микробиологии и эпидемиологии.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60" y="3714840"/>
            <a:ext cx="2928600" cy="29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/>
          <p:nvPr/>
        </p:nvSpPr>
        <p:spPr>
          <a:xfrm>
            <a:off x="4071960" y="5072040"/>
            <a:ext cx="4857480" cy="146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Вирус гриппа был бы прекрасным образцом биологического оружия, если бы селился не только на слизистых дыхательных путей.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/>
          <p:nvPr/>
        </p:nvSpPr>
        <p:spPr>
          <a:xfrm>
            <a:off x="285840" y="285840"/>
            <a:ext cx="6500520" cy="155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Инфекционные болезни.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Классификация инфекционных заболеваний.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928800" y="2000160"/>
            <a:ext cx="7572240" cy="447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По месту нахождения возбудителя в больном организме и механизму передачи все инфекционные болезни можно свести в родственные группы – классифицировать.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Советский ученый эпидемиолог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Л.В. Громашевский делит все инфекционные болезни в условиях естественного распространения на четыре основные группы.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/>
          <p:nvPr/>
        </p:nvSpPr>
        <p:spPr>
          <a:xfrm>
            <a:off x="285840" y="285840"/>
            <a:ext cx="6500520" cy="155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Инфекционные болезни.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Классификация инфекционных заболеваний.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285840" y="1857240"/>
            <a:ext cx="8643600" cy="47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r>
              <a:rPr b="1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Первая группа</a:t>
            </a: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– кишечные инфекции.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Возбудитель находится в содержимом кишечника больного и выделяется во внешнюю среду с испражнениями. Заражение здорового человека происходит через рот и завершается попаданием микроба в кишечник.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К кишечным инфекциям относят: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холеру,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брюшной тиф,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дизентерию,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бруцеллез,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инфекционную желтуху,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ботулизм,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глистные болезни и другие.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Распространяются эти болезни с помощью воды, пищевых продуктов, грязных рук и мух.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/>
          <p:nvPr/>
        </p:nvSpPr>
        <p:spPr>
          <a:xfrm>
            <a:off x="285840" y="285840"/>
            <a:ext cx="6500520" cy="155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Инфекционные болезни.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Классификация инфекционных заболеваний.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285840" y="1857240"/>
            <a:ext cx="8643600" cy="47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r>
              <a:rPr b="1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Вторая группа</a:t>
            </a: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– инфекции дыхательных путей, или капельные инфекции.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Заражение ими происходит через воздух мельчайшими капельками слюны или слизи носа, содержащими возбудители.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Возбудитель попадает в воздух из дыхательных путей больного человека при кашле, чихании, разговоре и вызывает у здорового человека инфекционные болезни: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натуральную оспу,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корь,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скарлатину,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грипп,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коклюш,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дифтерию,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свинку и другие.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/>
          <p:nvPr/>
        </p:nvSpPr>
        <p:spPr>
          <a:xfrm>
            <a:off x="285840" y="285840"/>
            <a:ext cx="6500520" cy="155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Инфекционные болезни.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Классификация инфекционных заболеваний.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285840" y="1643040"/>
            <a:ext cx="8643600" cy="5302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r>
              <a:rPr b="1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Третья группа</a:t>
            </a: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– кровяные инфекции.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Возбудитель попадает непосредственно в кровь.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Заражение происходит от кровососущих насекомых (комаров, вшей, блох) и клещей.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В группу кровяных инфекций входят: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малярия,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сыпной и возвратный тифы,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клещевой энцефалит,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японский энцефалит,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туляремия,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чума,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лихорадка Скалистых гор,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цуцугамуши и другие.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Каждая из этих болезней передается живым переносчиком. Поэтому всю группу болезней называют еще трансмиссивными инфекционными болезнями (трансмиссия – передача).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/>
          <p:nvPr/>
        </p:nvSpPr>
        <p:spPr>
          <a:xfrm>
            <a:off x="285840" y="285840"/>
            <a:ext cx="6500520" cy="155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Инфекционные болезни.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Классификация инфекционных заболеваний.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285840" y="1643040"/>
            <a:ext cx="8643600" cy="5028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r>
              <a:rPr b="1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Четвертая группа</a:t>
            </a: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– болезни наружных покровов.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Они передаются бытовым путем, а также при непосредственном соприкосновении больного со здоровым (поцелуи, рукопожатия, половой акт).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По числу болезней эта группа наиболее многочисленна.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Это: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гнойные заболевания,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трахома,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чесотка,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парша,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столбняк,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сифилис,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гонорея,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хламидиоз и другие.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9120" y="3286080"/>
            <a:ext cx="4214520" cy="35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 txBox="1"/>
          <p:nvPr/>
        </p:nvSpPr>
        <p:spPr>
          <a:xfrm>
            <a:off x="457200" y="244440"/>
            <a:ext cx="6686280" cy="1431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Основные понятия микробиологии и эпидемиологии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214200" y="1785960"/>
            <a:ext cx="8631000" cy="478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Патогенность</a:t>
            </a: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— это видовое свойство инфекционного агента вызывать заболевание организма, то есть патологические изменения в органах и тканях с нарушением их физиологических функций.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Боевая применимость </a:t>
            </a: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агента определяется не столько самой патогенностью, сколько тяжестью вызываемого заболевания и динамикой его развития.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Лепра /проказа/, например, вызывает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тягчайшее поражение организма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человека, но заболевание развивается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в течение многих лет и потому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непригодно для боевого применения.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/>
        </p:nvSpPr>
        <p:spPr>
          <a:xfrm>
            <a:off x="457200" y="244440"/>
            <a:ext cx="6686280" cy="1431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Основные понятия микробиологии и эпидемиологии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214200" y="1785960"/>
            <a:ext cx="8786520" cy="478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Вирулентность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— это способность инфекционного агента заражать определенный организм. Вирулентность не следует путать с патогенностью (способностью вызывать заболевание).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К примеру, </a:t>
            </a:r>
            <a:r>
              <a:rPr b="1" i="1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вирус простого герпеса </a:t>
            </a:r>
            <a:r>
              <a:rPr b="0" i="1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первого типа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имеет высокую вирулентность, но низкую патогенность.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Численно </a:t>
            </a:r>
            <a:r>
              <a:rPr b="1" i="1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вирулентность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можно выразить в количестве единиц инфекционного агента, необходимых для заражения организма с определенной вероятностью.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/>
        </p:nvSpPr>
        <p:spPr>
          <a:xfrm>
            <a:off x="285840" y="142920"/>
            <a:ext cx="6571800" cy="16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Основные понятия микробиологии и эпидемиологии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23" name="Google Shape;22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 txBox="1"/>
          <p:nvPr/>
        </p:nvSpPr>
        <p:spPr>
          <a:xfrm>
            <a:off x="357120" y="1857240"/>
            <a:ext cx="8286480" cy="457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Контагиозность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— способность инфекционного агента передаваться от заболевшего организма к здоровому.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Контагиозность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неравнозначна вирулентности, поскольку зависит не только от восприимчивости здорового организма к агенту, но и от интенсивности распространения этого агента заболевшим.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Далеко не всегда высокая </a:t>
            </a: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контагиозность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приветствуется — слишком велик риск потери контроля над распространением инфекции.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/>
        </p:nvSpPr>
        <p:spPr>
          <a:xfrm>
            <a:off x="457200" y="244440"/>
            <a:ext cx="8384760" cy="1431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Биологическое оружие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285840" y="1928880"/>
            <a:ext cx="8559360" cy="464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Биологическое оружие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— это научно-технологический комплекс, включающий в себя средства производства, хранения, обслуживания и оперативной доставки биологического поражающего агента к месту применения.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Зачастую биологическое оружие называют </a:t>
            </a: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бактериологическим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подразумевая при этом не только бактерии, но и любые другие болезнетворные агенты.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В связи с этим определением следует дать еще несколько важных определений, связанных с биологическим оружием.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/>
        </p:nvSpPr>
        <p:spPr>
          <a:xfrm>
            <a:off x="285840" y="142920"/>
            <a:ext cx="6571800" cy="16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Основные понятия микробиологии и эпидемиологии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30" name="Google Shape;23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 txBox="1"/>
          <p:nvPr/>
        </p:nvSpPr>
        <p:spPr>
          <a:xfrm>
            <a:off x="357120" y="1857240"/>
            <a:ext cx="8286480" cy="457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Устойчивость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к воздействию окружающей среды — очень важный фактор при выборе агента.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Здесь не идет речь о достижении максимальной или минимальной </a:t>
            </a: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устойчивости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— она должна быть </a:t>
            </a:r>
            <a:r>
              <a:rPr b="1" i="1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требуемой</a:t>
            </a: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 требования к устойчивости определяются, в свою очередь, спецификой применения —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just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климатом,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just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временем года,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just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плотностью населения,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just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предполагаемым временем воздействия.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/>
        </p:nvSpPr>
        <p:spPr>
          <a:xfrm>
            <a:off x="285840" y="142920"/>
            <a:ext cx="6571800" cy="16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Основные понятия микробиологии и эпидемиологии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37" name="Google Shape;23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4"/>
          <p:cNvSpPr txBox="1"/>
          <p:nvPr/>
        </p:nvSpPr>
        <p:spPr>
          <a:xfrm>
            <a:off x="357120" y="1857240"/>
            <a:ext cx="8572320" cy="457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Кроме перечисленных свойств, непременно учитываются: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инкубационный период,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возможность культивирования агента,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наличие средств лечения и профилактики,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способность к устойчивым генетическим модификациям.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/>
        </p:nvSpPr>
        <p:spPr>
          <a:xfrm>
            <a:off x="285840" y="142920"/>
            <a:ext cx="6571800" cy="16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Классификация биологического оружия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44" name="Google Shape;24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5"/>
          <p:cNvSpPr txBox="1"/>
          <p:nvPr/>
        </p:nvSpPr>
        <p:spPr>
          <a:xfrm>
            <a:off x="357120" y="1857240"/>
            <a:ext cx="8572320" cy="457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Существует множество классификаций биологического оружия — как наступательных, так и оборонительных. Однако самая лаконичная — это стратегическая оборонительная классификация, использующая комплексный подход к средствам ведения биологической войны.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Пакет критериев, использованных при создании известных образцов биологического оружия, дал возможность присвоить каждому биологическому агенту определенный </a:t>
            </a:r>
            <a:r>
              <a:rPr b="1" i="1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индекс угрозы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— </a:t>
            </a:r>
            <a:r>
              <a:rPr b="0" i="1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некое количество баллов, характеризующих вероятность боевого применения.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/>
        </p:nvSpPr>
        <p:spPr>
          <a:xfrm>
            <a:off x="285840" y="142920"/>
            <a:ext cx="6571800" cy="16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Классификация биологического оружия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51" name="Google Shape;25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6"/>
          <p:cNvSpPr txBox="1"/>
          <p:nvPr/>
        </p:nvSpPr>
        <p:spPr>
          <a:xfrm>
            <a:off x="357120" y="1857240"/>
            <a:ext cx="8572320" cy="457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Для простоты военные медики разделили все агенты на три группы: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1-я группа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— высокая вероятность использования.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2-я группа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— использование возможно.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3-я группа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— использование маловероятно.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/>
          <p:nvPr/>
        </p:nvSpPr>
        <p:spPr>
          <a:xfrm>
            <a:off x="285840" y="142920"/>
            <a:ext cx="6571800" cy="16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Классификация биологического оружия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58" name="Google Shape;25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7"/>
          <p:cNvSpPr txBox="1"/>
          <p:nvPr/>
        </p:nvSpPr>
        <p:spPr>
          <a:xfrm>
            <a:off x="357120" y="1857240"/>
            <a:ext cx="8572320" cy="457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1-я группа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— высокая вероятность использования: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натуральная оспа,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чума,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сибирская язва,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туляремия,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сыпной тиф,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лихорадка Марбург.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7920" y="3857760"/>
            <a:ext cx="3071520" cy="278568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7"/>
          <p:cNvSpPr/>
          <p:nvPr/>
        </p:nvSpPr>
        <p:spPr>
          <a:xfrm>
            <a:off x="357120" y="5286240"/>
            <a:ext cx="5214600" cy="146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Бациллы сибирской язвы.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Примерно такое их количество достаточно для гарантированного заражения человека.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/>
          <p:nvPr/>
        </p:nvSpPr>
        <p:spPr>
          <a:xfrm>
            <a:off x="285840" y="142920"/>
            <a:ext cx="6571800" cy="16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Классификация биологического оружия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7" name="Google Shape;26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8"/>
          <p:cNvSpPr txBox="1"/>
          <p:nvPr/>
        </p:nvSpPr>
        <p:spPr>
          <a:xfrm>
            <a:off x="357120" y="1857240"/>
            <a:ext cx="8572320" cy="457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2-я группа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— использование возможно: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холера,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бруцеллез,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японский энцефалит,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желтая лихорадка,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столбняк,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дифтерия.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4960" y="3071880"/>
            <a:ext cx="3730320" cy="359964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8"/>
          <p:cNvSpPr/>
          <p:nvPr/>
        </p:nvSpPr>
        <p:spPr>
          <a:xfrm>
            <a:off x="214200" y="5357880"/>
            <a:ext cx="4785840" cy="1307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Холера</a:t>
            </a:r>
            <a:r>
              <a:rPr b="0" i="0" lang="ru-RU" sz="16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 – древнейшая болезнь человека, которая распространялась на многие страны мира и даже континенты и уносила миллионы человеческих жизней.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2040" y="2286000"/>
            <a:ext cx="3803760" cy="359964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9"/>
          <p:cNvSpPr txBox="1"/>
          <p:nvPr/>
        </p:nvSpPr>
        <p:spPr>
          <a:xfrm>
            <a:off x="285840" y="142920"/>
            <a:ext cx="6571800" cy="16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Классификация биологического оружия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77" name="Google Shape;27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9"/>
          <p:cNvSpPr txBox="1"/>
          <p:nvPr/>
        </p:nvSpPr>
        <p:spPr>
          <a:xfrm>
            <a:off x="357120" y="1857240"/>
            <a:ext cx="8572320" cy="457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3-я группа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— использование маловероятно: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бешенство,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брюшной тиф,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дизентерия,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стафилококковые инфекции,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вирусные гепатиты.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Брюшной</a:t>
            </a:r>
            <a:r>
              <a:rPr b="0" i="0" lang="ru-RU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ru-RU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тиф</a:t>
            </a:r>
            <a:r>
              <a:rPr b="0" i="0" lang="ru-RU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- это бактериальная инфекция, которая сначала поражает кишечник, затем распространяется на печень, селезенку и желчный пузырь. 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Это высоко заразное заболевание, передающееся через воду и пищу, содержащие возбудителя.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/>
        </p:nvSpPr>
        <p:spPr>
          <a:xfrm>
            <a:off x="285840" y="142920"/>
            <a:ext cx="6571800" cy="16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Форм-фактор оружия</a:t>
            </a:r>
            <a:endParaRPr b="0" sz="3200" strike="noStrike">
              <a:solidFill>
                <a:srgbClr val="FFFFB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84" name="Google Shape;28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0"/>
          <p:cNvSpPr txBox="1"/>
          <p:nvPr/>
        </p:nvSpPr>
        <p:spPr>
          <a:xfrm>
            <a:off x="285840" y="2071800"/>
            <a:ext cx="8643600" cy="457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2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отличие от артиллерийских снарядов бактериологическое оружие не способно мгновенно убивать живую силу, зато эти невзрывающиеся бомбы — снаряды, начиненные бактериями, — без шума поражают человеческий организм и животных, принося медленную, но мучительную смерть.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b="0" lang="ru-RU" sz="2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Производить снаряды не обязательно, можно заражать вполне мирные вещи — одежду, косметику, пищевые продукты и напитки, съедобных животных, можно распылять бактерии с воздуха.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b="0" lang="ru-RU" sz="2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Пусть первая атака не будет массированной — все равно бактерии будут размножаться и поражать цели.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1"/>
          <p:cNvSpPr txBox="1"/>
          <p:nvPr/>
        </p:nvSpPr>
        <p:spPr>
          <a:xfrm>
            <a:off x="357120" y="285840"/>
            <a:ext cx="6929280" cy="128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Очаг бактериологического (биологического) поражения</a:t>
            </a:r>
            <a:br>
              <a:rPr lang="ru-RU" sz="1800"/>
            </a:br>
            <a:endParaRPr b="0" sz="3200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2" name="Google Shape;292;p41"/>
          <p:cNvSpPr txBox="1"/>
          <p:nvPr/>
        </p:nvSpPr>
        <p:spPr>
          <a:xfrm>
            <a:off x="285840" y="1928880"/>
            <a:ext cx="8500680" cy="471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2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результате применения биологического оружия и распространения на местности болезнетворных микроорганизмов и токсинов могут образоваться зоны биологического заражения и очаги биологического поражения.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3160" y="3214800"/>
            <a:ext cx="5857560" cy="342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2"/>
          <p:cNvSpPr txBox="1"/>
          <p:nvPr/>
        </p:nvSpPr>
        <p:spPr>
          <a:xfrm>
            <a:off x="357120" y="285840"/>
            <a:ext cx="6929280" cy="128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Очаг бактериологического (биологического) поражения</a:t>
            </a:r>
            <a:br>
              <a:rPr lang="ru-RU" sz="1800"/>
            </a:br>
            <a:endParaRPr b="0" sz="3200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0" name="Google Shape;300;p42"/>
          <p:cNvSpPr txBox="1"/>
          <p:nvPr/>
        </p:nvSpPr>
        <p:spPr>
          <a:xfrm>
            <a:off x="285840" y="1928880"/>
            <a:ext cx="8500680" cy="471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Зоной биологического</a:t>
            </a: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заражения называют территорию, под­вергшуюся непосредственному воздействию БО, и территорию, на которую распространились биологические рецептуры и зараженные кровососущие переносчики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инфекционных заболеваний.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6920" y="3978000"/>
            <a:ext cx="4086720" cy="287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457200" y="244440"/>
            <a:ext cx="8384760" cy="1431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Биологические средства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214200" y="1928880"/>
            <a:ext cx="8631000" cy="464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Биологические средства — обобщенное понятие биологических рецептур и инфицирующих переносчиков.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По эффекту воздействия биологические средства подразделяются на: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66"/>
              </a:buClr>
              <a:buSzPts val="2000"/>
              <a:buFont typeface="Noto Sans Symbols"/>
              <a:buChar char="✔"/>
            </a:pPr>
            <a:r>
              <a:rPr b="1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Летальные.  Например, на основе возбудителей: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66"/>
              </a:buClr>
              <a:buSzPts val="2000"/>
              <a:buFont typeface="Noto Sans Symbols"/>
              <a:buChar char="⮚"/>
            </a:pPr>
            <a:r>
              <a:rPr b="1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чумы,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66"/>
              </a:buClr>
              <a:buSzPts val="2000"/>
              <a:buFont typeface="Noto Sans Symbols"/>
              <a:buChar char="⮚"/>
            </a:pPr>
            <a:r>
              <a:rPr b="1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натуральной оспы ,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66"/>
              </a:buClr>
              <a:buSzPts val="2000"/>
              <a:buFont typeface="Noto Sans Symbols"/>
              <a:buChar char="⮚"/>
            </a:pPr>
            <a:r>
              <a:rPr b="1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сибирской язвы;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66"/>
              </a:buClr>
              <a:buSzPts val="2000"/>
              <a:buFont typeface="Noto Sans Symbols"/>
              <a:buChar char="✔"/>
            </a:pPr>
            <a:r>
              <a:rPr b="1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Выводящие из строя. Например, на основе возбудителей: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66"/>
              </a:buClr>
              <a:buSzPts val="2000"/>
              <a:buFont typeface="Noto Sans Symbols"/>
              <a:buChar char="⮚"/>
            </a:pPr>
            <a:r>
              <a:rPr b="1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бруцеллеза,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66"/>
              </a:buClr>
              <a:buSzPts val="2000"/>
              <a:buFont typeface="Noto Sans Symbols"/>
              <a:buChar char="⮚"/>
            </a:pPr>
            <a:r>
              <a:rPr b="1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ку-лихорадки,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66"/>
              </a:buClr>
              <a:buSzPts val="2000"/>
              <a:buFont typeface="Noto Sans Symbols"/>
              <a:buChar char="⮚"/>
            </a:pPr>
            <a:r>
              <a:rPr b="1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холеры).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3"/>
          <p:cNvSpPr txBox="1"/>
          <p:nvPr/>
        </p:nvSpPr>
        <p:spPr>
          <a:xfrm>
            <a:off x="357120" y="285840"/>
            <a:ext cx="6929280" cy="128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Очаг бактериологического (биологического) поражения</a:t>
            </a:r>
            <a:br>
              <a:rPr lang="ru-RU" sz="1800"/>
            </a:br>
            <a:endParaRPr b="0" sz="3200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8" name="Google Shape;308;p43"/>
          <p:cNvSpPr txBox="1"/>
          <p:nvPr/>
        </p:nvSpPr>
        <p:spPr>
          <a:xfrm>
            <a:off x="285840" y="1928880"/>
            <a:ext cx="8500680" cy="471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Очагом биологического поражения</a:t>
            </a: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принято называть территорию, в пределах которой в результате применения биологического оружия произошли массовые поражения людей и сельскохозяйственных животных.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Он может образовываться как в зоне биологического заражения, так и в результате распространения инфекционных заболеваний за границы зоны заражения.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4"/>
          <p:cNvSpPr txBox="1"/>
          <p:nvPr/>
        </p:nvSpPr>
        <p:spPr>
          <a:xfrm>
            <a:off x="357120" y="285840"/>
            <a:ext cx="6929280" cy="128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Очаг бактериологического (биологического) поражения</a:t>
            </a:r>
            <a:br>
              <a:rPr lang="ru-RU" sz="1800"/>
            </a:br>
            <a:endParaRPr b="0" sz="3200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5" name="Google Shape;315;p44"/>
          <p:cNvSpPr txBox="1"/>
          <p:nvPr/>
        </p:nvSpPr>
        <p:spPr>
          <a:xfrm>
            <a:off x="285840" y="1928880"/>
            <a:ext cx="8500680" cy="471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Очаги биологического поражения характеризуются: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39700" lvl="0" marL="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Clr>
                <a:srgbClr val="99FF66"/>
              </a:buClr>
              <a:buSzPts val="2200"/>
              <a:buFont typeface="Noto Sans Symbols"/>
              <a:buChar char="⮚"/>
            </a:pPr>
            <a:r>
              <a:rPr b="0" lang="ru-RU" sz="2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массовыми инфекционными заболеваниями людей и сельскохозяйственных животных;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39700" lvl="0" marL="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Clr>
                <a:srgbClr val="99FF66"/>
              </a:buClr>
              <a:buSzPts val="2200"/>
              <a:buFont typeface="Noto Sans Symbols"/>
              <a:buChar char="⮚"/>
            </a:pPr>
            <a:r>
              <a:rPr b="0" lang="ru-RU" sz="2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наличием скрытого (инкубационного) периода развития инфекции;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39700" lvl="0" marL="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Clr>
                <a:srgbClr val="99FF66"/>
              </a:buClr>
              <a:buSzPts val="2200"/>
              <a:buFont typeface="Noto Sans Symbols"/>
              <a:buChar char="⮚"/>
            </a:pPr>
            <a:r>
              <a:rPr b="0" lang="ru-RU" sz="2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неопределенностью границ заражения;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39700" lvl="0" marL="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Clr>
                <a:srgbClr val="99FF66"/>
              </a:buClr>
              <a:buSzPts val="2200"/>
              <a:buFont typeface="Noto Sans Symbols"/>
              <a:buChar char="⮚"/>
            </a:pPr>
            <a:r>
              <a:rPr b="0" lang="ru-RU" sz="2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сложностью и продолжительностью лабораторных анализов по идентификации возбудителей инфекционных заболеваний;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39700" lvl="0" marL="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Clr>
                <a:srgbClr val="99FF66"/>
              </a:buClr>
              <a:buSzPts val="2200"/>
              <a:buFont typeface="Noto Sans Symbols"/>
              <a:buChar char="⮚"/>
            </a:pPr>
            <a:r>
              <a:rPr b="0" lang="ru-RU" sz="2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быстрым распространением заболеваний в связи со вторичным заражением;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139700" lvl="0" marL="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Clr>
                <a:srgbClr val="99FF66"/>
              </a:buClr>
              <a:buSzPts val="2200"/>
              <a:buFont typeface="Noto Sans Symbols"/>
              <a:buChar char="⮚"/>
            </a:pPr>
            <a:r>
              <a:rPr b="0" lang="ru-RU" sz="2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длительностью поражающего действия.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5"/>
          <p:cNvSpPr txBox="1"/>
          <p:nvPr/>
        </p:nvSpPr>
        <p:spPr>
          <a:xfrm>
            <a:off x="357120" y="285840"/>
            <a:ext cx="6929280" cy="128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Очаг бактериологического (биологического) поражения</a:t>
            </a:r>
            <a:br>
              <a:rPr lang="ru-RU" sz="1800"/>
            </a:br>
            <a:endParaRPr b="0" sz="3200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2" name="Google Shape;322;p45"/>
          <p:cNvSpPr txBox="1"/>
          <p:nvPr/>
        </p:nvSpPr>
        <p:spPr>
          <a:xfrm>
            <a:off x="285840" y="1928880"/>
            <a:ext cx="8500680" cy="471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Размеры </a:t>
            </a:r>
            <a:r>
              <a:rPr b="1" i="1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очагов биологического поражения и зон биологического заражения</a:t>
            </a: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зависят от: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вида бактериологических средств;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способа их применения;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метеорологических и климатических условий;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быстроты обнаружения и своевременности проведения профилактических мероприятий;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обеззараживания и лечения.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6"/>
          <p:cNvSpPr txBox="1"/>
          <p:nvPr/>
        </p:nvSpPr>
        <p:spPr>
          <a:xfrm>
            <a:off x="357120" y="285840"/>
            <a:ext cx="6929280" cy="128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Очаг бактериологического (биологического) поражения</a:t>
            </a:r>
            <a:br>
              <a:rPr lang="ru-RU" sz="1800"/>
            </a:br>
            <a:endParaRPr b="0" sz="3200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9" name="Google Shape;329;p46"/>
          <p:cNvSpPr txBox="1"/>
          <p:nvPr/>
        </p:nvSpPr>
        <p:spPr>
          <a:xfrm>
            <a:off x="285840" y="1928880"/>
            <a:ext cx="8500680" cy="471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Границы</a:t>
            </a: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зараженной бактериологическими средствами территории определяются сначала приближенно по данным постов наблюдения и подразделений разведки. Все лица, не использовавшие средства защиты в момент нападения, считаются зараженными (условно).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1" i="1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 пораженным относятся и люди, имевшие контакт с пораженными или соприкасавшиеся с зараженными предметами.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7"/>
          <p:cNvSpPr txBox="1"/>
          <p:nvPr/>
        </p:nvSpPr>
        <p:spPr>
          <a:xfrm>
            <a:off x="357120" y="285840"/>
            <a:ext cx="6929280" cy="128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Очаг бактериологического (биологического) поражения</a:t>
            </a:r>
            <a:br>
              <a:rPr lang="ru-RU" sz="1800"/>
            </a:br>
            <a:endParaRPr b="0" sz="3200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6" name="Google Shape;336;p47"/>
          <p:cNvSpPr txBox="1"/>
          <p:nvPr/>
        </p:nvSpPr>
        <p:spPr>
          <a:xfrm>
            <a:off x="285840" y="1714320"/>
            <a:ext cx="8500680" cy="492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Биологическое оружие, так же как и химическое, непосредственного воздействия на здания, сооружения и оборудование не оказывает.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Однако его применение может сказаться на производственной деятельности предприятий.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Это осложнит выполнение графика работы смен и может привести к временной остановке производства.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Для предотвращения распространения заболевания людей, в очаге биологического поражения осуществляют комплекс лечебно-профилактических мероприятий: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устанавливают карантин;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прилегающих районах вводится режим обсервации.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8"/>
          <p:cNvSpPr txBox="1"/>
          <p:nvPr/>
        </p:nvSpPr>
        <p:spPr>
          <a:xfrm>
            <a:off x="357120" y="285840"/>
            <a:ext cx="6929280" cy="128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Очаг бактериологического (биологического) поражения</a:t>
            </a:r>
            <a:br>
              <a:rPr lang="ru-RU" sz="1800"/>
            </a:br>
            <a:endParaRPr b="0" sz="3200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3" name="Google Shape;343;p48"/>
          <p:cNvSpPr txBox="1"/>
          <p:nvPr/>
        </p:nvSpPr>
        <p:spPr>
          <a:xfrm>
            <a:off x="285840" y="1500120"/>
            <a:ext cx="8500680" cy="514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Карантин</a:t>
            </a:r>
            <a:r>
              <a:rPr b="0" lang="ru-RU" sz="2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— система строгих противоэпидемических мер изоляции всего очага поражения и ликвидации в нем инфекционных заболеваний.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0280" y="2714760"/>
            <a:ext cx="5643360" cy="414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9"/>
          <p:cNvSpPr txBox="1"/>
          <p:nvPr/>
        </p:nvSpPr>
        <p:spPr>
          <a:xfrm>
            <a:off x="357120" y="285840"/>
            <a:ext cx="6929280" cy="128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Очаг бактериологического (биологического) поражения</a:t>
            </a:r>
            <a:br>
              <a:rPr lang="ru-RU" sz="1800"/>
            </a:br>
            <a:endParaRPr b="0" sz="3200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1" name="Google Shape;351;p49"/>
          <p:cNvSpPr txBox="1"/>
          <p:nvPr/>
        </p:nvSpPr>
        <p:spPr>
          <a:xfrm>
            <a:off x="285840" y="1857240"/>
            <a:ext cx="6357600" cy="478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2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очаге поражения организуется комендантская служба (вооруженная охрана).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lang="ru-RU" sz="2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Выезд из очага и вывоз имущества запрещается.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lang="ru-RU" sz="2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Предприятия и учреждения переходят на особый режим работы, при этом население (рабочие и служащие) разбивается на мелкие группы, за которыми ведется медицинское наблюдение. Производятся необходимые профилактические и санитарно-гигиенические мероприятия, а также дезинфекция и дератизация очага, санитарная обработка населения.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lang="ru-RU" sz="2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Доставка в очаг продовольствия и имущества производится через специальные пункты под строгим контролем медицинской службы.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240" y="2071800"/>
            <a:ext cx="2413800" cy="431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0"/>
          <p:cNvSpPr txBox="1"/>
          <p:nvPr/>
        </p:nvSpPr>
        <p:spPr>
          <a:xfrm>
            <a:off x="357120" y="285840"/>
            <a:ext cx="6929280" cy="128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Очаг бактериологического (биологического) поражения</a:t>
            </a:r>
            <a:br>
              <a:rPr lang="ru-RU" sz="1800"/>
            </a:br>
            <a:endParaRPr b="0" sz="3200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9" name="Google Shape;359;p50"/>
          <p:cNvSpPr txBox="1"/>
          <p:nvPr/>
        </p:nvSpPr>
        <p:spPr>
          <a:xfrm>
            <a:off x="285840" y="1500120"/>
            <a:ext cx="8500680" cy="514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1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Сроки карантина определяются длительностью максимального инкубационного периода того или иного заболевания вышестоящими штабами ГО (области, края, республики), а в отдельных случаях — Правительством РФ.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1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Карантин исчисляют с момента изоляции последнего потенциального больного и окончания дезинфекции.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1"/>
          <p:cNvSpPr txBox="1"/>
          <p:nvPr/>
        </p:nvSpPr>
        <p:spPr>
          <a:xfrm>
            <a:off x="357120" y="285840"/>
            <a:ext cx="6929280" cy="128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Очаг бактериологического (биологического) поражения</a:t>
            </a:r>
            <a:br>
              <a:rPr lang="ru-RU" sz="1800"/>
            </a:br>
            <a:endParaRPr b="0" sz="3200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6" name="Google Shape;366;p51"/>
          <p:cNvSpPr txBox="1"/>
          <p:nvPr/>
        </p:nvSpPr>
        <p:spPr>
          <a:xfrm>
            <a:off x="285840" y="1500120"/>
            <a:ext cx="8500680" cy="514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1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Обсервация </a:t>
            </a: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— это специально организуемое медицинское наблюдение и система ограничительных мер, целью которых является предупреждение распространения эпидемических заболеваний.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 целью своевременного выявления и изоляции заболевших и осуществления профилактических мер за всем личным составом, находящимся в очаге поражения, устанавливается наблюдение.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Заболевших выявляют путем наблюдения и ежедневного опроса.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2"/>
          <p:cNvSpPr txBox="1"/>
          <p:nvPr/>
        </p:nvSpPr>
        <p:spPr>
          <a:xfrm>
            <a:off x="357120" y="285840"/>
            <a:ext cx="6929280" cy="128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Очаг бактериологического (биологического) поражения</a:t>
            </a:r>
            <a:br>
              <a:rPr lang="ru-RU" sz="1800"/>
            </a:br>
            <a:endParaRPr b="0" sz="3200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3" name="Google Shape;373;p52"/>
          <p:cNvSpPr txBox="1"/>
          <p:nvPr/>
        </p:nvSpPr>
        <p:spPr>
          <a:xfrm>
            <a:off x="285840" y="1500120"/>
            <a:ext cx="8500680" cy="514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1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Для предотвращения распространение инфекции, максимально ограничивается выезд и въезд в очаг заражения.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1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Запрещается вывоз из него различного имущества без предварительного обеззараживания. Усиливается контроль за питанием и водоснабжением.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1" lang="ru-RU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Сроки обсервации определяются так же, как и сроки карантина, местными и вышестоящими штабами ГО.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457200" y="244440"/>
            <a:ext cx="8384760" cy="1431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Биологические средства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214200" y="1928880"/>
            <a:ext cx="8631000" cy="464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В зависимости от способности микроорганизмов передаваться от человека к человеку и тем самым вызывать эпидемии биологические средства на их основе могут быть: 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66"/>
              </a:buClr>
              <a:buSzPts val="2000"/>
              <a:buFont typeface="Noto Sans Symbols"/>
              <a:buChar char="✔"/>
            </a:pPr>
            <a:r>
              <a:rPr b="1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контагиозного действия;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66"/>
              </a:buClr>
              <a:buSzPts val="2000"/>
              <a:buFont typeface="Noto Sans Symbols"/>
              <a:buChar char="✔"/>
            </a:pPr>
            <a:r>
              <a:rPr b="1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неконтагиозного</a:t>
            </a:r>
            <a:r>
              <a:rPr b="0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действия.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Биологические поражающие агенты</a:t>
            </a:r>
            <a:r>
              <a:rPr b="0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— патогенные микроорганизмы или токсины, выполняющие функции поражения людей, животных и растений.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В этом качестве могут применяться: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66"/>
              </a:buClr>
              <a:buSzPts val="2000"/>
              <a:buFont typeface="Noto Sans Symbols"/>
              <a:buChar char="✔"/>
            </a:pPr>
            <a:r>
              <a:rPr b="0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бактерии</a:t>
            </a: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FF66"/>
              </a:buClr>
              <a:buSzPts val="1800"/>
              <a:buFont typeface="Noto Sans Symbols"/>
              <a:buChar char="✔"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вирусы</a:t>
            </a: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FF66"/>
              </a:buClr>
              <a:buSzPts val="1800"/>
              <a:buFont typeface="Noto Sans Symbols"/>
              <a:buChar char="✔"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риккетсии</a:t>
            </a: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FF66"/>
              </a:buClr>
              <a:buSzPts val="1800"/>
              <a:buFont typeface="Noto Sans Symbols"/>
              <a:buChar char="✔"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грибки</a:t>
            </a: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66"/>
              </a:buClr>
              <a:buSzPts val="1800"/>
              <a:buFont typeface="Noto Sans Symbols"/>
              <a:buChar char="✔"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бактериальные токсины</a:t>
            </a:r>
            <a:r>
              <a:rPr b="0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3"/>
          <p:cNvSpPr/>
          <p:nvPr/>
        </p:nvSpPr>
        <p:spPr>
          <a:xfrm>
            <a:off x="500040" y="1214280"/>
            <a:ext cx="3785760" cy="545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Всем нам известна опасная болезнь — </a:t>
            </a:r>
            <a:r>
              <a:rPr b="1" i="1" lang="ru-RU" sz="2200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клещевой энцефалит.</a:t>
            </a:r>
            <a:r>
              <a:rPr b="1" i="1" lang="ru-RU" sz="22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Но далеко не все знают, что эта зараза — следствие использования японскими милитаристами в 30-е годы биологического оружия для ослабления боеспособности Красной Армии на Дальнем Востоке СССР.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3240" y="3071880"/>
            <a:ext cx="4802040" cy="359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/>
          <p:nvPr/>
        </p:nvSpPr>
        <p:spPr>
          <a:xfrm>
            <a:off x="285840" y="1714320"/>
            <a:ext cx="8572320" cy="49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Вирус клещевого энцефалита был открыт в тридцатые годы ХХ века специальной советской экспедицией военных микробиологов под руководством профессора Льва Зильбера.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Экспедицию финансировала армия (РККА).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Наркомы и комиссары запаниковали, когда среди солдат Дальневосточной группировки Красной Армии стало распространяться неизвестное, зачастую смертельное, заболевание.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 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Врачам не сразу удалось определить, что переносчиком является клещ, который до этих событий вызывал у людей только естественную брезгливость.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Ход экспедиции был драматичен — врачи экспериментировали на себе, один погиб, другой остался инвалидом.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/>
          <p:nvPr/>
        </p:nvSpPr>
        <p:spPr>
          <a:xfrm>
            <a:off x="285840" y="1857240"/>
            <a:ext cx="8500680" cy="536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i="1" lang="ru-RU" sz="22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Было обращено внимание на следующий факт: пик заболеваемости энцефалитом совпадает с пиком графика, составленного местным ветеринаром, где показывалась динамика укусов колхозных коров клещами.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Так было установлено, что переносчиками вирусов энцефалита являются иксодовые клещи.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При заражении человека во время присасывания клеща возникает заболевание с преимущественным поражением центральной нервной системы, которое отличается широким кругом своих проявлений и тяжестью течения — от легких, практически не заметных для больного, до тяжелых форм, иногда со смертельным исходом.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latin typeface="Arial"/>
                <a:ea typeface="Arial"/>
                <a:cs typeface="Arial"/>
                <a:sym typeface="Arial"/>
              </a:rPr>
            </a:br>
            <a:endParaRPr b="0" sz="2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/>
          <p:nvPr/>
        </p:nvSpPr>
        <p:spPr>
          <a:xfrm>
            <a:off x="285840" y="1714320"/>
            <a:ext cx="8429400" cy="49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Для российского клещевого энцефалита ближайшим и родственным заболеванием является т.н. японский (летний) энцефалит, или энцефалит Б, открытый в 20-е годы, когда возникла эпидемическая вспышка в Японии, унесшая несколько тысяч жизней.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Переносчиком японского энцефалита там служил комар, а само это заболевание имело эндемический характер (то есть распространялось на небольшой территории).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В отличие от японского энцефалита, российский клещевой энцефалит постоянно расширяет свой ареал: начиная с 30-х годов ХХ века это заболевание распространилось с Дальнего Востока по всей Восточной и Западной Сибири (через Енисей зараженные клещи перебрались относительно недавно).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7"/>
          <p:cNvSpPr/>
          <p:nvPr/>
        </p:nvSpPr>
        <p:spPr>
          <a:xfrm>
            <a:off x="285840" y="1785960"/>
            <a:ext cx="8643600" cy="4447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В настоящее время энцефалитный клещ встречается в Европейской части России вплоть до Подмосковья.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Версия о причастности японских военных микробиологов к появлению новой смертельной болезни возникла уже с самого начала, но подтверждение получила только после окончания Второй мировой войны.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Особым направлением следствия над военными преступниками было выяснение обстоятельств деятельности лаборатории военных микробиологов пресловутого «отряда 731» Квантунской армии, дислоцированного в Маньчжурии.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457200" y="244440"/>
            <a:ext cx="8384760" cy="1431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Биологические средства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214200" y="1928880"/>
            <a:ext cx="8631000" cy="464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ru-RU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настоящее время имеется вероятность применения прионов, как вариант - в качестве генетического оружия. 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b="1" i="0" lang="ru-RU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ПРИОН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b="1" i="0" lang="ru-RU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- это субмикроскопическая инфекционная частица, вызывающая дегенерацию головного мозга. 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b="1" i="0" lang="ru-RU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В отличие от вирусов, построенных из белка и нуклеиновой кислоты (ДНК и РНК), прионы представляют собой еще более мелкие белковые частицы, не содержащие молекул наследственного вещества - нуклеиновой кислоты.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/>
        </p:nvSpPr>
        <p:spPr>
          <a:xfrm>
            <a:off x="457200" y="244440"/>
            <a:ext cx="8384760" cy="1431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Биологические средства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214200" y="551520"/>
            <a:ext cx="6857640" cy="397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Если рассматривать войну как комплекс действий,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подавляющих экономику противника, то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к биологическому оружию следует относить и 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насекомых, способных быстро и эффективно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уничтожать сельскохозяйственные культуры,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а также заражать людей и животных.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168120" y="-18252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618000"/>
            <a:ext cx="4632120" cy="323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9160" y="3618000"/>
            <a:ext cx="4884480" cy="323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457200" y="244440"/>
            <a:ext cx="8384760" cy="1431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FFFFB7"/>
                </a:solidFill>
                <a:latin typeface="Arial Black"/>
                <a:ea typeface="Arial Black"/>
                <a:cs typeface="Arial Black"/>
                <a:sym typeface="Arial Black"/>
              </a:rPr>
              <a:t>Биологические средства</a:t>
            </a:r>
            <a:endParaRPr b="0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214200" y="1785960"/>
            <a:ext cx="8631000" cy="478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 сегодняшний день нет единого мнения о том, относить ли бактериальные токсины к биологическому или химическому оружию (иногда их выделяют в токсинное оружие).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Поэтому все действующие конвенции, касающиеся ограничений и запретов на эти виды оружия, непременно упоминают бактериальные токсины.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Бактериологическое оружие 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обладает высокой боевой эффективностью, позволяющей поражать большие площади при малых затратах сил и средств. Однако его предсказуемость и управляемость зачастую недопустимо низки — значительно ниже, чем у химического оружия.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/>
        </p:nvSpPr>
        <p:spPr>
          <a:xfrm>
            <a:off x="214200" y="1785960"/>
            <a:ext cx="8631000" cy="478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/>
          <p:nvPr/>
        </p:nvSpPr>
        <p:spPr>
          <a:xfrm>
            <a:off x="366840" y="1938240"/>
            <a:ext cx="8631000" cy="478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FF66"/>
              </a:buClr>
              <a:buSzPts val="2000"/>
              <a:buFont typeface="Noto Sans Symbols"/>
              <a:buChar char="⮚"/>
            </a:pPr>
            <a:r>
              <a:rPr b="0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Технические средства применения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 — технические средства, обеспечивающие безопасное хранение, транспортирование и перевод в боевое состояние биологических средств: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капсулы,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разрушаемые контейнеры,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авиабомбы,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кассеты,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выливные авиационные приборы /ВАП/,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распылители.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/>
        </p:nvSpPr>
        <p:spPr>
          <a:xfrm>
            <a:off x="214200" y="1785960"/>
            <a:ext cx="8631000" cy="478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840" y="285840"/>
            <a:ext cx="16473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366840" y="1938240"/>
            <a:ext cx="8631000" cy="478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Средства доставки</a:t>
            </a: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 — боевые аппараты, обеспечивающие доставку технических средств к объекту поражения: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авиация,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баллистические и крылатые ракеты).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9FF66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Сюда же можно отнести и диверсионные группы, доставляющие в район применения спецконтейнеры, оборудованные радиокомандными или таймерными системами вскрытия.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