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39" r:id="rId7"/>
  </p:sldMasterIdLst>
  <p:notesMasterIdLst>
    <p:notesMasterId r:id="rId82"/>
  </p:notesMasterIdLst>
  <p:sldIdLst>
    <p:sldId id="256" r:id="rId8"/>
    <p:sldId id="257" r:id="rId9"/>
    <p:sldId id="258" r:id="rId10"/>
    <p:sldId id="274" r:id="rId11"/>
    <p:sldId id="259" r:id="rId12"/>
    <p:sldId id="260" r:id="rId13"/>
    <p:sldId id="261" r:id="rId14"/>
    <p:sldId id="262" r:id="rId15"/>
    <p:sldId id="332" r:id="rId16"/>
    <p:sldId id="333" r:id="rId17"/>
    <p:sldId id="334" r:id="rId18"/>
    <p:sldId id="263" r:id="rId19"/>
    <p:sldId id="264" r:id="rId20"/>
    <p:sldId id="325" r:id="rId21"/>
    <p:sldId id="326" r:id="rId22"/>
    <p:sldId id="265" r:id="rId23"/>
    <p:sldId id="266" r:id="rId24"/>
    <p:sldId id="357" r:id="rId25"/>
    <p:sldId id="267" r:id="rId26"/>
    <p:sldId id="268" r:id="rId27"/>
    <p:sldId id="272" r:id="rId28"/>
    <p:sldId id="269" r:id="rId29"/>
    <p:sldId id="273" r:id="rId30"/>
    <p:sldId id="275" r:id="rId31"/>
    <p:sldId id="276" r:id="rId32"/>
    <p:sldId id="280" r:id="rId33"/>
    <p:sldId id="346" r:id="rId34"/>
    <p:sldId id="281" r:id="rId35"/>
    <p:sldId id="371" r:id="rId36"/>
    <p:sldId id="377" r:id="rId37"/>
    <p:sldId id="282" r:id="rId38"/>
    <p:sldId id="271" r:id="rId39"/>
    <p:sldId id="284" r:id="rId40"/>
    <p:sldId id="285" r:id="rId41"/>
    <p:sldId id="286" r:id="rId42"/>
    <p:sldId id="358" r:id="rId43"/>
    <p:sldId id="364" r:id="rId44"/>
    <p:sldId id="289" r:id="rId45"/>
    <p:sldId id="314" r:id="rId46"/>
    <p:sldId id="313" r:id="rId47"/>
    <p:sldId id="351" r:id="rId48"/>
    <p:sldId id="365" r:id="rId49"/>
    <p:sldId id="367" r:id="rId50"/>
    <p:sldId id="352" r:id="rId51"/>
    <p:sldId id="368" r:id="rId52"/>
    <p:sldId id="290" r:id="rId53"/>
    <p:sldId id="294" r:id="rId54"/>
    <p:sldId id="297" r:id="rId55"/>
    <p:sldId id="295" r:id="rId56"/>
    <p:sldId id="347" r:id="rId57"/>
    <p:sldId id="299" r:id="rId58"/>
    <p:sldId id="288" r:id="rId59"/>
    <p:sldId id="300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270" r:id="rId69"/>
    <p:sldId id="369" r:id="rId70"/>
    <p:sldId id="277" r:id="rId71"/>
    <p:sldId id="278" r:id="rId72"/>
    <p:sldId id="279" r:id="rId73"/>
    <p:sldId id="316" r:id="rId74"/>
    <p:sldId id="317" r:id="rId75"/>
    <p:sldId id="362" r:id="rId76"/>
    <p:sldId id="342" r:id="rId77"/>
    <p:sldId id="322" r:id="rId78"/>
    <p:sldId id="370" r:id="rId79"/>
    <p:sldId id="323" r:id="rId80"/>
    <p:sldId id="353" r:id="rId8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681AE-211A-4299-ACFB-38A67323973F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A94D-D5FE-4857-A6F7-E6F684DD6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6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0A94D-D5FE-4857-A6F7-E6F684DD68A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4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0A94D-D5FE-4857-A6F7-E6F684DD68A1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0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0A94D-D5FE-4857-A6F7-E6F684DD68A1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2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0A94D-D5FE-4857-A6F7-E6F684DD68A1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0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80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80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Рисунок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80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2" name="Рисунок 141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142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80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80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8" name="Рисунок 17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178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80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14" name="Рисунок 21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215" name="Рисунок 21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80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86" name="Рисунок 285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287" name="Рисунок 28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5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838080" y="365040"/>
            <a:ext cx="10513800" cy="614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latin typeface="Times New Roman"/>
              </a:rPr>
              <a:t>Методы исследования  при патологии системы крови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2600" dirty="0">
                <a:latin typeface="Arial"/>
              </a:rPr>
              <a:t>Кафедра пропедевтики внутренних болезней ФГБОУ ВО </a:t>
            </a:r>
            <a:r>
              <a:rPr lang="ru-RU" sz="2600" dirty="0" err="1">
                <a:latin typeface="Arial"/>
              </a:rPr>
              <a:t>ИвГМА</a:t>
            </a:r>
            <a:r>
              <a:rPr lang="ru-RU" sz="2600" dirty="0">
                <a:latin typeface="Arial"/>
              </a:rPr>
              <a:t> Минздрава РФ</a:t>
            </a:r>
            <a:endParaRPr dirty="0"/>
          </a:p>
          <a:p>
            <a:pPr algn="ctr">
              <a:lnSpc>
                <a:spcPct val="100000"/>
              </a:lnSpc>
            </a:pPr>
            <a:endParaRPr lang="ru-RU" sz="2600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dirty="0" err="1" smtClean="0">
                <a:latin typeface="Arial"/>
              </a:rPr>
              <a:t>Кмн</a:t>
            </a:r>
            <a:r>
              <a:rPr lang="ru-RU" sz="2600" dirty="0" smtClean="0">
                <a:latin typeface="Arial"/>
              </a:rPr>
              <a:t>  </a:t>
            </a:r>
            <a:r>
              <a:rPr lang="ru-RU" sz="2600" dirty="0" err="1">
                <a:latin typeface="Arial"/>
              </a:rPr>
              <a:t>Абрашкина</a:t>
            </a:r>
            <a:r>
              <a:rPr lang="ru-RU" sz="2600" dirty="0">
                <a:latin typeface="Arial"/>
              </a:rPr>
              <a:t> Е.Д.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600" dirty="0" smtClean="0">
                <a:latin typeface="Arial"/>
              </a:rPr>
              <a:t>2020г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222480" y="360000"/>
            <a:ext cx="11646360" cy="6265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Arial Unicode MS"/>
              </a:rPr>
              <a:t>Оценка анамнеза заболевания при выявлении изменений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периферической крови (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продолжение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ru-RU" sz="3600" b="1" dirty="0" smtClean="0">
                <a:latin typeface="Times New Roman"/>
                <a:ea typeface="Arial Unicode MS"/>
              </a:rPr>
              <a:t>Выявляют причины дефицита</a:t>
            </a:r>
            <a:r>
              <a:rPr lang="ru-RU" sz="3600" b="1" dirty="0">
                <a:latin typeface="Times New Roman"/>
                <a:ea typeface="Arial Unicode MS"/>
              </a:rPr>
              <a:t> </a:t>
            </a:r>
            <a:r>
              <a:rPr lang="ru-RU" sz="3600" b="1" dirty="0" smtClean="0">
                <a:latin typeface="Times New Roman"/>
                <a:ea typeface="Arial Unicode MS"/>
              </a:rPr>
              <a:t> В12</a:t>
            </a:r>
            <a:r>
              <a:rPr lang="en-US" sz="3600" b="1" dirty="0" smtClean="0">
                <a:latin typeface="Times New Roman"/>
                <a:ea typeface="Arial Unicode MS"/>
              </a:rPr>
              <a:t>:</a:t>
            </a:r>
            <a:r>
              <a:rPr lang="ru-RU" sz="3600" b="1" u="sng" dirty="0" smtClean="0">
                <a:latin typeface="Times New Roman"/>
                <a:ea typeface="Arial Unicode MS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/>
                <a:ea typeface="Arial Unicode MS"/>
              </a:rPr>
              <a:t>снижение потребления В12 (вегетарианство),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/>
                <a:ea typeface="Arial Unicode MS"/>
              </a:rPr>
              <a:t> отсутствие внутреннего фактора (</a:t>
            </a:r>
            <a:r>
              <a:rPr lang="ru-RU" sz="2400" b="1" dirty="0" err="1" smtClean="0">
                <a:latin typeface="Times New Roman"/>
                <a:ea typeface="Arial Unicode MS"/>
              </a:rPr>
              <a:t>Кастла</a:t>
            </a:r>
            <a:r>
              <a:rPr lang="ru-RU" sz="2400" b="1" dirty="0" smtClean="0">
                <a:latin typeface="Times New Roman"/>
                <a:ea typeface="Arial Unicode MS"/>
              </a:rPr>
              <a:t>) </a:t>
            </a:r>
            <a:r>
              <a:rPr lang="ru-RU" sz="3600" b="1" dirty="0" smtClean="0">
                <a:latin typeface="Times New Roman"/>
                <a:ea typeface="Arial Unicode MS"/>
              </a:rPr>
              <a:t>(</a:t>
            </a:r>
            <a:r>
              <a:rPr lang="ru-RU" sz="2400" b="1" dirty="0" smtClean="0">
                <a:latin typeface="Times New Roman"/>
                <a:ea typeface="Arial Unicode MS"/>
              </a:rPr>
              <a:t>аутоиммунный гастрит, </a:t>
            </a:r>
            <a:r>
              <a:rPr lang="ru-RU" sz="2400" b="1" dirty="0" err="1" smtClean="0">
                <a:latin typeface="Times New Roman"/>
                <a:ea typeface="Arial Unicode MS"/>
              </a:rPr>
              <a:t>аутоим</a:t>
            </a:r>
            <a:r>
              <a:rPr lang="ru-RU" sz="2400" b="1" dirty="0" smtClean="0">
                <a:latin typeface="Times New Roman"/>
                <a:ea typeface="Arial Unicode MS"/>
              </a:rPr>
              <a:t>. </a:t>
            </a:r>
            <a:r>
              <a:rPr lang="ru-RU" sz="2400" b="1" dirty="0" err="1" smtClean="0">
                <a:latin typeface="Times New Roman"/>
                <a:ea typeface="Arial Unicode MS"/>
              </a:rPr>
              <a:t>тиреоидит</a:t>
            </a:r>
            <a:r>
              <a:rPr lang="ru-RU" sz="2400" b="1" dirty="0" smtClean="0">
                <a:latin typeface="Times New Roman"/>
                <a:ea typeface="Arial Unicode MS"/>
              </a:rPr>
              <a:t>, сахарный диабет, болезнь </a:t>
            </a:r>
            <a:r>
              <a:rPr lang="ru-RU" sz="2400" b="1" dirty="0" err="1" smtClean="0">
                <a:latin typeface="Times New Roman"/>
                <a:ea typeface="Arial Unicode MS"/>
              </a:rPr>
              <a:t>Адиссона</a:t>
            </a:r>
            <a:r>
              <a:rPr lang="ru-RU" sz="2400" b="1" dirty="0" smtClean="0">
                <a:latin typeface="Times New Roman"/>
                <a:ea typeface="Arial Unicode MS"/>
              </a:rPr>
              <a:t>, резекция желудка, заболевания подвздошной кишки, гемодиализ и т.д.</a:t>
            </a:r>
            <a:r>
              <a:rPr lang="ru-RU" sz="3600" b="1" dirty="0" smtClean="0">
                <a:latin typeface="Times New Roman"/>
                <a:ea typeface="Arial Unicode MS"/>
              </a:rPr>
              <a:t>) </a:t>
            </a:r>
          </a:p>
          <a:p>
            <a:r>
              <a:rPr lang="ru-RU" sz="3600" b="1" dirty="0" smtClean="0">
                <a:latin typeface="Times New Roman"/>
                <a:ea typeface="Arial Unicode MS"/>
              </a:rPr>
              <a:t>  Выявляют </a:t>
            </a:r>
            <a:r>
              <a:rPr lang="ru-RU" sz="3600" b="1" dirty="0">
                <a:latin typeface="Times New Roman"/>
                <a:ea typeface="Arial Unicode MS"/>
              </a:rPr>
              <a:t>причины дефицита  </a:t>
            </a:r>
            <a:r>
              <a:rPr lang="ru-RU" sz="3600" b="1" dirty="0" smtClean="0">
                <a:latin typeface="Times New Roman"/>
                <a:ea typeface="Arial Unicode MS"/>
              </a:rPr>
              <a:t>фолиевой кислоты</a:t>
            </a:r>
            <a:r>
              <a:rPr lang="en-US" sz="3600" b="1" dirty="0" smtClean="0">
                <a:latin typeface="Times New Roman"/>
                <a:ea typeface="Arial Unicode MS"/>
              </a:rPr>
              <a:t>:</a:t>
            </a:r>
            <a:endParaRPr lang="ru-RU" sz="3600" b="1" dirty="0" smtClean="0">
              <a:latin typeface="Times New Roman"/>
              <a:ea typeface="Arial Unicode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/>
                <a:ea typeface="Arial Unicode MS"/>
              </a:rPr>
              <a:t>недостаточное потребление с пищей,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/>
                <a:ea typeface="Arial Unicode MS"/>
              </a:rPr>
              <a:t>повышенное потребление при алкоголизме и циррозе , при беременности,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/>
                <a:ea typeface="Arial Unicode MS"/>
              </a:rPr>
              <a:t>использование некоторых лекарственных препаратов</a:t>
            </a:r>
            <a:endParaRPr lang="ru-RU" sz="2400" b="1" dirty="0">
              <a:latin typeface="Times New Roman"/>
              <a:ea typeface="Arial Unicode MS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600" b="1" dirty="0" smtClean="0"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3600" b="1" dirty="0" smtClean="0">
                <a:latin typeface="Times New Roman"/>
                <a:ea typeface="Arial Unicode MS"/>
              </a:rPr>
              <a:t> </a:t>
            </a:r>
          </a:p>
          <a:p>
            <a:pPr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3751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222480" y="360000"/>
            <a:ext cx="11646360" cy="6265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Arial Unicode MS"/>
              </a:rPr>
              <a:t>Оценка анамнеза заболевания при выявлении изменений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периферической крови (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продолжение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)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latin typeface="Times New Roman"/>
                <a:ea typeface="Arial Unicode MS"/>
              </a:rPr>
              <a:t>Хронические и острые инфекционные заболевания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latin typeface="Times New Roman"/>
                <a:ea typeface="Arial Unicode MS"/>
              </a:rPr>
              <a:t>Хронические неинфекционные воспалительные </a:t>
            </a:r>
            <a:r>
              <a:rPr lang="ru-RU" sz="3600" b="1" dirty="0" err="1" smtClean="0">
                <a:latin typeface="Times New Roman"/>
                <a:ea typeface="Arial Unicode MS"/>
              </a:rPr>
              <a:t>заболеваниия</a:t>
            </a:r>
            <a:endParaRPr lang="ru-RU" sz="3600" b="1" dirty="0" smtClean="0">
              <a:latin typeface="Times New Roman"/>
              <a:ea typeface="Arial Unicode MS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latin typeface="Times New Roman"/>
                <a:ea typeface="Arial Unicode MS"/>
              </a:rPr>
              <a:t>Злокачественные опухолевые заболевания других органов</a:t>
            </a:r>
          </a:p>
          <a:p>
            <a:pPr algn="ctr">
              <a:lnSpc>
                <a:spcPct val="100000"/>
              </a:lnSpc>
            </a:pPr>
            <a:r>
              <a:rPr lang="ru-RU" sz="3200" b="1" u="sng" dirty="0" smtClean="0">
                <a:latin typeface="Times New Roman"/>
                <a:ea typeface="Arial Unicode MS"/>
              </a:rPr>
              <a:t>В основе изменений периферической крови - </a:t>
            </a:r>
            <a:r>
              <a:rPr lang="ru-RU" sz="3200" b="1" dirty="0" smtClean="0">
                <a:latin typeface="Times New Roman"/>
                <a:ea typeface="Arial Unicode MS"/>
              </a:rPr>
              <a:t>нарушение </a:t>
            </a:r>
            <a:r>
              <a:rPr lang="ru-RU" sz="3200" b="1" dirty="0" err="1" smtClean="0">
                <a:latin typeface="Times New Roman"/>
                <a:ea typeface="Arial Unicode MS"/>
              </a:rPr>
              <a:t>эритропоэза</a:t>
            </a:r>
            <a:r>
              <a:rPr lang="ru-RU" sz="3200" b="1" dirty="0" smtClean="0">
                <a:latin typeface="Times New Roman"/>
                <a:ea typeface="Arial Unicode MS"/>
              </a:rPr>
              <a:t>, </a:t>
            </a:r>
            <a:r>
              <a:rPr lang="ru-RU" sz="3200" b="1" dirty="0" err="1" smtClean="0">
                <a:latin typeface="Times New Roman"/>
                <a:ea typeface="Arial Unicode MS"/>
              </a:rPr>
              <a:t>лейкопоэза</a:t>
            </a:r>
            <a:r>
              <a:rPr lang="ru-RU" sz="3200" b="1" dirty="0" smtClean="0">
                <a:latin typeface="Times New Roman"/>
                <a:ea typeface="Arial Unicode MS"/>
              </a:rPr>
              <a:t> в ответ на патологический процесс.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600" b="1" dirty="0" smtClean="0"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3600" b="1" dirty="0" smtClean="0">
                <a:latin typeface="Times New Roman"/>
                <a:ea typeface="Arial Unicode MS"/>
              </a:rPr>
              <a:t> </a:t>
            </a:r>
          </a:p>
          <a:p>
            <a:pPr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6940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1573560" y="858960"/>
            <a:ext cx="9101160" cy="606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Общий осмотр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Цвет кожных покровов и слизистых оболочек связан с изменением свойств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крови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: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1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. Бледность слизистых, конъюнктивы, ногтевых лож (анемия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), ювенильный хлороз (у подростков женского пола)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2. Изменение цвета кожи: вишнево-красный цвет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(эритремия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3. Желтушное окрашивание кожи и слизистых –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гемолиз эритроцитов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504000" y="648000"/>
            <a:ext cx="12527280" cy="532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Общий осмотр (продолжение)</a:t>
            </a:r>
          </a:p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. Петехии,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пурпура,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экхимозы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, гематомы (проявления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геморрагического синдрома)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5. Следы расчесов (зуд кожи при 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лимфогрануломатозе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6. Специфические узелки (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лейкемиды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) при 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миелобластном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 лейкозе (специфические опухолевые очаги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экстрамедуллярного кроветворения)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7. Изменение ногтей: утолщение, 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исчерченность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койлонихии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 (ложкообразные ногти) (дефицит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железа-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сидеропения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>
                <a:solidFill>
                  <a:srgbClr val="000000"/>
                </a:solidFill>
                <a:latin typeface="Calibri Light"/>
              </a:rPr>
              <a:t>Геморрагические проявления</a:t>
            </a:r>
            <a:endParaRPr/>
          </a:p>
        </p:txBody>
      </p:sp>
      <p:pic>
        <p:nvPicPr>
          <p:cNvPr id="37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26160" y="1627920"/>
            <a:ext cx="9751680" cy="441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>
            <a:noFill/>
          </a:ln>
        </p:spPr>
      </p:sp>
      <p:pic>
        <p:nvPicPr>
          <p:cNvPr id="37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10358"/>
            <a:ext cx="9751680" cy="643233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691920" y="935999"/>
            <a:ext cx="10443600" cy="5325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Arial Unicode MS"/>
              </a:rPr>
              <a:t>Изменения языка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-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 атрофический глоссит (уменьшение сосочкового слоя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), жжение языка 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при дефиците железа</a:t>
            </a:r>
            <a:endParaRPr sz="3200"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-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гунтеровский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 глоссит ("лакированный", малиновый язык) – ярко-красный  лакированный язык при дефиците В12 и фолиевой кислоты.</a:t>
            </a:r>
            <a:endParaRPr sz="3200"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- язвы на слизистой рта при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агранулоцитозе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(активация патогенной флоры)</a:t>
            </a:r>
            <a:endParaRPr sz="3200"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-трещины в углах рта (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хейлит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) при дефиците железы,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В12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1317960" y="889920"/>
            <a:ext cx="9545760" cy="30310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Arial Unicode MS"/>
              </a:rPr>
              <a:t>Осмотр и пальпация лимфатических узлов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При болезнях крови выявляют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их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изменения: увеличение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, изменение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консистенции (уплотнение),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болезненность,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спаянность с окружающими тканями (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лейкозы,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лимфогрануломатоз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-болезнь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Ходжкина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 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677" y="536028"/>
            <a:ext cx="6574220" cy="60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114480" y="360000"/>
            <a:ext cx="12082320" cy="485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Пальпация и перкуссия печени и селезенки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Метод пальпации нижнего края печени с определением формы, консистенции, ровности края, гладкости поверхности печени, болезненности. 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Метод пальпации  селезенки с определением величины, консистенции, болезненности. 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Методы перкуссия печени и селезенки с определением размеров органа.</a:t>
            </a:r>
            <a:endParaRPr sz="2800" dirty="0"/>
          </a:p>
          <a:p>
            <a:pPr>
              <a:lnSpc>
                <a:spcPct val="100000"/>
              </a:lnSpc>
            </a:pPr>
            <a:endParaRPr sz="2800"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Гепатомегалия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-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при лейкозах, при гемолитическом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синдроме,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лимфогрануломатозе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</a:t>
            </a:r>
            <a:endParaRPr sz="2800" dirty="0"/>
          </a:p>
          <a:p>
            <a:pPr>
              <a:lnSpc>
                <a:spcPct val="100000"/>
              </a:lnSpc>
            </a:pPr>
            <a:endParaRPr sz="2800" dirty="0"/>
          </a:p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Спленомегалия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– при лейкозах, эритремии, гемолитической анемии,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лимфогрануломатозе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-25560" y="1381320"/>
            <a:ext cx="12362760" cy="415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/>
              </a:rPr>
              <a:t>Кровь  - биологическая жидкость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состоящая 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из плазмы и форменных элементов и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являющаяся 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своего рода зеркалом, отражающим различные физиологические и патологические процессы, происходящие как в органах кроветворения (главным из которых является костный мозг),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так и   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в других органах и системах 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реактивные изменения крови).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511200" y="720000"/>
            <a:ext cx="11430000" cy="48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rgbClr val="FF0000"/>
                </a:solidFill>
                <a:latin typeface="Times New Roman"/>
                <a:ea typeface="Arial Unicode MS"/>
              </a:rPr>
              <a:t>Изменение других органов и систем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Болезненность плоских костей при поколачивании по ним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(деструкция кости при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миеломной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болезни)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Поражение нервной системы (при В 12) –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фуникулярный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миелоз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: слабость в ногах </a:t>
            </a:r>
            <a:r>
              <a:rPr lang="ru-RU" sz="3600" b="1" smtClean="0">
                <a:solidFill>
                  <a:srgbClr val="000000"/>
                </a:solidFill>
                <a:latin typeface="Times New Roman"/>
                <a:ea typeface="Arial Unicode MS"/>
              </a:rPr>
              <a:t>и расстройство походки: парезы ног</a:t>
            </a:r>
            <a:r>
              <a:rPr lang="ru-RU" sz="3600" b="1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при нарушении свертывания – инсульты,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поражения ЦНС при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лейкозах.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593280" y="504000"/>
            <a:ext cx="11004120" cy="537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Лабораторно-инструментальные методы</a:t>
            </a:r>
          </a:p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УЗИ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органов, вовлекаемых в процесс при заболеваниях крови: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печени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(размеры органа, состояние ткани печени, камни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в желчном пузыре при гемолитических процессах), почек, селезенки, лимфоузлов.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Рентгенография органов грудной клетки, средостения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(изменения тимуса, внутригрудных лимфатических узлов, ткани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легкого)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Сцинтиграфия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 костей скелета-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радионуклидное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 исследование при болях в костях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(выявляет очаги деструкции на фоне опухолевого процесса)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Компьютерная и магнитно-резонансная томография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: обнаружение патологических очагов или лимфоузлов, не обнаруживаемых другими методами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461160" y="630360"/>
            <a:ext cx="11045160" cy="579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Arial Unicode MS"/>
              </a:rPr>
              <a:t>Лабораторно-инструментальные методы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(продолжение)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Arial Unicode MS"/>
              </a:rPr>
              <a:t> 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Arial Unicode MS"/>
              </a:rPr>
              <a:t>	</a:t>
            </a:r>
            <a:r>
              <a:rPr lang="ru-RU" sz="32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Морфологические методы исследования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Arial Unicode MS"/>
              </a:rPr>
              <a:t>	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 Морфологические методы включают цитологические и гистологические исследования.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	Основные виды цитологического исследования в гематологии: 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клинический анализ крови (общий анализ)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миелограмма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(изучение клеток костного мозга),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цитохимические исследования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клеток крови и костного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мозга (при лейкозах).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205920" y="1028520"/>
            <a:ext cx="11712240" cy="5634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Клинический анализ крови</a:t>
            </a:r>
          </a:p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Цель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клинического анализа крови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Arial Unicode MS"/>
              </a:rPr>
              <a:t> —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диагностика количественных и качественных изменений клеток крови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Arial Unicode MS"/>
              </a:rPr>
              <a:t>(эритроцитов, лейкоцитов и тромбоцитов).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Arial Unicode MS"/>
              </a:rPr>
              <a:t>Количественные и качественные изменения клеток крови могут: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Arial Unicode MS"/>
              </a:rPr>
              <a:t> носить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4000" b="1" u="sng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реактивный </a:t>
            </a:r>
            <a:r>
              <a:rPr lang="ru-RU" sz="40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характер</a:t>
            </a:r>
            <a:r>
              <a:rPr lang="ru-RU" sz="4000" u="sng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endParaRPr u="sng"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Arial Unicode MS"/>
              </a:rPr>
              <a:t>или быть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b="1" u="sng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следствием </a:t>
            </a:r>
            <a:r>
              <a:rPr lang="ru-RU" sz="36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заболевания системы кроветворения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 (костный мозг, лимфоидная ткань, селезенка).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Arial Unicode MS"/>
              </a:rPr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168480" y="864000"/>
            <a:ext cx="11974680" cy="518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  <a:ea typeface="Arial Unicode MS"/>
              </a:rPr>
              <a:t>Два способа исследования периферической крови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Times New Roman"/>
                <a:ea typeface="Arial Unicode MS"/>
              </a:rPr>
              <a:t>ручной (или мануальный) и анализаторный.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  <a:ea typeface="Arial Unicode MS"/>
              </a:rPr>
              <a:t>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 Light"/>
              </a:rPr>
              <a:t>Автоматический анализатор</a:t>
            </a:r>
            <a:endParaRPr/>
          </a:p>
        </p:txBody>
      </p:sp>
      <p:sp>
        <p:nvSpPr>
          <p:cNvPr id="309" name="CustomShape 2"/>
          <p:cNvSpPr/>
          <p:nvPr/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>
            <a:noFill/>
          </a:ln>
        </p:spPr>
      </p:sp>
      <p:pic>
        <p:nvPicPr>
          <p:cNvPr id="31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38080" y="1825560"/>
            <a:ext cx="9828000" cy="50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/>
              </a:rPr>
              <a:t>Исследование костного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мозга (органа кроветворения)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838080" y="365040"/>
            <a:ext cx="10513800" cy="614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200" dirty="0">
                <a:latin typeface="Times New Roman"/>
              </a:rPr>
              <a:t>Пункция грудины-стернальная пункция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 smtClean="0">
                <a:latin typeface="Times New Roman"/>
              </a:rPr>
              <a:t>Цель</a:t>
            </a:r>
            <a:r>
              <a:rPr lang="ru-RU" sz="3200" dirty="0">
                <a:latin typeface="Times New Roman"/>
              </a:rPr>
              <a:t>: при недостаточной информативности </a:t>
            </a:r>
            <a:r>
              <a:rPr lang="ru-RU" sz="3200" dirty="0" err="1">
                <a:latin typeface="Times New Roman"/>
              </a:rPr>
              <a:t>неинвазивных</a:t>
            </a:r>
            <a:r>
              <a:rPr lang="ru-RU" sz="3200" dirty="0">
                <a:latin typeface="Times New Roman"/>
              </a:rPr>
              <a:t> методов исследования (при подозрении на </a:t>
            </a:r>
            <a:r>
              <a:rPr lang="ru-RU" sz="3200" dirty="0" err="1">
                <a:latin typeface="Times New Roman"/>
              </a:rPr>
              <a:t>клональные</a:t>
            </a:r>
            <a:r>
              <a:rPr lang="ru-RU" sz="3200" dirty="0">
                <a:latin typeface="Times New Roman"/>
              </a:rPr>
              <a:t> </a:t>
            </a:r>
            <a:r>
              <a:rPr lang="ru-RU" sz="3200">
                <a:latin typeface="Times New Roman"/>
              </a:rPr>
              <a:t>заболевания</a:t>
            </a:r>
            <a:r>
              <a:rPr lang="ru-RU" sz="3200" smtClean="0">
                <a:latin typeface="Times New Roman"/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9175" cy="61341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13212"/>
            <a:ext cx="10972440" cy="54685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Игла Кассирского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9610" y="2828836"/>
            <a:ext cx="57522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</a:rPr>
              <a:t>Стернальная пункция проводится под местным обезболиванием </a:t>
            </a:r>
            <a:r>
              <a:rPr lang="ru-RU" sz="2800" dirty="0" smtClean="0">
                <a:latin typeface="Times New Roman"/>
              </a:rPr>
              <a:t>(местный анестетик). </a:t>
            </a:r>
            <a:r>
              <a:rPr lang="ru-RU" sz="2800" dirty="0">
                <a:latin typeface="Times New Roman"/>
              </a:rPr>
              <a:t>Для прокола используется специальная игла Кассирского, которая вводится посредине грудины на уровне III- IV ребра.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2099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838080" y="365040"/>
            <a:ext cx="10513800" cy="614268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CustomShape 2"/>
          <p:cNvSpPr/>
          <p:nvPr/>
        </p:nvSpPr>
        <p:spPr>
          <a:xfrm>
            <a:off x="144000" y="621000"/>
            <a:ext cx="12575880" cy="630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</a:rPr>
              <a:t>Стернальная пункция </a:t>
            </a:r>
            <a:r>
              <a:rPr lang="ru-RU" sz="3200" dirty="0">
                <a:latin typeface="Times New Roman"/>
              </a:rPr>
              <a:t>(</a:t>
            </a:r>
            <a:r>
              <a:rPr lang="ru-RU" sz="3200" dirty="0" err="1">
                <a:latin typeface="Times New Roman"/>
              </a:rPr>
              <a:t>греч.sternon</a:t>
            </a:r>
            <a:r>
              <a:rPr lang="ru-RU" sz="3200" dirty="0">
                <a:latin typeface="Times New Roman"/>
              </a:rPr>
              <a:t> грудь, грудина + лат. </a:t>
            </a:r>
            <a:r>
              <a:rPr lang="ru-RU" sz="3200" dirty="0" err="1">
                <a:latin typeface="Times New Roman"/>
              </a:rPr>
              <a:t>punctio</a:t>
            </a:r>
            <a:r>
              <a:rPr lang="ru-RU" sz="3200" dirty="0">
                <a:latin typeface="Times New Roman"/>
              </a:rPr>
              <a:t> укол, пункция грудины) - диагностическая манипуляция с целью получения образца костного мозга.</a:t>
            </a:r>
            <a:endParaRPr sz="3200" dirty="0"/>
          </a:p>
          <a:p>
            <a:r>
              <a:rPr lang="ru-RU" sz="3200" dirty="0">
                <a:latin typeface="Times New Roman"/>
              </a:rPr>
              <a:t>Диагностическое значение. Используется в гематологической практике для получения </a:t>
            </a:r>
            <a:r>
              <a:rPr lang="ru-RU" sz="3200" dirty="0" err="1">
                <a:latin typeface="Times New Roman"/>
              </a:rPr>
              <a:t>биоптанта</a:t>
            </a:r>
            <a:r>
              <a:rPr lang="ru-RU" sz="3200" dirty="0">
                <a:latin typeface="Times New Roman"/>
              </a:rPr>
              <a:t> с целью исследования и </a:t>
            </a:r>
            <a:r>
              <a:rPr lang="ru-RU" sz="3200" b="1" dirty="0">
                <a:latin typeface="Times New Roman"/>
              </a:rPr>
              <a:t>оценки состояния костного мозга</a:t>
            </a:r>
            <a:r>
              <a:rPr lang="ru-RU" sz="3200" dirty="0">
                <a:latin typeface="Times New Roman"/>
              </a:rPr>
              <a:t>, его </a:t>
            </a:r>
            <a:r>
              <a:rPr lang="ru-RU" sz="3200" b="1" dirty="0">
                <a:latin typeface="Times New Roman"/>
              </a:rPr>
              <a:t>регенеративной способности</a:t>
            </a:r>
            <a:r>
              <a:rPr lang="ru-RU" sz="3200" dirty="0">
                <a:latin typeface="Times New Roman"/>
              </a:rPr>
              <a:t>, </a:t>
            </a:r>
            <a:r>
              <a:rPr lang="ru-RU" sz="3200" b="1" dirty="0">
                <a:latin typeface="Times New Roman"/>
              </a:rPr>
              <a:t>диагностики заболеваний крови, контроля эффективности проводимого </a:t>
            </a:r>
            <a:r>
              <a:rPr lang="ru-RU" sz="3200" b="1" dirty="0" smtClean="0">
                <a:latin typeface="Times New Roman"/>
              </a:rPr>
              <a:t>лечения, определения прогноза патологического процесса </a:t>
            </a:r>
            <a:r>
              <a:rPr lang="ru-RU" sz="3200" dirty="0">
                <a:latin typeface="Times New Roman"/>
              </a:rPr>
              <a:t>( анемий, лейкозов, </a:t>
            </a:r>
            <a:r>
              <a:rPr lang="ru-RU" sz="3200" dirty="0" err="1">
                <a:latin typeface="Times New Roman"/>
              </a:rPr>
              <a:t>миелодиспластических</a:t>
            </a:r>
            <a:r>
              <a:rPr lang="ru-RU" sz="3200" dirty="0">
                <a:latin typeface="Times New Roman"/>
              </a:rPr>
              <a:t> синдромов, метастазов опухолей и </a:t>
            </a:r>
            <a:r>
              <a:rPr lang="ru-RU" sz="3200" dirty="0" smtClean="0">
                <a:latin typeface="Times New Roman"/>
              </a:rPr>
              <a:t>других). </a:t>
            </a:r>
            <a:endParaRPr sz="3200" dirty="0"/>
          </a:p>
          <a:p>
            <a:endParaRPr sz="3200" dirty="0"/>
          </a:p>
          <a:p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стернальной пункции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410789"/>
            <a:ext cx="10972440" cy="4171011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стернальной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пункции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подозрение в отношении гематологических заболеваний, планирующаяся пересадка костного мозга, некоторые инфекционные процессы, когда другие рутинные обследования не дают достаточного объема информации.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Стернальная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пункция проводится при: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Анемиях — тяжелая железодефицитная,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мегалобластные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Опухолях кроветворной ткани — лейкозы, парапротеинемические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гемобластозы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Миелодиспластическом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Лейкемоидных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реакциях, когда картина периферической крови не позволяет исключить опухолевый рост.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Болезнях накопления наследственной природы, обменных нарушениях (болезнь Гоше,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Нимана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-Пика).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наличие метастазов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злокачественных новообразований в кости </a:t>
            </a:r>
          </a:p>
        </p:txBody>
      </p:sp>
    </p:spTree>
    <p:extLst>
      <p:ext uri="{BB962C8B-B14F-4D97-AF65-F5344CB8AC3E}">
        <p14:creationId xmlns:p14="http://schemas.microsoft.com/office/powerpoint/2010/main" val="157685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700200" y="459000"/>
            <a:ext cx="10864080" cy="5941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Arial Unicode MS"/>
              </a:rPr>
              <a:t>Система крови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(термин Г.Ф.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Ланга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1939г)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Компоненты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системы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-  периферическая кровь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;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-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органы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кроветворении (лимфатические узлы, красный костный мозг, селезёнка);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-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органы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кроверазрушения (селезёнка, печень, красный костный мозг);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 - нейрогуморальный аппарат.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Миелограмма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021278" y="1425039"/>
            <a:ext cx="10330602" cy="3550722"/>
          </a:xfrm>
        </p:spPr>
        <p:txBody>
          <a:bodyPr/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Миелограмма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результат микроскопии мазка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костного мозга, отражающий качественный и количественный состав ядросодержащих клеток миелоидной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 (кроветворного органа).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количественного содержания каждой разновидности костномозговых клеток подсчитывают их соотношение в 500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клетках и сравнивают </a:t>
            </a:r>
            <a:r>
              <a:rPr lang="ru-RU" sz="2400" dirty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референтными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значениями, таким образом, оценивая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нарушения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99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0" y="576000"/>
            <a:ext cx="12281040" cy="518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000">
                <a:latin typeface="Arial"/>
              </a:rPr>
              <a:t>.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321" name="CustomShape 2"/>
          <p:cNvSpPr/>
          <p:nvPr/>
        </p:nvSpPr>
        <p:spPr>
          <a:xfrm>
            <a:off x="705394" y="705393"/>
            <a:ext cx="11225349" cy="53731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4000" b="1" dirty="0" err="1">
                <a:solidFill>
                  <a:srgbClr val="FF0000"/>
                </a:solidFill>
                <a:latin typeface="Times New Roman"/>
              </a:rPr>
              <a:t>Трепанобиопсия</a:t>
            </a:r>
            <a:r>
              <a:rPr lang="ru-RU" sz="40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4000" dirty="0" smtClean="0">
                <a:latin typeface="Times New Roman"/>
              </a:rPr>
              <a:t>(гистологическое исследование)-</a:t>
            </a:r>
            <a:r>
              <a:rPr lang="ru-RU" sz="4000" dirty="0">
                <a:latin typeface="Times New Roman"/>
              </a:rPr>
              <a:t>метод более точный, чем стернальная пункция, но более </a:t>
            </a:r>
            <a:r>
              <a:rPr lang="ru-RU" sz="4000" dirty="0" err="1">
                <a:latin typeface="Times New Roman"/>
              </a:rPr>
              <a:t>травматичный</a:t>
            </a:r>
            <a:r>
              <a:rPr lang="ru-RU" sz="4000" dirty="0">
                <a:latin typeface="Times New Roman"/>
              </a:rPr>
              <a:t>. Выполняется при подозрении на заболевание системы кроветворения (</a:t>
            </a:r>
            <a:r>
              <a:rPr lang="ru-RU" sz="4000" dirty="0" err="1">
                <a:latin typeface="Times New Roman"/>
              </a:rPr>
              <a:t>клональные</a:t>
            </a:r>
            <a:r>
              <a:rPr lang="ru-RU" sz="4000" dirty="0">
                <a:latin typeface="Times New Roman"/>
              </a:rPr>
              <a:t> заболевания). Выполняется путем пункции </a:t>
            </a:r>
            <a:r>
              <a:rPr lang="ru-RU" sz="4000" dirty="0" smtClean="0">
                <a:latin typeface="Times New Roman"/>
              </a:rPr>
              <a:t>гребня </a:t>
            </a:r>
            <a:r>
              <a:rPr lang="ru-RU" sz="4000" dirty="0">
                <a:latin typeface="Times New Roman"/>
              </a:rPr>
              <a:t>подвздошной кости.</a:t>
            </a:r>
            <a:endParaRPr sz="4000"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889560" y="661851"/>
            <a:ext cx="10419120" cy="52644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Биопсия лимфатических узлов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(гистологическое  исследование, при котором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проводится прижизненный забор клеток или тканей из организма  с диагностической целью.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Экцизионная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 биопсия – удаление для исследования целого органа или патологического образования).</a:t>
            </a:r>
            <a:endParaRPr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80" y="4680"/>
            <a:ext cx="6740280" cy="640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51314" y="8280"/>
            <a:ext cx="8125097" cy="68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930960" y="2967480"/>
            <a:ext cx="9463320" cy="136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Times New Roman"/>
                <a:ea typeface="Arial Unicode MS"/>
              </a:rPr>
              <a:t>В современных анализах указывают также содержание Т-лимф. (40-70% от всех лимфоцитов), В-лимф. (20-30%), 0-лимф. (10%)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/>
              <a:t>Коментарии</a:t>
            </a:r>
            <a:r>
              <a:rPr lang="ru-RU" sz="3200" b="1" dirty="0" smtClean="0"/>
              <a:t> к показателям общего анализа крови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8760" y="2806260"/>
            <a:ext cx="10972440" cy="27203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Arial Unicode MS"/>
              </a:rPr>
              <a:t>Индексы эритроцитов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— это цифровые характеристики морфологических изменений в клетках при нарушениях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эритропоэза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различного генеза. Особенно ярко морфологические изменения эритроцитов проявляются в колебаниях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эритроцитарных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индексов при дефиците железа, протекающем с нарушением синтеза гемоглобина, и при дефиците витамина В12 или фолиевой кислоты, вызывающем нарушения в процессе деления клеток, а также при различных гемолитических анемиях.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Нормативы показателей анализа крови при анализаторном исследовании более широкие, чем при мануальном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исследовании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Термины, используемые для описания эритроцитов, исследуемых под микроскопом: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нормоцитоз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микроцитоз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макроцитоз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анизоцитоз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п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ойкилоцитоз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нормохромия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гипохромия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Arial Unicode MS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7496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Коментарии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показателям общего анализа крови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Нормоцитоз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индекс среднего объема эритроцита 80-100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Микроцитоз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индекс среднего объема эритроцита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Макроцитоз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индекс среднего объема эритроцита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Нормохромия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индекс среднего сод-я гемоглобина в эритроците 27-31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Гипохромия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среднего содержания гемоглобина в эритроците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иперхромия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среднего содержания гемоглобина в эритроците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низоцитоз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наличие эритроцитов разного размера – изменяется индекс распределения эритроцитов по объему(то есть вариабельность объема эритроцитов)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*Всегда  сравнивать показатели с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референтными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значениями                                                            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2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1359360" y="156754"/>
            <a:ext cx="9653040" cy="568136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Повышение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Arial Unicode MS"/>
              </a:rPr>
              <a:t>показателей периферической крови:</a:t>
            </a:r>
            <a:endParaRPr sz="36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Полицитемия (эритроцитоз)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абсолютное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увеличение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в крови содержания эритроцитов и гемоглобина.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Критерии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эритроцитоза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: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у мужчин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 эритроцитов (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Arial Unicode MS"/>
              </a:rPr>
              <a:t>RBC)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более 6,5×10</a:t>
            </a:r>
            <a:r>
              <a:rPr lang="ru-RU" sz="2400" b="1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/л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, гемоглобин (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Arial Unicode MS"/>
              </a:rPr>
              <a:t>HGB)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более 185 г/л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, гематокрит (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Arial Unicode MS"/>
              </a:rPr>
              <a:t>HCT)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выше 52%;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у женщин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 — эритроцитов (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Arial Unicode MS"/>
              </a:rPr>
              <a:t>RBC)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более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5,5×10</a:t>
            </a:r>
            <a:r>
              <a:rPr lang="ru-RU" sz="2400" b="1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/л,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 гемоглобин (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Arial Unicode MS"/>
              </a:rPr>
              <a:t>HGB)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более 165 г/л,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 гематокрит (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Arial Unicode MS"/>
              </a:rPr>
              <a:t>HCT)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более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48%. </a:t>
            </a:r>
            <a:endParaRPr lang="ru-RU" sz="2400" b="1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400" b="1" u="sng" dirty="0" smtClean="0">
                <a:solidFill>
                  <a:srgbClr val="000000"/>
                </a:solidFill>
                <a:latin typeface="Times New Roman"/>
              </a:rPr>
              <a:t>Эритроцитоз бывает относительным и абсолютным</a:t>
            </a: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/>
                <a:ea typeface="Arial Unicode MS"/>
              </a:rPr>
              <a:t>Относительный (</a:t>
            </a:r>
            <a:r>
              <a:rPr lang="ru-RU" sz="2400" b="1" dirty="0" err="1">
                <a:solidFill>
                  <a:srgbClr val="FF0000"/>
                </a:solidFill>
                <a:latin typeface="Times New Roman"/>
                <a:ea typeface="Arial Unicode MS"/>
              </a:rPr>
              <a:t>гемоконцентрационный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Arial Unicode MS"/>
              </a:rPr>
              <a:t> )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эритроцитоз </a:t>
            </a:r>
            <a:r>
              <a:rPr lang="ru-RU" sz="2400" b="1" dirty="0" smtClean="0">
                <a:latin typeface="Times New Roman"/>
                <a:ea typeface="Arial Unicode MS"/>
              </a:rPr>
              <a:t>(потеря жидкости, обезвоживание). При беременности, наоборот – разведение (</a:t>
            </a:r>
            <a:r>
              <a:rPr lang="ru-RU" sz="2400" b="1" dirty="0" err="1" smtClean="0">
                <a:latin typeface="Times New Roman"/>
                <a:ea typeface="Arial Unicode MS"/>
              </a:rPr>
              <a:t>гипергидратация</a:t>
            </a:r>
            <a:r>
              <a:rPr lang="ru-RU" sz="2400" b="1" dirty="0" smtClean="0">
                <a:latin typeface="Times New Roman"/>
                <a:ea typeface="Arial Unicode MS"/>
              </a:rPr>
              <a:t>), вследствие этого – снижение показателей </a:t>
            </a:r>
            <a:r>
              <a:rPr lang="ru-RU" sz="2400" b="1" dirty="0" err="1" smtClean="0">
                <a:latin typeface="Times New Roman"/>
                <a:ea typeface="Arial Unicode MS"/>
              </a:rPr>
              <a:t>эритороцитов</a:t>
            </a:r>
            <a:r>
              <a:rPr lang="ru-RU" sz="2400" b="1" dirty="0" smtClean="0">
                <a:latin typeface="Times New Roman"/>
                <a:ea typeface="Arial Unicode MS"/>
              </a:rPr>
              <a:t> и гемоглобина.</a:t>
            </a:r>
            <a:endParaRPr lang="ru-RU" sz="2400" dirty="0"/>
          </a:p>
          <a:p>
            <a:pPr>
              <a:lnSpc>
                <a:spcPct val="100000"/>
              </a:lnSpc>
            </a:pPr>
            <a:endParaRPr lang="ru-RU" sz="2400" dirty="0"/>
          </a:p>
          <a:p>
            <a:pPr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865080" y="2015418"/>
            <a:ext cx="10402560" cy="3380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Первичный эритроцитоз – 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связан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с врожденным дефектом рецепторов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эритропоэтина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или 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клональной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природы*. </a:t>
            </a:r>
          </a:p>
          <a:p>
            <a:pPr>
              <a:lnSpc>
                <a:spcPct val="100000"/>
              </a:lnSpc>
            </a:pPr>
            <a:endParaRPr lang="ru-RU" sz="2800" b="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z="2800" b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*Клон – группа незрелых клеток одного вида, которые характеризуются нерегулируемой пролиферацией и подавлением продукции нормальных клеток.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0" y="504000"/>
            <a:ext cx="12317760" cy="637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/>
              </a:rPr>
              <a:t>Система </a:t>
            </a:r>
            <a:r>
              <a:rPr lang="ru-RU" sz="3200" b="1" dirty="0">
                <a:solidFill>
                  <a:srgbClr val="FF0000"/>
                </a:solidFill>
              </a:rPr>
              <a:t>кроветворения </a:t>
            </a:r>
            <a:r>
              <a:rPr lang="ru-RU" sz="3200" b="1" dirty="0" smtClean="0">
                <a:solidFill>
                  <a:srgbClr val="FF0000"/>
                </a:solidFill>
              </a:rPr>
              <a:t>(</a:t>
            </a:r>
            <a:r>
              <a:rPr lang="ru-RU" sz="3200" b="1" dirty="0" err="1" smtClean="0">
                <a:solidFill>
                  <a:srgbClr val="FF0000"/>
                </a:solidFill>
              </a:rPr>
              <a:t>кроветво́рная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система)</a:t>
            </a:r>
            <a:endParaRPr lang="ru-RU" sz="3200" b="1" dirty="0" smtClean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/>
              </a:rPr>
              <a:t> — система органов организма, отвечающих за постоянство состава крови.  Основной функцией кроветворных органов является постоянное пополнение клеточных элементов крови — кроветворение </a:t>
            </a:r>
            <a:r>
              <a:rPr lang="ru-RU" sz="2800" dirty="0" smtClean="0">
                <a:latin typeface="Arial"/>
              </a:rPr>
              <a:t>(</a:t>
            </a:r>
            <a:r>
              <a:rPr lang="ru-RU" sz="2800" dirty="0" err="1" smtClean="0">
                <a:latin typeface="Arial"/>
              </a:rPr>
              <a:t>гемопоэз</a:t>
            </a:r>
            <a:r>
              <a:rPr lang="ru-RU" sz="2800" dirty="0" smtClean="0">
                <a:latin typeface="Arial"/>
              </a:rPr>
              <a:t>, лат</a:t>
            </a:r>
            <a:r>
              <a:rPr lang="ru-RU" sz="2800" dirty="0">
                <a:latin typeface="Arial"/>
              </a:rPr>
              <a:t>. </a:t>
            </a:r>
            <a:r>
              <a:rPr lang="ru-RU" sz="2800" dirty="0" err="1">
                <a:latin typeface="Arial"/>
              </a:rPr>
              <a:t>haemopoiesis</a:t>
            </a:r>
            <a:r>
              <a:rPr lang="ru-RU" sz="2800" dirty="0">
                <a:latin typeface="Arial"/>
              </a:rPr>
              <a:t>). Основными компонентами кроветворной системы являются</a:t>
            </a:r>
            <a:r>
              <a:rPr lang="ru-RU" sz="2800" b="1" dirty="0">
                <a:latin typeface="Arial"/>
              </a:rPr>
              <a:t> </a:t>
            </a:r>
            <a:r>
              <a:rPr lang="ru-RU" sz="2800" b="1" dirty="0" smtClean="0">
                <a:latin typeface="Arial"/>
              </a:rPr>
              <a:t>красный костный </a:t>
            </a:r>
            <a:r>
              <a:rPr lang="ru-RU" sz="2800" b="1" dirty="0">
                <a:latin typeface="Arial"/>
              </a:rPr>
              <a:t>мозг, лимфатические узлы и селезёнка. </a:t>
            </a:r>
            <a:endParaRPr sz="2800" dirty="0"/>
          </a:p>
          <a:p>
            <a:pPr>
              <a:lnSpc>
                <a:spcPct val="150000"/>
              </a:lnSpc>
            </a:pP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873360" y="1028520"/>
            <a:ext cx="10493280" cy="520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Arial Unicode MS"/>
              </a:rPr>
              <a:t>Вторичные  абсолютные эритроцитозы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(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эритропоэтинзависимые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А. Гипоксические эритроцитозы: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Патология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высотная болезнь, хронические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заболеванияя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легких, врожденные пороки сердца,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пиквикский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синдром,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карбоксигемоглобинемия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(эритроцитоз курильщика)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Б.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Паранеопластические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эритроцитозы (опухолевые клетки вырабатывают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эритропоэтин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):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рак почки,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гепатома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, фибромиома,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миксома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предсердий, другие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опухоли.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В.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Нефрогенные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эритроцитозы вследствие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локальной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	 гипоксии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почек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: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гидронефроз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поликистоз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почек,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стеноз почечной артерии, аномалии развития почек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873360" y="1028520"/>
            <a:ext cx="10493280" cy="520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Клиническое значение эритроцитоза (полицитемии)</a:t>
            </a:r>
          </a:p>
          <a:p>
            <a:pPr>
              <a:lnSpc>
                <a:spcPct val="100000"/>
              </a:lnSpc>
            </a:pPr>
            <a:endParaRPr lang="ru-RU" sz="2800" b="1" dirty="0" smtClean="0"/>
          </a:p>
          <a:p>
            <a:pPr>
              <a:lnSpc>
                <a:spcPct val="100000"/>
              </a:lnSpc>
            </a:pPr>
            <a:r>
              <a:rPr lang="ru-RU" sz="2800" b="1" dirty="0" smtClean="0"/>
              <a:t>Повышение вязкости крови, инициирующей артериальную гипертонию, </a:t>
            </a:r>
            <a:r>
              <a:rPr lang="ru-RU" sz="2800" b="1" dirty="0" err="1" smtClean="0"/>
              <a:t>гемореологические</a:t>
            </a:r>
            <a:r>
              <a:rPr lang="ru-RU" sz="2800" b="1" dirty="0" smtClean="0"/>
              <a:t> инсульты.</a:t>
            </a:r>
            <a:endParaRPr lang="ru-RU" sz="2800" dirty="0" smtClean="0"/>
          </a:p>
          <a:p>
            <a:pPr>
              <a:lnSpc>
                <a:spcPct val="100000"/>
              </a:lnSpc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Тромбоцитоз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609480" y="1820090"/>
            <a:ext cx="10972440" cy="3761349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Критерии тромбоцитоза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Arial Unicode MS"/>
              </a:rPr>
              <a:t>: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</a:rPr>
              <a:t>тромбоцитов более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Arial Unicode MS"/>
              </a:rPr>
              <a:t>450,0×10</a:t>
            </a:r>
            <a:r>
              <a:rPr lang="ru-RU" b="1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Arial Unicode MS"/>
              </a:rPr>
              <a:t>/л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 marL="0" indent="0">
              <a:buNone/>
            </a:pPr>
            <a:r>
              <a:rPr lang="ru-RU" dirty="0" smtClean="0"/>
              <a:t>1.   Расценивается  как реактивное состояние или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2.   как </a:t>
            </a:r>
            <a:r>
              <a:rPr lang="ru-RU" dirty="0" err="1" smtClean="0"/>
              <a:t>миелопролиферативный</a:t>
            </a:r>
            <a:r>
              <a:rPr lang="ru-RU" dirty="0" smtClean="0"/>
              <a:t> процесс (</a:t>
            </a:r>
            <a:r>
              <a:rPr lang="ru-RU" dirty="0" err="1" smtClean="0"/>
              <a:t>клональное</a:t>
            </a:r>
            <a:r>
              <a:rPr lang="ru-RU" dirty="0" smtClean="0"/>
              <a:t>   заболевание)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954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50581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Лейкоцитоз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593766" y="1033153"/>
            <a:ext cx="10988154" cy="4773881"/>
          </a:xfrm>
        </p:spPr>
        <p:txBody>
          <a:bodyPr/>
          <a:lstStyle/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Лейкоцитоз – повышение количества лейкоцитов в периферической крови более 9*10</a:t>
            </a:r>
            <a:r>
              <a:rPr lang="ru-RU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/л *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*Для решения вопроса о наличии отклонения от нормы количества  показателей    необходимо обратиться 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значениям для данного анализатора или метода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лейкоцитов в костном мозге – составная часть нормального ответа организма на любое повреждение тканей, независимо от его причины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ограничение и контроль повреждения, удаление потенциально патогенных факторов (бактерии, вирусы, грибы, простейшие, паразитические черви), начало заживления и восстановление поврежденной ткани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лейкоцитов выполняет определенную функцию, но они взаимодействуют, обмениваясь информацией с помощью цитокинов.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891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1071000" y="612720"/>
            <a:ext cx="10155600" cy="594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Патофизиологические механизмы лейкоцитоза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: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связаны с избыточной продукцией, созреванием и выселением лейкоцитов из кроветворных органов, а также перераспределением в кровяном русле. Эти факторы могут выявляться в отдельности или комбинироваться.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Arial Unicode MS"/>
              </a:rPr>
              <a:t>Относительный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(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перераспределительный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) лейкоцитоз: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"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Пищеварительный" лейкоцитоз (физиологический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м.б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.  на фоне приема пищи, богатой белком (лейкоцитоз не превышает 10-12*10 </a:t>
            </a:r>
            <a:r>
              <a:rPr lang="ru-RU" sz="2400" b="1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/л), через 3-4 часа возвращается к норме.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"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Миогенный" обусловлен мышечной работой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( достигает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20*10 </a:t>
            </a:r>
            <a:r>
              <a:rPr lang="ru-RU" sz="2400" b="1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/л)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Лейкоцитоз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, связанный с расширением сосудов (реактивное расширение сосудов, в том числе симпатических вегетативных влияний и выселение сосудов из кровяных депо. </a:t>
            </a:r>
            <a:endParaRPr lang="ru-RU" sz="2400" b="1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Лейкоцитоз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может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возникунуть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на фоне введения адреналина, АКТГ,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глюкокортикоидов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2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  <a:ea typeface="Arial Unicode MS"/>
              </a:rPr>
              <a:t>Абсолютный лейкоцитоз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</a:p>
          <a:p>
            <a:pPr>
              <a:lnSpc>
                <a:spcPct val="100000"/>
              </a:lnSpc>
            </a:pPr>
            <a:endParaRPr lang="ru-RU" sz="3200" dirty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endParaRPr lang="ru-RU" sz="3200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endParaRPr lang="ru-RU" sz="3200" dirty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endParaRPr lang="ru-RU" sz="3200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endParaRPr lang="ru-RU" sz="3200" dirty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endParaRPr lang="ru-RU" sz="3200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endParaRPr lang="ru-RU" sz="3200" dirty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endParaRPr lang="ru-RU" sz="3200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endParaRPr lang="ru-RU" sz="3200" dirty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endParaRPr lang="ru-RU" sz="3200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острые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Arial Unicode MS"/>
              </a:rPr>
              <a:t>инфекционные заболевания (до 20-30,0*10</a:t>
            </a:r>
            <a:r>
              <a:rPr lang="ru-RU" sz="3200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Arial Unicode MS"/>
              </a:rPr>
              <a:t>/л)</a:t>
            </a:r>
            <a:endParaRPr lang="ru-RU" sz="3200" dirty="0"/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гнойные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Arial Unicode MS"/>
              </a:rPr>
              <a:t>воспалительный процессы (до 30-40*10 </a:t>
            </a:r>
            <a:r>
              <a:rPr lang="ru-RU" sz="3200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Arial Unicode MS"/>
              </a:rPr>
              <a:t>/л)</a:t>
            </a:r>
            <a:endParaRPr lang="ru-RU" sz="3200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  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Причина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Arial Unicode MS"/>
              </a:rPr>
              <a:t>в этих случаях- стимуляция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Arial Unicode MS"/>
              </a:rPr>
              <a:t>лейкопоэза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Arial Unicode MS"/>
              </a:rPr>
              <a:t> в кроветворных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органах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Arial Unicode MS"/>
              </a:rPr>
              <a:t>в результате </a:t>
            </a:r>
            <a:r>
              <a:rPr lang="ru-RU" sz="3200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лейкопоэтического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действия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Arial Unicode MS"/>
              </a:rPr>
              <a:t>специфических возбудителей и факторов воспаления.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938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1079280" y="670560"/>
            <a:ext cx="10707480" cy="486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Повышение показателей периферической крови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Arial Unicode MS"/>
              </a:rPr>
              <a:t>(продолжение)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Лейкоцитоз может быть за счет различных видов лейкоцитов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В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норме нейтрофилов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2,5-7,0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*10 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/л (40-70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%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*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Arial Unicode MS"/>
              </a:rPr>
              <a:t>См. </a:t>
            </a:r>
            <a:r>
              <a:rPr lang="ru-RU" dirty="0" err="1">
                <a:solidFill>
                  <a:srgbClr val="FF0000"/>
                </a:solidFill>
                <a:latin typeface="Times New Roman"/>
                <a:ea typeface="Arial Unicode MS"/>
              </a:rPr>
              <a:t>референтные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Arial Unicode MS"/>
              </a:rPr>
              <a:t> значения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/>
                <a:ea typeface="Arial Unicode MS"/>
              </a:rPr>
              <a:t>Нейтрофилез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: гранулоцитов (нейтрофилов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палочкоядерных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 и сегментоядерных) больше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7,5×10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/л. Встречается чаще других.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Причины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:</a:t>
            </a:r>
            <a:endParaRPr lang="ru-RU" sz="2400" b="1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-острые бактериальные инфекции, особенно высокие (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лей-з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до 50*10 </a:t>
            </a:r>
            <a:r>
              <a:rPr lang="ru-RU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9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/л) при гнойной инфекции, вызванной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страфилококками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и стрептококками;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-неспецифическое острое воспаление (ревматоидный артрит, воспалительные заболевания кишечника);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-повреждение тканей при травме, ожоге, инфаркте миокарда и т.д.;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-опухоли (рак легких) как ответ на некроз тканей, сопровождающий опухолевый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рост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-крайнее физическое напряжение;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-беременность 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роды</a:t>
            </a:r>
          </a:p>
          <a:p>
            <a:pPr>
              <a:lnSpc>
                <a:spcPct val="100000"/>
              </a:lnSpc>
            </a:pPr>
            <a:endParaRPr lang="ru-RU" sz="2400" dirty="0"/>
          </a:p>
          <a:p>
            <a:pPr>
              <a:lnSpc>
                <a:spcPct val="100000"/>
              </a:lnSpc>
            </a:pPr>
            <a:endParaRPr lang="ru-RU" sz="2800" b="1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963720" y="888274"/>
            <a:ext cx="10653514" cy="359732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/>
                <a:ea typeface="Arial Unicode MS"/>
              </a:rPr>
              <a:t>Злокачественная </a:t>
            </a:r>
            <a:r>
              <a:rPr lang="ru-RU" sz="2800" b="1" u="sng" dirty="0" err="1" smtClean="0">
                <a:solidFill>
                  <a:srgbClr val="FF0000"/>
                </a:solidFill>
                <a:latin typeface="Times New Roman"/>
                <a:ea typeface="Arial Unicode MS"/>
              </a:rPr>
              <a:t>нейтрофилия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/>
                <a:ea typeface="Arial Unicode MS"/>
              </a:rPr>
              <a:t> -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общее количество лейкоцитов более 50*10 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/л.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Это клетки преимущественно миелоидного ряда с преобладанием нейтрофилов.</a:t>
            </a:r>
            <a:endParaRPr lang="ru-RU" sz="2800" dirty="0"/>
          </a:p>
          <a:p>
            <a:pPr>
              <a:lnSpc>
                <a:spcPct val="100000"/>
              </a:lnSpc>
            </a:pPr>
            <a:endParaRPr sz="28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Встречается при 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миелопролиферативный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синдроме (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клональном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заболевании ).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683640" y="714103"/>
            <a:ext cx="11053440" cy="56467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 err="1" smtClean="0">
                <a:solidFill>
                  <a:srgbClr val="FF0000"/>
                </a:solidFill>
                <a:latin typeface="Times New Roman"/>
                <a:ea typeface="Arial Unicode MS"/>
              </a:rPr>
              <a:t>Эозинофилия</a:t>
            </a:r>
            <a:endParaRPr lang="ru-RU" sz="2400" b="1" dirty="0" smtClean="0">
              <a:solidFill>
                <a:srgbClr val="FF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Times New Roman"/>
              </a:rPr>
              <a:t>В норме эозинофилов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0,04-0,44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Arial Unicode MS"/>
              </a:rPr>
              <a:t>*10 </a:t>
            </a:r>
            <a:r>
              <a:rPr lang="ru-RU" b="1" baseline="300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/л  -  1-5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Arial Unicode MS"/>
              </a:rPr>
              <a:t>%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endParaRPr dirty="0">
              <a:solidFill>
                <a:srgbClr val="FF0000"/>
              </a:solidFill>
            </a:endParaRPr>
          </a:p>
          <a:p>
            <a:r>
              <a:rPr lang="ru-RU" sz="2400" b="1" u="sng" dirty="0" err="1">
                <a:solidFill>
                  <a:srgbClr val="000000"/>
                </a:solidFill>
                <a:latin typeface="Times New Roman"/>
                <a:ea typeface="Arial Unicode MS"/>
              </a:rPr>
              <a:t>Эозинофили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я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– количество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эозинофилов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более 1,5×10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/л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встречается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реже, чем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Arial Unicode MS"/>
              </a:rPr>
              <a:t>нейтрофилия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 или лимфоцитоз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 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ru-RU" sz="2400" b="1" u="sng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Реактивные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400" b="1" u="sng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эозинофилии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/>
                <a:ea typeface="Arial Unicode MS"/>
              </a:rPr>
              <a:t>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-инвазия червями-паразитами (гельминтозы);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-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аллергические заболевания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(крапивница, экзема, бронхиальная астма, пищевая  и лекарственная аллергия);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-злокачественные заболевания (иногда при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ходжкинской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лимфоме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(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лимфогрануломатозе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),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опухоли ЖКТ,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раке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молочной железы,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опухоли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почки,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опухоли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легких)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-заболевания соединительной ткани (ревматоидный артрит)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u="sng" dirty="0" err="1">
                <a:solidFill>
                  <a:srgbClr val="000000"/>
                </a:solidFill>
                <a:latin typeface="Times New Roman"/>
                <a:ea typeface="Arial Unicode MS"/>
              </a:rPr>
              <a:t>Эозинофилии</a:t>
            </a:r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, сопровождающие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клональные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заболевания кроветворной системы (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гемобластозы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Идиопатический </a:t>
            </a:r>
            <a:r>
              <a:rPr lang="ru-RU" sz="2400" b="1" u="sng" dirty="0" err="1">
                <a:solidFill>
                  <a:srgbClr val="000000"/>
                </a:solidFill>
                <a:latin typeface="Times New Roman"/>
                <a:ea typeface="Arial Unicode MS"/>
              </a:rPr>
              <a:t>гиперэозинофильный</a:t>
            </a:r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 синдром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922680" y="181799"/>
            <a:ext cx="10377720" cy="61952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Лимфоцитоз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В норме </a:t>
            </a:r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л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имфоцитов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1,5 – 4,0 *10 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/л   20-40%. Лимфоцитоз –  более 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4,0 *10 </a:t>
            </a:r>
            <a:r>
              <a:rPr lang="ru-RU" sz="2400" b="1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/л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лим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</a:t>
            </a:r>
            <a:endParaRPr sz="24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Причины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лимфоцитоза 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1. 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Реактивный лимфоцитоз</a:t>
            </a:r>
            <a:endParaRPr u="sng"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- инфекционный мононуклеоз (острая инфекция, вызванная вирусом Эпштейн-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Барр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). Количество лимфоцитов на пике заболевания достигает 10-30*10 </a:t>
            </a:r>
            <a:r>
              <a:rPr lang="ru-RU" sz="2800" b="1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/л , а затем постепенно снижается до нормальных значений через 1-2 месяца.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- другие вирусные инфекции: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цитомегаловирусная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, вирусный гепатит, ранние стадии ВИЧ-инфекции, краснуха, ветряная оспа;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- хроническая бактериальная инфекция: туберкулез;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-другие инфекции (коклюш, токсоплазмоз)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29160" y="648000"/>
            <a:ext cx="12252600" cy="6561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Arial Unicode MS"/>
              </a:rPr>
              <a:t>Функции крови:</a:t>
            </a:r>
            <a:endParaRPr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Транспортная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(перенос различных питательных веществ 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 тканям).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Дыхательная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(перенос О</a:t>
            </a:r>
            <a:r>
              <a:rPr lang="ru-RU" sz="143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от органов дыхания к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тканям, и СО</a:t>
            </a:r>
            <a:r>
              <a:rPr lang="ru-RU" sz="149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в обратном направлении).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Трофическая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- питательная (транспорт аминокислот, глюкозы, жиров, витаминов, минеральных веществ от органов пищеварения к тканям).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Экскреторная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– выделительная (перенос продуктов обмена веществ, метаболитов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 органам выделения).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Терморегуляторная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(перенос тепла из одних участков тела в другие).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Защитная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(осуществление специфического и неспецифического иммунитета).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Регуляция водно-солевого обмена, транспорт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воды и ионов.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Гуморальная регуляция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(перенос гормонов от места их образования к органам-мишеням).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Гомеостатическая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поддержка постоянства внутренней среды организма)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лимфоцитоза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38080" y="278674"/>
            <a:ext cx="10513800" cy="56605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 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Лимфоцитоз, сопровождающий </a:t>
            </a:r>
            <a:r>
              <a:rPr lang="ru-RU" sz="2800" b="1" u="sng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клональные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заболевания 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системы кроветворения (абсолютное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количество лимфоцитов более 5,0×10</a:t>
            </a:r>
            <a:r>
              <a:rPr lang="ru-RU" sz="2800" b="1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/л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- первичный 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критерий возможного хронического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лимфолейкоза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 Общее количество лейкоцитов повышено до  50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×10</a:t>
            </a:r>
            <a:r>
              <a:rPr lang="ru-RU" sz="2800" b="1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/л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.)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127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53240" y="581891"/>
            <a:ext cx="10394280" cy="49066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РЕЗЮМЕ по лейкоцитозу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Увеличение лейкоцитов в большинстве своем является защитной реакцией против повреждения, инфекции,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воспаления, небольшой лейкоцитоз может быть физиологический. </a:t>
            </a:r>
            <a:endParaRPr lang="ru-RU" sz="2800" b="1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Обычно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не имеет последствий, но при высоких цифрах может повышать вязкость крови, повышая АД, вызывая головные боли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1260359" y="574766"/>
            <a:ext cx="9629313" cy="60041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Arial Unicode MS"/>
              </a:rPr>
              <a:t>Снижение показателей периферической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крови*: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StarSymbol"/>
              <a:buAutoNum type="arabicPeriod"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Анемия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 у мужчин гемоглобин (HGB)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менее 130 г/л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; у женщин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— 120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г/л 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StarSymbol"/>
              <a:buAutoNum type="arabicPeriod"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Тромбоцитопения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 тромбоцитов (PLТ)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менее 150,0×10</a:t>
            </a:r>
            <a:r>
              <a:rPr lang="ru-RU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/л,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тромбоцитопения с высоким риском спонтанных кровотечений — PLТ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менее 20,0×10</a:t>
            </a:r>
            <a:r>
              <a:rPr lang="ru-RU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/л.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>
              <a:buFont typeface="StarSymbol"/>
              <a:buAutoNum type="arabicPeriod"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tarSymbol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Лейкопения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 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Нейтропения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 абсолютное количество гранулоцитов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Gran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менее 2,5×10</a:t>
            </a:r>
            <a:r>
              <a:rPr lang="ru-RU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/л.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Критериями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клинически значимой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нейтропении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высокий риск развития инфекционных осложнений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) считают уровень гранулоцитов менее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1,5×10</a:t>
            </a:r>
            <a:r>
              <a:rPr lang="ru-RU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/л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жизнеугрожающей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нейтропении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агранулоцитоз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) — уровень гранулоцитов менее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0,5×10</a:t>
            </a:r>
            <a:r>
              <a:rPr lang="ru-RU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/л.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100000"/>
              </a:lnSpc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Лимфоцитопения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 абсолютное количество лимфоцитов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Lym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ниже 1,5×10</a:t>
            </a:r>
            <a:r>
              <a:rPr lang="ru-RU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/л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*Для всех лабораторных показателей необходимо сравнение с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референтными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значениями.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01200" y="653143"/>
            <a:ext cx="10995840" cy="520369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u="sng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Причины </a:t>
            </a: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Arial Unicode MS"/>
              </a:rPr>
              <a:t>лейкопении</a:t>
            </a:r>
            <a:endParaRPr sz="32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Встречаются реже, чем лейкоцитозы. Чаще это снижение нейтрофилов или лимфоцитов, иногда и тех и других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 </a:t>
            </a:r>
            <a:endParaRPr lang="ru-RU" sz="2400" b="1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Указывают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на снижение иммунитета,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 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Симптом некоторых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вирусных инфекций (паротит, грипп, вирусный гепатит, ВИЧ -инфекция). </a:t>
            </a:r>
            <a:endParaRPr lang="ru-RU" sz="2400" b="1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Может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быть сочетание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нейтропении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и лимфоцитоза при некоторых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заболеваниях, что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способствует тому, что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общее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количество лейкоцитов остается нормальным, несмотря на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нейтропению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м.б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. признаком  массивной бактериальной инфекции (костный мозг при некоторых массивных инфекциях не способен воспроизводить нейтрофилы с необходимой скоростью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), </a:t>
            </a:r>
            <a:endParaRPr lang="ru-RU" sz="2400" b="1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Л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ейкозы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(вытеснение нормальных клеток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),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метастазы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опухолей в костный мозг.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519120" y="957943"/>
            <a:ext cx="11077920" cy="45981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РЕЗЮМЕ по лейкопении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	Лейкопении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повышают риск инфекционных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заболеваний.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Это проявляется клинически, когда число нейтрофилов падает ниже 1,0 *10 </a:t>
            </a:r>
            <a:r>
              <a:rPr lang="ru-RU" sz="2400" b="1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/л. Без адекватного числа нейтрофилов эти инфекции (особенно ротовой полости, глотки) не разрешаются, вызывая изъязвления. </a:t>
            </a:r>
            <a:endParaRPr lang="ru-RU" sz="2400" b="1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Нейтропения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ниже 1,5 *10 </a:t>
            </a:r>
            <a:r>
              <a:rPr lang="ru-RU" sz="2400" b="1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/л – риск смерти резко возрастает даже от условно патогенных бактерий.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	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Лимфоцитопения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ухудшает иммунный ответ, подвергая риску инфекции бактериями, вирусами и грибами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 b="1" dirty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	Лейкопении, в свою очередь, могут быть следствием инфекции.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720000" y="504000"/>
            <a:ext cx="10223640" cy="665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Arial Unicode MS"/>
              </a:rPr>
              <a:t>Скорость оседания эритроцитов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 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СОЭ – это расстояние, пройденное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оседающимися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 эритроцитами за 1 час.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Arial Unicode MS"/>
              </a:rPr>
              <a:t>Методы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/>
                <a:ea typeface="Arial Unicode MS"/>
              </a:rPr>
              <a:t>Вестергрена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( берут венозную кровь. Нормы 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: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мужчины 1-10 мм/час, женщины 5-20 мм/час),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Arial Unicode MS"/>
              </a:rPr>
              <a:t>Метод Панченко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(берут капиллярную кровь). 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Эритроциты опускаются на дно капилляра, так как имеют большую плотность, чем плазма, в которой они взвешены. Несут на своей поверхности отрицательный заряд, благодаря присутствию белков, связанных с мембраной.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методы сопоставимы, 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днако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Вестергрена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чувствителен к повышению СОЭ, и результаты в зоне повышенных значений, полученные методом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Вестергрена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выше результатов, получаемых методом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Панченкова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-40320" y="432000"/>
            <a:ext cx="12232080" cy="66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Механизмы повышения СОЭ и причины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Тенденция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клеток преодолевать обычное отталкивание  и агрегировать объясняет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Arial Unicode MS"/>
              </a:rPr>
              <a:t>повышение СОЭ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.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Причина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их агрегации в плазме: </a:t>
            </a:r>
            <a:r>
              <a:rPr lang="ru-RU" sz="28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фибриноген, иммуноглобулины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действуют как мостики между эритроцитами,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т.о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. СОЭ повышается при заболеваниях, связанных с повышение концентрации белков крови.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	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СОЭ зависит также </a:t>
            </a:r>
            <a:r>
              <a:rPr lang="ru-RU" sz="28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от количества и формы эритроцитов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: при анемии СОЭ  повышается, при полицитемии – снижается. При серповидно-клеточной анемии эритроциты имеют аномальную форму и СОЭ,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т.о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. снижается (аномальные эритроциты оседают медленнее)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906120" y="0"/>
            <a:ext cx="10476720" cy="6642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FF0000"/>
                </a:solidFill>
                <a:latin typeface="Times New Roman"/>
                <a:ea typeface="Arial Unicode MS"/>
              </a:rPr>
              <a:t>Причины повышения СОЭ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1. Повышается с возрастом: на 0,8 мм/час каждые 5 лет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2. Начиная с 4-го месяца беременности </a:t>
            </a:r>
            <a:r>
              <a:rPr lang="ru-RU" sz="2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СОЭ повышена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, достигая пика 40-50 мм /час и возвращается к норме после родов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3. СОЭ может повышаться  иногда и у здоровых людей, что затрудняет интерпретацию этого анализа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 Ч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ем выше СОЭ, тем вероятность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воспалительного,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 инфекционного или онкологического заболевания выше. Величину СОЭ используют не только для диагностики воспалительного процесса, но и для оценки его активности, а также стихания воспаления (эффект лечения)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6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Воспалительные заболевания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. 2 заболевания, при которых  СОЭ всегда значительно повышено (до 75 мм /час):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височный артериит (проявляется сильной головной болью  и слабостью, иногда возникает слепота) и ревматическая </a:t>
            </a:r>
            <a:r>
              <a:rPr lang="ru-RU" sz="26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полимиалгия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 (проявляется  мышечными болями). Анализ используют, чтобы контролировать терапию стероидами.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1079280" y="435429"/>
            <a:ext cx="10336680" cy="520937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Причины повышения СОЭ (продолжение)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И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нфекционные </a:t>
            </a:r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заболевания.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Все инфекции связаны с усилением иммунного ответа и повышения продукции иммуноглобулинов. Бактериальные инфекции  чаще , чем вирусные вызывают повышение СОЭ. Показатель может быть использован для оценки эффективности проводимой терапии.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Онкологические заболевания.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Повышен не у всех больных (недостаточно специфичен показатель). При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отсутствии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воспаления или инфекции  высокий уровень СОЭ может вызвать предположение о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наличии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опухоли (по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Вестергрену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более 75 мм/час). Некоторые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исследовательи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полагают, что СОЭ более 100 мм/час у онкологического больного – надежное подтверждение распространенности опухолевого процесса за пределы первичного очага (метастазы).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1762920" y="576000"/>
            <a:ext cx="9208080" cy="5938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Причины повышения СОЭ (продолжение)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Множественная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миелома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- одно из опухолевых заболеваний, при котором увеличенная СОЭ является одним из критериев диагноза множественной миеломы (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миеломная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болезнь). В основе продукция патологических иммуноглобулинов.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	СОЭ почти всегда повышена при 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болезни </a:t>
            </a:r>
            <a:r>
              <a:rPr lang="ru-RU" sz="26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Ходжкина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 (</a:t>
            </a:r>
            <a:r>
              <a:rPr lang="ru-RU" sz="26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лимфогрануломатоз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)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. СОЭ применяется как для постановки диагноза, так и для  контроля лечения.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Другие причины повышения СОЭ.</a:t>
            </a:r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Инфаркт миокарда вызывает повреждение мышечной ткани, в связи с чем увеличивается продукция фибриногена и затем усиление агрегации эритроцитов. Повышается через 1 неделю и затем снижается через несколько недель.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       </a:t>
            </a:r>
            <a:r>
              <a:rPr lang="ru-RU" sz="2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Почечная 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патология с анемией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, когда снижается количество эритроцитов.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700200" y="209006"/>
            <a:ext cx="10864080" cy="61910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Arial Unicode MS"/>
              </a:rPr>
              <a:t>Методы</a:t>
            </a:r>
            <a:r>
              <a:rPr lang="ru-RU" sz="4000" dirty="0">
                <a:solidFill>
                  <a:srgbClr val="FF0000"/>
                </a:solidFill>
                <a:latin typeface="Times New Roman"/>
                <a:ea typeface="Arial Unicode MS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Arial Unicode MS"/>
              </a:rPr>
              <a:t>исследования  системы крови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Клиническое обследование больного (расспрос)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Arial Unicode MS"/>
              </a:rPr>
              <a:t>Жалобы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(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субъективные симптомы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все неспецифические</a:t>
            </a:r>
            <a:endParaRPr dirty="0"/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Общая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слабость, головокружение, обмороки, шум в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ушах, 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одышка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снижение толерантности к физической нагрузке, сердцебиение, связаны 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с 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Arial Unicode MS"/>
              </a:rPr>
              <a:t>гипоксией органов и тканей (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в 1-ю очередь головного мозга при анемическом синдроме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Arial Unicode MS"/>
              </a:rPr>
              <a:t>), </a:t>
            </a:r>
            <a:endParaRPr lang="ru-RU" sz="3200" b="1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Похудание, потеря аппетита (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свойственны злокачественным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новообразованиям-лейкозам, связано с энергетическими расходами на рост опухоли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3. Извращение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вкуса, обоняния (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дефицит железа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+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анемия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)-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патофагия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патоосмия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Arial Unicode MS"/>
              </a:rPr>
              <a:t>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1152000" y="576000"/>
            <a:ext cx="9719640" cy="648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u="sng" dirty="0">
                <a:solidFill>
                  <a:srgbClr val="FF0000"/>
                </a:solidFill>
                <a:latin typeface="Times New Roman"/>
                <a:ea typeface="Arial Unicode MS"/>
              </a:rPr>
              <a:t>Снижение СОЭ.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Встречается реже и не имеет такого клинического значения как повышение.</a:t>
            </a:r>
            <a:r>
              <a:rPr lang="ru-RU" sz="28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1.   Аномально повышенное количество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эритроцитов.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2. Аномальная форма эритроцитов (серповидно-клеточная анемия,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сфероцитоз</a:t>
            </a:r>
            <a:r>
              <a:rPr lang="ru-RU" sz="28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Arial Unicode MS"/>
              </a:rPr>
              <a:t>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288000" y="0"/>
            <a:ext cx="10007640" cy="469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Arial Unicode MS"/>
              </a:rPr>
              <a:t>Показатели воспаления, альтернативные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СОЭ</a:t>
            </a:r>
            <a:endParaRPr sz="32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32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Уровень </a:t>
            </a:r>
            <a:r>
              <a:rPr lang="ru-RU" sz="3200" b="1" u="sng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СРБ (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/>
                <a:ea typeface="Arial Unicode MS"/>
              </a:rPr>
              <a:t>N</a:t>
            </a:r>
            <a:r>
              <a:rPr lang="ru-RU" sz="3200" b="1" u="sng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0-5 мг/л)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   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Данный белок присутствует в крови здоровых людей.  Это белок, концентрация которого возрастает при инфекции и воспалении. Повышается при тех же условиях, что и СОЭ. В отличие от СОЭ этот показатель не реагирует на изменение количества эритроцитов и остается нормальным при анемии или полицитемии.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600" b="1" dirty="0">
                <a:solidFill>
                  <a:srgbClr val="000000"/>
                </a:solidFill>
                <a:latin typeface="Times New Roman"/>
                <a:ea typeface="Arial Unicode MS"/>
              </a:rPr>
              <a:t>     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799200" y="1174680"/>
            <a:ext cx="10666080" cy="5378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Биохимическое исследование крови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Биохимическое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исследование крови на содержание железа (сывороточное),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трансферрин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ферритин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, содержание витамина В12, фолиевой кислоты (при анемиях), содержание билирубина (при гемолитических анемиях)</a:t>
            </a:r>
            <a:endParaRPr dirty="0"/>
          </a:p>
          <a:p>
            <a:pPr>
              <a:lnSpc>
                <a:spcPct val="100000"/>
              </a:lnSpc>
            </a:pPr>
            <a:endParaRPr lang="ru-RU" sz="2400" b="1" dirty="0" smtClean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Электрофорез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белков сыворотки: выявление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парапротеинов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(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миеломная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болезнь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</a:t>
            </a:r>
          </a:p>
          <a:p>
            <a:pPr>
              <a:lnSpc>
                <a:spcPct val="100000"/>
              </a:lnSpc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Выявление патологии мембран эритроцитов (проба </a:t>
            </a:r>
            <a:r>
              <a:rPr lang="ru-RU" sz="3600" dirty="0" err="1" smtClean="0">
                <a:solidFill>
                  <a:srgbClr val="FF0000"/>
                </a:solidFill>
              </a:rPr>
              <a:t>Кумбса</a:t>
            </a:r>
            <a:r>
              <a:rPr lang="ru-RU" sz="3600" dirty="0" smtClean="0">
                <a:solidFill>
                  <a:srgbClr val="FF0000"/>
                </a:solidFill>
              </a:rPr>
              <a:t>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03761" y="2481943"/>
            <a:ext cx="10948119" cy="2660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Проба </a:t>
            </a:r>
            <a:r>
              <a:rPr lang="ru-RU" sz="240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Кумбса</a:t>
            </a:r>
            <a:r>
              <a:rPr lang="ru-RU" sz="24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 исследование осмотической  резистентности эритроцитов (помещают кровь в ряд пробирок с раствором хлорида натрия от 0,7% до 0,2%. Отмечают в каких пробирках происходит гемолиз. При гемолитической анемии </a:t>
            </a:r>
            <a:r>
              <a:rPr lang="ru-RU" sz="240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резистентость</a:t>
            </a:r>
            <a:r>
              <a:rPr lang="ru-RU" sz="24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снижена. Гемолиз начинается при 0,54 %, а заканчивается при 0,44%)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017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838080" y="0"/>
            <a:ext cx="10513800" cy="626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/>
              </a:rPr>
              <a:t>Исследование обмена железа</a:t>
            </a:r>
            <a:r>
              <a:rPr lang="ru-RU" sz="3600" b="1" dirty="0">
                <a:latin typeface="Times New Roman"/>
              </a:rPr>
              <a:t> (</a:t>
            </a:r>
            <a:r>
              <a:rPr lang="ru-RU" sz="2800" b="1" dirty="0" smtClean="0">
                <a:latin typeface="Times New Roman"/>
              </a:rPr>
              <a:t>участника </a:t>
            </a:r>
            <a:r>
              <a:rPr lang="ru-RU" sz="2800" b="1" dirty="0" err="1">
                <a:latin typeface="Times New Roman"/>
              </a:rPr>
              <a:t>эритропоэза</a:t>
            </a:r>
            <a:r>
              <a:rPr lang="ru-RU" sz="2400" b="1" dirty="0">
                <a:latin typeface="Times New Roman"/>
              </a:rPr>
              <a:t>)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3600" dirty="0">
                <a:latin typeface="Times New Roman"/>
              </a:rPr>
              <a:t>-содержание железа в сыворотке крови (N14,3-28 </a:t>
            </a:r>
            <a:r>
              <a:rPr lang="ru-RU" sz="3600" dirty="0" err="1">
                <a:latin typeface="Times New Roman"/>
              </a:rPr>
              <a:t>ммоль</a:t>
            </a:r>
            <a:r>
              <a:rPr lang="ru-RU" sz="3600" dirty="0">
                <a:latin typeface="Times New Roman"/>
              </a:rPr>
              <a:t>/л)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600" dirty="0">
                <a:latin typeface="Times New Roman"/>
              </a:rPr>
              <a:t>-общая </a:t>
            </a:r>
            <a:r>
              <a:rPr lang="ru-RU" sz="3600" dirty="0" err="1">
                <a:latin typeface="Times New Roman"/>
              </a:rPr>
              <a:t>железосвертывающая</a:t>
            </a:r>
            <a:r>
              <a:rPr lang="ru-RU" sz="3600" dirty="0">
                <a:latin typeface="Times New Roman"/>
              </a:rPr>
              <a:t> способность (N 55-65 </a:t>
            </a:r>
            <a:r>
              <a:rPr lang="ru-RU" sz="3600" dirty="0" err="1">
                <a:latin typeface="Times New Roman"/>
              </a:rPr>
              <a:t>мкмоль</a:t>
            </a:r>
            <a:r>
              <a:rPr lang="ru-RU" sz="3600" dirty="0">
                <a:latin typeface="Times New Roman"/>
              </a:rPr>
              <a:t>/л)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600" dirty="0">
                <a:latin typeface="Times New Roman"/>
              </a:rPr>
              <a:t>-</a:t>
            </a:r>
            <a:r>
              <a:rPr lang="ru-RU" sz="3600" dirty="0" err="1">
                <a:latin typeface="Times New Roman"/>
              </a:rPr>
              <a:t>ферритин</a:t>
            </a:r>
            <a:r>
              <a:rPr lang="ru-RU" sz="3600" dirty="0">
                <a:latin typeface="Times New Roman"/>
              </a:rPr>
              <a:t>-белок, свидетельствующий о запасах железа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600" dirty="0">
                <a:latin typeface="Times New Roman"/>
              </a:rPr>
              <a:t>- </a:t>
            </a:r>
            <a:r>
              <a:rPr lang="ru-RU" sz="3600" dirty="0" err="1">
                <a:latin typeface="Times New Roman"/>
              </a:rPr>
              <a:t>трансферрин</a:t>
            </a:r>
            <a:r>
              <a:rPr lang="ru-RU" sz="3600" dirty="0">
                <a:latin typeface="Times New Roman"/>
              </a:rPr>
              <a:t> — белок, транспортирующий железо(низкое насыщение данного белка железом-свидетельство дефицита железа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838080" y="365040"/>
            <a:ext cx="10513800" cy="132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dirty="0">
                <a:solidFill>
                  <a:srgbClr val="FF0000"/>
                </a:solidFill>
                <a:latin typeface="Arial"/>
              </a:rPr>
              <a:t>Участники </a:t>
            </a:r>
            <a:r>
              <a:rPr lang="ru-RU" sz="4400" dirty="0" err="1">
                <a:solidFill>
                  <a:srgbClr val="FF0000"/>
                </a:solidFill>
                <a:latin typeface="Arial"/>
              </a:rPr>
              <a:t>эритропоэза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609480" y="1604520"/>
            <a:ext cx="10972080" cy="397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1" dirty="0">
                <a:latin typeface="Times New Roman"/>
              </a:rPr>
              <a:t>-витамин В12 (</a:t>
            </a:r>
            <a:r>
              <a:rPr lang="ru-RU" sz="3600" b="1" dirty="0" smtClean="0">
                <a:latin typeface="Times New Roman"/>
              </a:rPr>
              <a:t>N 200-900 </a:t>
            </a:r>
            <a:r>
              <a:rPr lang="ru-RU" sz="3600" b="1" dirty="0" err="1" smtClean="0">
                <a:latin typeface="Times New Roman"/>
              </a:rPr>
              <a:t>пг</a:t>
            </a:r>
            <a:r>
              <a:rPr lang="ru-RU" sz="3600" b="1" dirty="0" smtClean="0">
                <a:latin typeface="Times New Roman"/>
              </a:rPr>
              <a:t>/мл)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600" b="1" dirty="0">
                <a:latin typeface="Times New Roman"/>
              </a:rPr>
              <a:t>-фолиевая кислота (</a:t>
            </a:r>
            <a:r>
              <a:rPr lang="ru-RU" sz="3600" b="1" dirty="0" smtClean="0">
                <a:latin typeface="Times New Roman"/>
              </a:rPr>
              <a:t>N 7-39,7 </a:t>
            </a:r>
            <a:r>
              <a:rPr lang="ru-RU" sz="3600" b="1" dirty="0" err="1" smtClean="0">
                <a:latin typeface="Times New Roman"/>
              </a:rPr>
              <a:t>нмоль</a:t>
            </a:r>
            <a:r>
              <a:rPr lang="ru-RU" sz="3600" b="1" dirty="0" smtClean="0">
                <a:latin typeface="Times New Roman"/>
              </a:rPr>
              <a:t>/л)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838080" y="365040"/>
            <a:ext cx="10513800" cy="132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dirty="0">
                <a:solidFill>
                  <a:srgbClr val="FF0000"/>
                </a:solidFill>
                <a:latin typeface="Arial"/>
              </a:rPr>
              <a:t>Регуляторы </a:t>
            </a:r>
            <a:r>
              <a:rPr lang="ru-RU" sz="4400" dirty="0" smtClean="0">
                <a:solidFill>
                  <a:srgbClr val="FF0000"/>
                </a:solidFill>
                <a:latin typeface="Arial"/>
              </a:rPr>
              <a:t>кроветворения - </a:t>
            </a:r>
            <a:r>
              <a:rPr lang="ru-RU" sz="4400" dirty="0">
                <a:solidFill>
                  <a:srgbClr val="FF0000"/>
                </a:solidFill>
                <a:latin typeface="Arial"/>
              </a:rPr>
              <a:t>цитокины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609480" y="1604520"/>
            <a:ext cx="10972080" cy="397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</a:pPr>
            <a:r>
              <a:rPr lang="ru-RU" sz="3200" dirty="0">
                <a:latin typeface="Arial"/>
              </a:rPr>
              <a:t>Фактор стволовых клеток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ru-RU" sz="3200" dirty="0" err="1">
                <a:latin typeface="Arial"/>
              </a:rPr>
              <a:t>Гранулоцитарные</a:t>
            </a:r>
            <a:r>
              <a:rPr lang="ru-RU" sz="3200" dirty="0">
                <a:latin typeface="Arial"/>
              </a:rPr>
              <a:t> </a:t>
            </a:r>
            <a:r>
              <a:rPr lang="ru-RU" sz="3200" dirty="0" err="1">
                <a:latin typeface="Arial"/>
              </a:rPr>
              <a:t>колониестимулирующие</a:t>
            </a:r>
            <a:r>
              <a:rPr lang="ru-RU" sz="3200" dirty="0">
                <a:latin typeface="Arial"/>
              </a:rPr>
              <a:t> факторы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ru-RU" sz="3200" b="1" dirty="0" err="1">
                <a:latin typeface="Arial"/>
              </a:rPr>
              <a:t>Эритропоэтин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ru-RU" sz="3200" dirty="0" err="1">
                <a:latin typeface="Arial"/>
              </a:rPr>
              <a:t>Тромбопоэтин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ru-RU" sz="3200" dirty="0" err="1">
                <a:latin typeface="Arial"/>
              </a:rPr>
              <a:t>Интерлейкины</a:t>
            </a:r>
            <a:r>
              <a:rPr lang="ru-RU" sz="3200" dirty="0">
                <a:latin typeface="Arial"/>
              </a:rPr>
              <a:t> 1-22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3048120" y="2136240"/>
            <a:ext cx="6094080" cy="2557800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TextShape 2"/>
          <p:cNvSpPr txBox="1"/>
          <p:nvPr/>
        </p:nvSpPr>
        <p:spPr>
          <a:xfrm>
            <a:off x="1903320" y="504000"/>
            <a:ext cx="8536680" cy="542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/>
              </a:rPr>
              <a:t>Исследование свертывающей системы крови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60" name="TextShape 3"/>
          <p:cNvSpPr txBox="1"/>
          <p:nvPr/>
        </p:nvSpPr>
        <p:spPr>
          <a:xfrm>
            <a:off x="70200" y="1658160"/>
            <a:ext cx="12171600" cy="35978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	Нарушение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нормального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гемостаза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крови – признак многих болезненных процессов, которые могут проявляться  либо тенденцией к кровотечению, если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снижается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свертываемость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либо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формированием в сосудах мелких тромбов, затрудняющих кровоток, если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свертываемость повышена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Необходим также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контроль применения лекарственных препаратов - антикоагулянтов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гепарин,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</a:rPr>
              <a:t>варфарин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и другие):</a:t>
            </a:r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0" y="720000"/>
            <a:ext cx="12348360" cy="4896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Лабораторные исследования при нарушении гемостаза*</a:t>
            </a:r>
          </a:p>
          <a:p>
            <a:pPr algn="ctr">
              <a:lnSpc>
                <a:spcPct val="90000"/>
              </a:lnSpc>
            </a:pPr>
            <a:endParaRPr lang="ru-RU" sz="32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endParaRPr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227403"/>
              </p:ext>
            </p:extLst>
          </p:nvPr>
        </p:nvGraphicFramePr>
        <p:xfrm>
          <a:off x="1079665" y="1463040"/>
          <a:ext cx="10189030" cy="492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4515">
                  <a:extLst>
                    <a:ext uri="{9D8B030D-6E8A-4147-A177-3AD203B41FA5}">
                      <a16:colId xmlns="" xmlns:a16="http://schemas.microsoft.com/office/drawing/2014/main" val="3194598390"/>
                    </a:ext>
                  </a:extLst>
                </a:gridCol>
                <a:gridCol w="5094515">
                  <a:extLst>
                    <a:ext uri="{9D8B030D-6E8A-4147-A177-3AD203B41FA5}">
                      <a16:colId xmlns="" xmlns:a16="http://schemas.microsoft.com/office/drawing/2014/main" val="1645530747"/>
                    </a:ext>
                  </a:extLst>
                </a:gridCol>
              </a:tblGrid>
              <a:tr h="884337">
                <a:tc>
                  <a:txBody>
                    <a:bodyPr/>
                    <a:lstStyle/>
                    <a:p>
                      <a:r>
                        <a:rPr lang="ru-RU" dirty="0" smtClean="0"/>
                        <a:t>Тесты для характеристики плазменно-</a:t>
                      </a:r>
                      <a:r>
                        <a:rPr lang="ru-RU" dirty="0" err="1" smtClean="0"/>
                        <a:t>коагуляционного</a:t>
                      </a:r>
                      <a:r>
                        <a:rPr lang="ru-RU" dirty="0" smtClean="0"/>
                        <a:t> звена гемостаза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Тесты для характеристики сосудисто-</a:t>
                      </a:r>
                      <a:r>
                        <a:rPr lang="ru-RU" dirty="0" err="1" smtClean="0"/>
                        <a:t>тромбоцитарного</a:t>
                      </a:r>
                      <a:r>
                        <a:rPr lang="ru-RU" dirty="0" smtClean="0"/>
                        <a:t> звена гемостаза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3314974"/>
                  </a:ext>
                </a:extLst>
              </a:tr>
              <a:tr h="404471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Время свертывания крови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(начало 2мин. конец 3-5 мин.)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 2.  АЧТВ  (40-60с)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 smtClean="0"/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 3.  </a:t>
                      </a:r>
                      <a:r>
                        <a:rPr lang="ru-RU" dirty="0" err="1" smtClean="0"/>
                        <a:t>Протромбиновый</a:t>
                      </a:r>
                      <a:r>
                        <a:rPr lang="ru-RU" baseline="0" dirty="0" smtClean="0"/>
                        <a:t> тест (10-14с)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baseline="0" dirty="0" smtClean="0"/>
                    </a:p>
                    <a:p>
                      <a:pPr marL="0" indent="0">
                        <a:buNone/>
                      </a:pPr>
                      <a:r>
                        <a:rPr lang="ru-RU" baseline="0" dirty="0" smtClean="0"/>
                        <a:t>  4. </a:t>
                      </a:r>
                      <a:r>
                        <a:rPr lang="ru-RU" baseline="0" dirty="0" err="1" smtClean="0"/>
                        <a:t>Тромбиновое</a:t>
                      </a:r>
                      <a:r>
                        <a:rPr lang="ru-RU" baseline="0" dirty="0" smtClean="0"/>
                        <a:t> время (17-21 с)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baseline="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baseline="0" dirty="0" smtClean="0"/>
                    </a:p>
                    <a:p>
                      <a:pPr marL="0" indent="0">
                        <a:buNone/>
                      </a:pPr>
                      <a:r>
                        <a:rPr lang="ru-RU" baseline="0" dirty="0" smtClean="0"/>
                        <a:t>  5. Концентрация фибриногена 2-4 г/л</a:t>
                      </a:r>
                    </a:p>
                    <a:p>
                      <a:pPr marL="0" indent="0">
                        <a:buNone/>
                      </a:pPr>
                      <a:endParaRPr lang="ru-RU" baseline="0" dirty="0" smtClean="0"/>
                    </a:p>
                    <a:p>
                      <a:pPr marL="0" indent="0">
                        <a:buNone/>
                      </a:pPr>
                      <a:endParaRPr lang="ru-RU" baseline="0" dirty="0" smtClean="0"/>
                    </a:p>
                    <a:p>
                      <a:pPr marL="0" indent="0">
                        <a:buNone/>
                      </a:pPr>
                      <a:r>
                        <a:rPr lang="ru-RU" baseline="0" dirty="0" smtClean="0"/>
                        <a:t>*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Нормативы показателей зависят от метода, применяемого в данной лаборатории.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1.Резистентность сосудистой стенки</a:t>
                      </a:r>
                    </a:p>
                    <a:p>
                      <a:r>
                        <a:rPr lang="ru-RU" dirty="0" smtClean="0"/>
                        <a:t>(симптом жгута  3мин. 50 мм </a:t>
                      </a:r>
                      <a:r>
                        <a:rPr lang="ru-RU" dirty="0" err="1" smtClean="0"/>
                        <a:t>рт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2. Количество тромбоцитов</a:t>
                      </a:r>
                    </a:p>
                    <a:p>
                      <a:r>
                        <a:rPr lang="ru-RU" dirty="0" smtClean="0"/>
                        <a:t>(150-400 *10 г/л)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3. Длительность кровотечения</a:t>
                      </a:r>
                    </a:p>
                    <a:p>
                      <a:r>
                        <a:rPr lang="ru-RU" dirty="0" smtClean="0"/>
                        <a:t>                           (2-4 мин)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Всегда смотреть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референтные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значения.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9898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Проба жгута (Румпель-</a:t>
            </a:r>
            <a:r>
              <a:rPr lang="ru-RU" sz="3200" b="1" dirty="0" err="1">
                <a:solidFill>
                  <a:srgbClr val="FF0000"/>
                </a:solidFill>
              </a:rPr>
              <a:t>Кончаловского</a:t>
            </a:r>
            <a:r>
              <a:rPr lang="ru-RU" sz="3200" b="1" dirty="0">
                <a:solidFill>
                  <a:srgbClr val="FF0000"/>
                </a:solidFill>
              </a:rPr>
              <a:t>-</a:t>
            </a:r>
            <a:r>
              <a:rPr lang="ru-RU" sz="3200" b="1" dirty="0" err="1">
                <a:solidFill>
                  <a:srgbClr val="FF0000"/>
                </a:solidFill>
              </a:rPr>
              <a:t>Лееде</a:t>
            </a:r>
            <a:r>
              <a:rPr lang="ru-RU" sz="3200" b="1" dirty="0">
                <a:solidFill>
                  <a:srgbClr val="FF0000"/>
                </a:solidFill>
              </a:rPr>
              <a:t>)-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проницаемость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капилляров (устойчивость сосудистой стенки)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38080" y="434708"/>
            <a:ext cx="10513800" cy="6228943"/>
          </a:xfrm>
        </p:spPr>
        <p:txBody>
          <a:bodyPr/>
          <a:lstStyle/>
          <a:p>
            <a:r>
              <a:rPr lang="ru-RU" sz="3200" dirty="0"/>
              <a:t>Манжету на плечо, АД 50 мм </a:t>
            </a:r>
            <a:r>
              <a:rPr lang="ru-RU" sz="3200" dirty="0" err="1"/>
              <a:t>рт</a:t>
            </a:r>
            <a:r>
              <a:rPr lang="ru-RU" sz="3200" dirty="0"/>
              <a:t> </a:t>
            </a:r>
            <a:r>
              <a:rPr lang="ru-RU" sz="3200" dirty="0" err="1"/>
              <a:t>ст</a:t>
            </a:r>
            <a:r>
              <a:rPr lang="ru-RU" sz="3200" dirty="0"/>
              <a:t>  на  3 мин. Смотрят на круг диаметром  5 см на ладонной поверхности предплечья. Считают число петехий в очерченном круге. Норма не более 10, слабоположительная 11-20, более 20 положительная (патология сосудисто-</a:t>
            </a:r>
            <a:r>
              <a:rPr lang="ru-RU" sz="3200" dirty="0" err="1"/>
              <a:t>тромбоцитарного</a:t>
            </a:r>
            <a:r>
              <a:rPr lang="ru-RU" sz="3200" dirty="0"/>
              <a:t> звена гемостаза)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2640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100800" y="432000"/>
            <a:ext cx="12110040" cy="554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Жалобы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(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субъективыны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симптомы)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– продолжение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. Субфебрилитет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или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лихорадка (при лейкозах,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лимфогрануломатозе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).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Сопровождается профузным потом, ознобом, похуданием.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Является следствием воздействия экзогенных и эндогенных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пирогено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, в том числе проявлением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Arial Unicode MS"/>
              </a:rPr>
              <a:t>инфекционных осложнений.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5. Повышенная кровоточивость: геморрагические высыпания на коже, кровотечения из носа, желудочно-кишечные, маточные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кровотечения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(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нарушение гемостаза)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Arial Unicode MS"/>
              </a:rPr>
              <a:t>6. При увеличении печени и селезенки вследствие растяжения капсулы этих органов возникают боли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0" y="720000"/>
            <a:ext cx="12348360" cy="4896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FF0000"/>
                </a:solidFill>
                <a:latin typeface="Calibri"/>
              </a:rPr>
              <a:t>Гематологические тесты</a:t>
            </a:r>
            <a:endParaRPr sz="36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00"/>
                </a:solidFill>
                <a:latin typeface="Calibri"/>
              </a:rPr>
              <a:t>Исследование количества тромбоцитов крови 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(формирование пробок в сосуде-адгезия , облегчающееся фактором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Виллебранда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затем агрегация, что в итоге закрывает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деффект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).</a:t>
            </a:r>
            <a:endParaRPr dirty="0"/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Запускается 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свертывающий каскад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благодаря работе которого образуется 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фибрин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(конечный продукт): 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</a:rPr>
              <a:t>маркеры - ПВ (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</a:rPr>
              <a:t>протромбиновое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</a:rPr>
              <a:t> время), ТВ(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</a:rPr>
              <a:t>тромбиновое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</a:rPr>
              <a:t> время), АЧТВ (активированное частичное 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</a:rPr>
              <a:t>тромбопластинове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</a:rPr>
              <a:t> время)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и другие.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81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3048120" y="2690280"/>
            <a:ext cx="6094080" cy="1460520"/>
          </a:xfrm>
          <a:prstGeom prst="rect">
            <a:avLst/>
          </a:prstGeom>
          <a:noFill/>
          <a:ln>
            <a:noFill/>
          </a:ln>
        </p:spPr>
      </p:sp>
      <p:sp>
        <p:nvSpPr>
          <p:cNvPr id="369" name="TextShape 2"/>
          <p:cNvSpPr txBox="1"/>
          <p:nvPr/>
        </p:nvSpPr>
        <p:spPr>
          <a:xfrm>
            <a:off x="209880" y="432000"/>
            <a:ext cx="11892600" cy="6192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Причины </a:t>
            </a:r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и последствия увеличения показателей </a:t>
            </a:r>
            <a:r>
              <a:rPr lang="ru-RU" sz="2800" b="1" dirty="0" err="1">
                <a:solidFill>
                  <a:srgbClr val="FF0000"/>
                </a:solidFill>
                <a:latin typeface="Times New Roman"/>
              </a:rPr>
              <a:t>протромбинового</a:t>
            </a:r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 времени, АЧТВ и </a:t>
            </a:r>
            <a:r>
              <a:rPr lang="ru-RU" sz="2800" b="1" dirty="0" err="1">
                <a:solidFill>
                  <a:srgbClr val="FF0000"/>
                </a:solidFill>
                <a:latin typeface="Times New Roman"/>
              </a:rPr>
              <a:t>тромбопластинового</a:t>
            </a:r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 времени</a:t>
            </a:r>
            <a:endParaRPr lang="ru-RU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Увеличение 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любого из этих показателей указывает на дефицит одного или нескольких свертывающих факторов.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    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</a:rPr>
              <a:t>Дефицит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м.б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. наследственным или приобретенным</a:t>
            </a:r>
            <a:endParaRPr b="1"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Calibri"/>
              </a:rPr>
              <a:t>Гемофилия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– генетический дефект, проявляется отсутствием VIII фактора. АЧТВ, 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отражающее внутренний путь, увеличено 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(ПВ, ТВ не страдает).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Calibri"/>
              </a:rPr>
              <a:t>Многофакторный дефицит – один из признаков поражения печени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(увеличены ПВ, ТВ, АЧТВ).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Дефицит витамина К (участвует в образовании некоторых факторов) ведет к увеличению ПВ, АЧТВ.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Расход свертывающих факторов (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</a:rPr>
              <a:t>ДВСдиссеминированное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</a:rPr>
              <a:t> внутрисосудистое свертывание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) 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----ПВ, ТВ, АЧТВ повышены.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МНО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по определению МНО, принятый Международным комитетом по стандартизации в гематологии и Международным комитетом по тромбозу и гемостазу в 1983 году.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009402" y="1911927"/>
            <a:ext cx="10342477" cy="42988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рассчитывается по специальной формуле с учетом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протромбинового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времени пациента и специального коэффициента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МИЧ (международного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 чувствительности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тромбопластинового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реагента).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рекомендациям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 определяет МИЧ для каждой серии реактивов, сравнивая его с неким эталонным индексом.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(ПВ пациента/ПВ контроля) </a:t>
            </a:r>
            <a:r>
              <a:rPr lang="ru-RU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ПВ контроля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показатель ПВ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капиллярной крови здорового человека.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 позволяет сравнивать результаты, полученные в разных лабораториях в разное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 является основанием для подбора антикоагулянтов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определения дальнейшей тактики лечения.  </a:t>
            </a:r>
          </a:p>
        </p:txBody>
      </p:sp>
    </p:spTree>
    <p:extLst>
      <p:ext uri="{BB962C8B-B14F-4D97-AF65-F5344CB8AC3E}">
        <p14:creationId xmlns:p14="http://schemas.microsoft.com/office/powerpoint/2010/main" val="36867832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-19440" y="1008000"/>
            <a:ext cx="12351240" cy="48625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FF0000"/>
                </a:solidFill>
                <a:latin typeface="Calibri"/>
              </a:rPr>
              <a:t>Контроль </a:t>
            </a:r>
            <a:r>
              <a:rPr lang="ru-RU" sz="3600" b="1" dirty="0" err="1">
                <a:solidFill>
                  <a:srgbClr val="FF0000"/>
                </a:solidFill>
                <a:latin typeface="Calibri"/>
              </a:rPr>
              <a:t>антикоагулянтной</a:t>
            </a:r>
            <a:r>
              <a:rPr lang="ru-RU" sz="3600" b="1" dirty="0">
                <a:solidFill>
                  <a:srgbClr val="FF0000"/>
                </a:solidFill>
                <a:latin typeface="Calibri"/>
              </a:rPr>
              <a:t> терапии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Одно из главных применений анализов ПВ и АЧТВ – следить за результатами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антикоагулянтной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терапии. 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Гепарин  п/к. Дозу подбирают под контролем АЧТВ. 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Оно (АЧТВ) 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должно быть в 1,5 – 2 раза больше нормального.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Варфарин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в таблетках. Контроль 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МНО,  МНО  должно быть в пределах 2,0-3,0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-19440" y="1008000"/>
            <a:ext cx="12351240" cy="48625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62743" y="914801"/>
            <a:ext cx="1020644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Исследование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димера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продукт распада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фрагмент белка, присутствующий в крови после разрушения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диагностики тромбоза можно определить концентрацию D-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димеров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крови — тест на D-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время как отрицательный результат практически исключает тромбоз, положительный результат может быть вызван как тромбозом, так и другими возможными причинами.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главная польза, таким образом, — исключение тромбоэмболии. Кроме того, он используется в диагностике такого нарушения, как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ДВС –синдром.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анализаторы имеют чувствительность в диапазоне 93-95 % и специфичность приблизительно 50 % при диагностике тромботических заболеваний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222480" y="201881"/>
            <a:ext cx="11646360" cy="64235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Arial Unicode MS"/>
              </a:rPr>
              <a:t>Оценка анамнеза заболевания при выявлении изменений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периферической крови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Arial Unicode MS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Изменения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крови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могут иметь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800" b="1" u="sng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первичный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характер -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заболевания крови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опухолевой(клоновой) природы (патологический процесс начинается на уровне клеток-предшественниц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гемопоэза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)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;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Arial Unicode MS"/>
              </a:rPr>
              <a:t>2.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в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торичный </a:t>
            </a:r>
            <a:r>
              <a:rPr lang="ru-RU" sz="2800" b="1" u="sng" dirty="0">
                <a:solidFill>
                  <a:srgbClr val="000000"/>
                </a:solidFill>
                <a:latin typeface="Times New Roman"/>
                <a:ea typeface="Arial Unicode MS"/>
              </a:rPr>
              <a:t>характер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- реакция крови на различные патологические процессы, происходящие в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организме ( инфекционный процесс, дефицит железа, вит. В12, фолиевой )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;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 изменения  крови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как эффект влияния лекарственных препаратов (анальгетики, химиотерапия противоопухолевыми препаратами), лучевой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терапии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;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4.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изменения крови при наследственных заболеваниях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наследственный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сфероцитоз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при гемолитической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Arial Unicode MS"/>
              </a:rPr>
              <a:t>анемиия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 Unicode MS"/>
              </a:rPr>
              <a:t> (желтухи в анамнезе), гемофилия (проявления у мужчин рода) и др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. (раздел «анамнез жизни»)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222480" y="360000"/>
            <a:ext cx="11646360" cy="6265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Arial Unicode MS"/>
              </a:rPr>
              <a:t>Оценка анамнеза заболевания при выявлении изменений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периферической крови (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продолжение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Arial Unicode MS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ru-RU" sz="3600" b="1" dirty="0" smtClean="0">
                <a:latin typeface="Times New Roman"/>
                <a:ea typeface="Arial Unicode MS"/>
              </a:rPr>
              <a:t>Выявляют причины дефицита</a:t>
            </a:r>
            <a:r>
              <a:rPr lang="ru-RU" sz="3600" b="1" dirty="0">
                <a:latin typeface="Times New Roman"/>
                <a:ea typeface="Arial Unicode MS"/>
              </a:rPr>
              <a:t> </a:t>
            </a:r>
            <a:r>
              <a:rPr lang="ru-RU" sz="3600" b="1" dirty="0" smtClean="0">
                <a:latin typeface="Times New Roman"/>
                <a:ea typeface="Arial Unicode MS"/>
              </a:rPr>
              <a:t> </a:t>
            </a:r>
            <a:r>
              <a:rPr lang="ru-RU" sz="3600" b="1" u="sng" dirty="0" smtClean="0">
                <a:latin typeface="Times New Roman"/>
                <a:ea typeface="Arial Unicode MS"/>
              </a:rPr>
              <a:t>железа</a:t>
            </a:r>
            <a:r>
              <a:rPr lang="en-US" sz="3600" b="1" u="sng" dirty="0" smtClean="0">
                <a:latin typeface="Times New Roman"/>
                <a:ea typeface="Arial Unicode MS"/>
              </a:rPr>
              <a:t>:</a:t>
            </a:r>
            <a:r>
              <a:rPr lang="ru-RU" sz="3600" b="1" u="sng" dirty="0" smtClean="0">
                <a:latin typeface="Times New Roman"/>
                <a:ea typeface="Arial Unicode MS"/>
              </a:rPr>
              <a:t>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latin typeface="Times New Roman"/>
                <a:ea typeface="Arial Unicode MS"/>
              </a:rPr>
              <a:t> хронические кровопотери,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latin typeface="Times New Roman"/>
                <a:ea typeface="Arial Unicode MS"/>
              </a:rPr>
              <a:t> алиментарная недостаточность,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latin typeface="Times New Roman"/>
                <a:ea typeface="Arial Unicode MS"/>
              </a:rPr>
              <a:t> нарушение усвоения (</a:t>
            </a:r>
            <a:r>
              <a:rPr lang="ru-RU" sz="3600" b="1" dirty="0" err="1" smtClean="0">
                <a:latin typeface="Times New Roman"/>
                <a:ea typeface="Arial Unicode MS"/>
              </a:rPr>
              <a:t>ахлоргидрия</a:t>
            </a:r>
            <a:r>
              <a:rPr lang="ru-RU" sz="3600" b="1" dirty="0" smtClean="0">
                <a:latin typeface="Times New Roman"/>
                <a:ea typeface="Arial Unicode MS"/>
              </a:rPr>
              <a:t>, резекция желудка, </a:t>
            </a:r>
            <a:r>
              <a:rPr lang="ru-RU" sz="3600" b="1" dirty="0" err="1" smtClean="0">
                <a:latin typeface="Times New Roman"/>
                <a:ea typeface="Arial Unicode MS"/>
              </a:rPr>
              <a:t>целиакия</a:t>
            </a:r>
            <a:r>
              <a:rPr lang="ru-RU" sz="3600" b="1" dirty="0" smtClean="0">
                <a:latin typeface="Times New Roman"/>
                <a:ea typeface="Arial Unicode MS"/>
              </a:rPr>
              <a:t>),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b="1" dirty="0">
                <a:latin typeface="Times New Roman"/>
                <a:ea typeface="Arial Unicode MS"/>
              </a:rPr>
              <a:t> </a:t>
            </a:r>
            <a:r>
              <a:rPr lang="ru-RU" sz="3600" b="1" dirty="0" smtClean="0">
                <a:latin typeface="Times New Roman"/>
                <a:ea typeface="Arial Unicode MS"/>
              </a:rPr>
              <a:t>повышение потребления железа,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b="1" dirty="0">
                <a:latin typeface="Times New Roman"/>
                <a:ea typeface="Arial Unicode MS"/>
              </a:rPr>
              <a:t> </a:t>
            </a:r>
            <a:r>
              <a:rPr lang="ru-RU" sz="3600" b="1" dirty="0" smtClean="0">
                <a:latin typeface="Times New Roman"/>
                <a:ea typeface="Arial Unicode MS"/>
              </a:rPr>
              <a:t> комбинация этих факторов</a:t>
            </a:r>
          </a:p>
          <a:p>
            <a:pPr>
              <a:lnSpc>
                <a:spcPct val="100000"/>
              </a:lnSpc>
            </a:pPr>
            <a:r>
              <a:rPr lang="ru-RU" sz="3600" b="1" dirty="0" smtClean="0">
                <a:latin typeface="Times New Roman"/>
                <a:ea typeface="Arial Unicode MS"/>
              </a:rPr>
              <a:t> </a:t>
            </a:r>
          </a:p>
          <a:p>
            <a:pPr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5184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3760</Words>
  <Application>Microsoft Office PowerPoint</Application>
  <PresentationFormat>Произвольный</PresentationFormat>
  <Paragraphs>428</Paragraphs>
  <Slides>74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74</vt:i4>
      </vt:variant>
    </vt:vector>
  </HeadingPairs>
  <TitlesOfParts>
    <vt:vector size="81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Показания к стернальной пункции</vt:lpstr>
      <vt:lpstr>Миелограмма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Коментарии к показателям общего анализа крови</vt:lpstr>
      <vt:lpstr>Коментарии к показателям общего анализа крови (продолжение)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Тромбоцитоз</vt:lpstr>
      <vt:lpstr>Лейкоцитоз</vt:lpstr>
      <vt:lpstr>Презентация PowerPoint</vt:lpstr>
      <vt:lpstr>Абсолютный лейкоцитоз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лимфоцитоза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Выявление патологии мембран эритроцитов (проба Кумбса)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Проба жгута (Румпель-Кончаловского-Лееде)-проницаемость  капилляров (устойчивость сосудистой стенки) </vt:lpstr>
      <vt:lpstr>Презентация PowerPoint</vt:lpstr>
      <vt:lpstr>Презентация PowerPoint</vt:lpstr>
      <vt:lpstr>Тест МНО - стандартизированный тест по определению МНО, принятый Международным комитетом по стандартизации в гематологии и Международным комитетом по тромбозу и гемостазу в 1983 году.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ИвановоБур</cp:lastModifiedBy>
  <cp:revision>147</cp:revision>
  <dcterms:modified xsi:type="dcterms:W3CDTF">2020-05-15T13:14:33Z</dcterms:modified>
</cp:coreProperties>
</file>