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314" r:id="rId8"/>
    <p:sldId id="263" r:id="rId9"/>
    <p:sldId id="266" r:id="rId10"/>
    <p:sldId id="338" r:id="rId11"/>
    <p:sldId id="265" r:id="rId12"/>
    <p:sldId id="328" r:id="rId13"/>
    <p:sldId id="267" r:id="rId14"/>
    <p:sldId id="291" r:id="rId15"/>
    <p:sldId id="342" r:id="rId16"/>
    <p:sldId id="337" r:id="rId17"/>
    <p:sldId id="329" r:id="rId18"/>
    <p:sldId id="268" r:id="rId19"/>
    <p:sldId id="302" r:id="rId20"/>
    <p:sldId id="306" r:id="rId21"/>
    <p:sldId id="307" r:id="rId22"/>
    <p:sldId id="315" r:id="rId23"/>
    <p:sldId id="317" r:id="rId24"/>
    <p:sldId id="316" r:id="rId25"/>
    <p:sldId id="309" r:id="rId26"/>
    <p:sldId id="341" r:id="rId27"/>
    <p:sldId id="303" r:id="rId28"/>
    <p:sldId id="269" r:id="rId29"/>
    <p:sldId id="270" r:id="rId30"/>
    <p:sldId id="272" r:id="rId31"/>
    <p:sldId id="274" r:id="rId32"/>
    <p:sldId id="275" r:id="rId33"/>
    <p:sldId id="276" r:id="rId34"/>
    <p:sldId id="293" r:id="rId35"/>
    <p:sldId id="277" r:id="rId36"/>
    <p:sldId id="278" r:id="rId37"/>
    <p:sldId id="279" r:id="rId38"/>
    <p:sldId id="336" r:id="rId39"/>
    <p:sldId id="333" r:id="rId40"/>
    <p:sldId id="299" r:id="rId41"/>
    <p:sldId id="323" r:id="rId42"/>
    <p:sldId id="344" r:id="rId43"/>
    <p:sldId id="324" r:id="rId44"/>
    <p:sldId id="280" r:id="rId45"/>
    <p:sldId id="281" r:id="rId46"/>
    <p:sldId id="285" r:id="rId47"/>
    <p:sldId id="288" r:id="rId48"/>
    <p:sldId id="287" r:id="rId49"/>
    <p:sldId id="282" r:id="rId50"/>
    <p:sldId id="283" r:id="rId51"/>
    <p:sldId id="284" r:id="rId52"/>
    <p:sldId id="286" r:id="rId53"/>
    <p:sldId id="289" r:id="rId54"/>
    <p:sldId id="322" r:id="rId55"/>
    <p:sldId id="300" r:id="rId56"/>
    <p:sldId id="318" r:id="rId57"/>
    <p:sldId id="330" r:id="rId58"/>
    <p:sldId id="319" r:id="rId59"/>
    <p:sldId id="320" r:id="rId60"/>
    <p:sldId id="321" r:id="rId6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96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72372D-3E69-4C98-9278-BEC775D75E23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097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82C49394-572C-476C-8B95-A4D5B1FD7E2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32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x-non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68458C-D155-4E02-983B-4528EE2A5B3F}" type="slidenum">
              <a:t>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049D88-FC3B-4C66-980A-71F90301CF9A}" type="slidenum">
              <a:t>13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5DC3B8-92BD-47A9-BAF5-10530C711B32}" type="slidenum">
              <a:t>14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7026C9-7CC0-4BB6-A045-5368C394871C}" type="slidenum">
              <a:t>18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48B3E4-F1EB-485F-97F4-6FE1DDB53E87}" type="slidenum">
              <a:t>28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9B9FEF-AF41-4E07-B1FB-A812AE23EB06}" type="slidenum">
              <a:t>29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2CDC92-3708-4D9E-9790-4FA8D3160D03}" type="slidenum">
              <a:t>31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EC6BFA-3075-4267-B63F-6EDF6486CE07}" type="slidenum">
              <a:t>32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9A2A5E-9ADA-4C7E-A193-61CA3AB9634B}" type="slidenum">
              <a:t>33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C44FE3-2CF4-41AB-84F8-E9CB25592F2F}" type="slidenum">
              <a:t>34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23913A-8AE4-4F87-B795-8269F2FF1764}" type="slidenum">
              <a:t>35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EAB6E1-2259-4E49-8594-FB88EA072E75}" type="slidenum">
              <a:t>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D890B5-2336-4067-8E71-0DA2AE8A125A}" type="slidenum">
              <a:t>36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E2EEEF-8866-4246-A0E3-154695AAEE60}" type="slidenum">
              <a:t>37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9F1291-0EF8-46FE-B973-8B0FA1FFBC56}" type="slidenum">
              <a:t>44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D6B344-E06D-4A27-9599-4DFD7264200C}" type="slidenum">
              <a:t>45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8B6533-9BE2-4648-8883-0DF84A7A819B}" type="slidenum">
              <a:t>46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E69BC1-F4D3-4DF3-A524-C65F82DD79A6}" type="slidenum">
              <a:t>48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39D56-10BA-41A3-88F2-90081EBE668A}" type="slidenum">
              <a:t>49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7A2A4D-3395-4806-A18F-B1DAFB3D93B2}" type="slidenum">
              <a:t>50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805C5F-5660-4EC1-A53E-34E6FD4CAB84}" type="slidenum">
              <a:t>52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ED8353-624E-4736-9DF6-66791B2CAEE3}" type="slidenum">
              <a:t>3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B6B8D5-CCE9-458E-AEC4-B4F9D3418C12}" type="slidenum">
              <a:t>4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85C63B-361E-4CBD-8FBA-75A3723B91CB}" type="slidenum">
              <a:t>5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6E72E0-32BA-4577-88A8-FDBE7C566940}" type="slidenum">
              <a:t>6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531AA3-034D-41ED-9B7A-478FC8D593DD}" type="slidenum">
              <a:t>8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35F084-A851-4A46-8824-7FB1352B705A}" type="slidenum">
              <a:t>9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756576-A792-4FFC-9172-7A60D3241E74}" type="slidenum">
              <a:t>11</a:t>
            </a:fld>
            <a:endParaRPr lang="x-non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4DDEF2-8724-4DE4-AB7F-D20AD8D3786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64757-8EEC-4E23-B380-34EF1201E6C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7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1F7DB2-9422-475C-870D-F1B8A39C05E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1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96B86C-2CEA-4E89-905F-7D558669B67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0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962C9-BCAB-4D54-90C7-5B5D933E85B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92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8CBB2-CE52-4588-A422-C76B2B92F6F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5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B17E90-921E-4FFB-8B8F-EACD582BA39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01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EAC2A-96BA-470A-B11D-F674664D797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89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700C66-9BE4-46DC-99CC-31F7420A68B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25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EEAB6-599F-40B9-902A-17A63ED2455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37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33BB6-C248-4FEB-95DA-7FDE2839A8B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49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873CE39-648D-4E53-87DC-9B33CAE4092D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x-none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x-none">
                <a:solidFill>
                  <a:srgbClr val="FF0000"/>
                </a:solidFill>
              </a:rPr>
              <a:t>Синдромы патологии системы крови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r>
              <a:rPr lang="ru-RU" dirty="0" err="1" smtClean="0"/>
              <a:t>ИвГМА</a:t>
            </a:r>
            <a:endParaRPr lang="ru-RU" dirty="0" smtClean="0"/>
          </a:p>
          <a:p>
            <a:pPr lvl="0" algn="ctr"/>
            <a:r>
              <a:rPr lang="x-none" dirty="0" smtClean="0"/>
              <a:t>Кафедра </a:t>
            </a:r>
            <a:r>
              <a:rPr lang="x-none" dirty="0"/>
              <a:t>пропедевтики внутренних болезней</a:t>
            </a:r>
          </a:p>
          <a:p>
            <a:pPr lvl="0" algn="ctr"/>
            <a:r>
              <a:rPr lang="x-none" dirty="0" smtClean="0"/>
              <a:t>К</a:t>
            </a:r>
            <a:r>
              <a:rPr lang="ru-RU" dirty="0" smtClean="0"/>
              <a:t> </a:t>
            </a:r>
            <a:r>
              <a:rPr lang="x-none" dirty="0" smtClean="0"/>
              <a:t>м</a:t>
            </a:r>
            <a:r>
              <a:rPr lang="ru-RU" smtClean="0"/>
              <a:t> </a:t>
            </a:r>
            <a:r>
              <a:rPr lang="x-none" smtClean="0"/>
              <a:t>н </a:t>
            </a:r>
            <a:r>
              <a:rPr lang="x-none" dirty="0"/>
              <a:t>Абрашкина Е.Д.</a:t>
            </a:r>
          </a:p>
          <a:p>
            <a:pPr lvl="0" algn="ctr"/>
            <a:r>
              <a:rPr lang="x-none" dirty="0" smtClean="0"/>
              <a:t>20</a:t>
            </a:r>
            <a:r>
              <a:rPr lang="ru-RU" dirty="0" smtClean="0"/>
              <a:t>20</a:t>
            </a:r>
            <a:r>
              <a:rPr lang="x-none" dirty="0" smtClean="0"/>
              <a:t>г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85725"/>
            <a:ext cx="8586651" cy="74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38101"/>
            <a:ext cx="9071643" cy="1525378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Анемия, связанная с дефицитом В12 и/или фолиевой кислоты (нарушение синтеза ДНК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болезнь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Аддисона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Бирмера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мегалобластная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пернициозная анемия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8985" y="1765797"/>
            <a:ext cx="9071643" cy="2739524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пищей (вегетарианство)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фактора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(гастрит аутоиммунный, резекция желудка)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подвздошной кишки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мальабсорбция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12 –дефицитная анемия проявляется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синдромом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В12</a:t>
            </a:r>
          </a:p>
          <a:p>
            <a:pPr lvl="0">
              <a:buSzPct val="45000"/>
              <a:buFont typeface="StarSymbol"/>
              <a:buChar char="●"/>
            </a:pPr>
            <a:endParaRPr lang="x-none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4059359"/>
            <a:ext cx="9071643" cy="3141540"/>
          </a:xfrm>
        </p:spPr>
        <p:txBody>
          <a:bodyPr/>
          <a:lstStyle/>
          <a:p>
            <a:pPr lvl="0" algn="l"/>
            <a:endParaRPr lang="ru-RU" dirty="0"/>
          </a:p>
          <a:p>
            <a:pPr lvl="0" algn="l"/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Сидеропенический</a:t>
            </a:r>
            <a:r>
              <a:rPr lang="ru-RU" sz="3200" dirty="0" smtClean="0">
                <a:solidFill>
                  <a:srgbClr val="FF0000"/>
                </a:solidFill>
              </a:rPr>
              <a:t> синдром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дополнительный аргумент в пользу железодефицитной анемии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12586"/>
            <a:ext cx="9866811" cy="4384438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кожи, придатков кожи, слизистых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бледность с алебастровым или зеленоватым оттенком, сухость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истонченность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ангулярный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стоматит, глоссит с атрофией слизистой, жжение языка, извращение вкуса,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патосмия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ломкость и слоистость ногтей,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койлонихии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поперечная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выпадение волос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Атрофия слизистой желудка (боли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эпигастральной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дисфагия 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продукции миоглобина – мышечная слабость (дисфагия, дизурия,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неудержание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мочи)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Лечение железодефицитной анемии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8985" y="1384663"/>
            <a:ext cx="9071643" cy="5749558"/>
          </a:xfrm>
        </p:spPr>
        <p:txBody>
          <a:bodyPr/>
          <a:lstStyle/>
          <a:p>
            <a:pPr lvl="0"/>
            <a:r>
              <a:rPr lang="ru-RU" dirty="0"/>
              <a:t>Препаратами железа в адекватной дозе </a:t>
            </a:r>
            <a:r>
              <a:rPr lang="ru-RU" dirty="0" smtClean="0"/>
              <a:t>перорально.</a:t>
            </a:r>
            <a:endParaRPr lang="ru-RU" dirty="0"/>
          </a:p>
          <a:p>
            <a:pPr lvl="0"/>
            <a:r>
              <a:rPr lang="ru-RU" dirty="0"/>
              <a:t>Контроль лечения – на 7-10 день – повышение </a:t>
            </a:r>
            <a:r>
              <a:rPr lang="ru-RU" dirty="0" err="1"/>
              <a:t>ретикулоцитов</a:t>
            </a:r>
            <a:r>
              <a:rPr lang="ru-RU" dirty="0"/>
              <a:t> крови (</a:t>
            </a:r>
            <a:r>
              <a:rPr lang="ru-RU" dirty="0" err="1" smtClean="0"/>
              <a:t>ретикулоцитоз</a:t>
            </a:r>
            <a:r>
              <a:rPr lang="ru-RU" dirty="0" smtClean="0"/>
              <a:t>- </a:t>
            </a:r>
            <a:r>
              <a:rPr lang="ru-RU" dirty="0"/>
              <a:t>эффект стимуляции </a:t>
            </a:r>
            <a:r>
              <a:rPr lang="ru-RU" dirty="0" err="1"/>
              <a:t>эритропоэза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Чрезмерное накопление железа ( лечение препаратами железа при отсутствии его дефицита) приводит к </a:t>
            </a:r>
            <a:r>
              <a:rPr lang="ru-RU" dirty="0" err="1" smtClean="0"/>
              <a:t>гемохроматозу</a:t>
            </a:r>
            <a:r>
              <a:rPr lang="ru-RU" dirty="0" smtClean="0"/>
              <a:t> –повреждение клеток печени и поджелудочной железы.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</a:t>
            </a:r>
            <a:endParaRPr lang="x-none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4059359"/>
            <a:ext cx="9071643" cy="3141540"/>
          </a:xfrm>
        </p:spPr>
        <p:txBody>
          <a:bodyPr/>
          <a:lstStyle/>
          <a:p>
            <a:pPr lvl="0" algn="l"/>
            <a:r>
              <a:rPr lang="ru-RU" dirty="0" smtClean="0"/>
              <a:t> </a:t>
            </a:r>
            <a:endParaRPr lang="ru-RU" dirty="0"/>
          </a:p>
          <a:p>
            <a:pPr lvl="0" algn="l"/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Картина периферической крови при В12,- фолиеводефицитной анемии </a:t>
            </a:r>
            <a:endParaRPr lang="x-none" sz="3200" b="1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874270"/>
          </a:xfrm>
        </p:spPr>
        <p:txBody>
          <a:bodyPr anchorCtr="1"/>
          <a:lstStyle/>
          <a:p>
            <a:pPr lvl="0"/>
            <a:r>
              <a:rPr lang="ru-RU" sz="2800" dirty="0"/>
              <a:t>     </a:t>
            </a:r>
            <a:r>
              <a:rPr lang="ru-RU" sz="2800" b="1" dirty="0" err="1"/>
              <a:t>Макроцитарная</a:t>
            </a:r>
            <a:r>
              <a:rPr lang="ru-RU" sz="2800" b="1" dirty="0"/>
              <a:t> </a:t>
            </a:r>
            <a:r>
              <a:rPr lang="ru-RU" sz="2800" b="1" dirty="0" err="1"/>
              <a:t>гиперхромная</a:t>
            </a:r>
            <a:r>
              <a:rPr lang="ru-RU" sz="2800" b="1" dirty="0"/>
              <a:t> анемия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Увеличение </a:t>
            </a:r>
            <a:r>
              <a:rPr lang="ru-RU" sz="2400" dirty="0"/>
              <a:t>цветового показателя более 1,05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МС</a:t>
            </a:r>
            <a:r>
              <a:rPr lang="en-US" sz="2400" dirty="0"/>
              <a:t>V &gt; </a:t>
            </a:r>
            <a:r>
              <a:rPr lang="ru-RU" sz="2400" dirty="0" smtClean="0"/>
              <a:t>94</a:t>
            </a:r>
            <a:r>
              <a:rPr lang="en-US" sz="2400" dirty="0" smtClean="0"/>
              <a:t> </a:t>
            </a:r>
            <a:r>
              <a:rPr lang="ru-RU" sz="2400" dirty="0" err="1"/>
              <a:t>фл</a:t>
            </a:r>
            <a:r>
              <a:rPr lang="ru-RU" sz="2400" dirty="0"/>
              <a:t>   </a:t>
            </a:r>
            <a:r>
              <a:rPr lang="en-US" sz="2400" dirty="0" smtClean="0"/>
              <a:t>MCH&gt;3</a:t>
            </a:r>
            <a:r>
              <a:rPr lang="ru-RU" sz="2400" dirty="0" smtClean="0"/>
              <a:t>3пг</a:t>
            </a:r>
            <a:endParaRPr lang="ru-RU" sz="2400" dirty="0"/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</a:t>
            </a:r>
            <a:r>
              <a:rPr lang="ru-RU" sz="2400" dirty="0" err="1" smtClean="0"/>
              <a:t>Анизоцитоз</a:t>
            </a:r>
            <a:r>
              <a:rPr lang="ru-RU" sz="2400" dirty="0"/>
              <a:t>, </a:t>
            </a:r>
            <a:r>
              <a:rPr lang="ru-RU" sz="2400" dirty="0" err="1"/>
              <a:t>пойкилоцитоз</a:t>
            </a:r>
            <a:endParaRPr lang="ru-RU" sz="2400" dirty="0"/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Кольца </a:t>
            </a:r>
            <a:r>
              <a:rPr lang="ru-RU" sz="2400" dirty="0" err="1"/>
              <a:t>Кебота</a:t>
            </a:r>
            <a:r>
              <a:rPr lang="ru-RU" sz="2400" dirty="0"/>
              <a:t>, тельца </a:t>
            </a:r>
            <a:r>
              <a:rPr lang="ru-RU" sz="2400" dirty="0" err="1"/>
              <a:t>Жолли</a:t>
            </a:r>
            <a:r>
              <a:rPr lang="ru-RU" sz="2400" dirty="0"/>
              <a:t>  (остатки ядер в эр.)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Лейкопения</a:t>
            </a:r>
            <a:r>
              <a:rPr lang="ru-RU" sz="2400" dirty="0"/>
              <a:t>, </a:t>
            </a:r>
            <a:r>
              <a:rPr lang="ru-RU" sz="2400" dirty="0" err="1"/>
              <a:t>нейтропения</a:t>
            </a:r>
            <a:r>
              <a:rPr lang="ru-RU" sz="2400" dirty="0"/>
              <a:t>, </a:t>
            </a:r>
            <a:r>
              <a:rPr lang="ru-RU" sz="2400" dirty="0" err="1" smtClean="0"/>
              <a:t>гиперсегментация</a:t>
            </a:r>
            <a:r>
              <a:rPr lang="ru-RU" sz="2400" dirty="0" smtClean="0"/>
              <a:t> нейтрофилов, тромбоцитопения (подавление </a:t>
            </a:r>
            <a:r>
              <a:rPr lang="ru-RU" sz="2400" dirty="0" err="1" smtClean="0"/>
              <a:t>метотической</a:t>
            </a:r>
            <a:r>
              <a:rPr lang="ru-RU" sz="2400" dirty="0" smtClean="0"/>
              <a:t> активности), </a:t>
            </a:r>
            <a:r>
              <a:rPr lang="ru-RU" sz="2400" dirty="0" err="1" smtClean="0"/>
              <a:t>мегалобластное</a:t>
            </a:r>
            <a:r>
              <a:rPr lang="ru-RU" sz="2400" dirty="0" smtClean="0"/>
              <a:t> </a:t>
            </a:r>
            <a:r>
              <a:rPr lang="ru-RU" sz="2400" dirty="0"/>
              <a:t>кроветворение </a:t>
            </a:r>
            <a:r>
              <a:rPr lang="ru-RU" sz="2400" dirty="0" smtClean="0"/>
              <a:t>в </a:t>
            </a:r>
            <a:r>
              <a:rPr lang="ru-RU" sz="2400" dirty="0"/>
              <a:t>костном </a:t>
            </a:r>
            <a:r>
              <a:rPr lang="ru-RU" sz="2400" dirty="0" smtClean="0"/>
              <a:t>мозге (обнаруживается при его пункции)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400" dirty="0"/>
              <a:t> </a:t>
            </a:r>
            <a:r>
              <a:rPr lang="ru-RU" sz="2400" dirty="0" smtClean="0"/>
              <a:t>Усиление гемолиза </a:t>
            </a:r>
            <a:r>
              <a:rPr lang="ru-RU" sz="2400" dirty="0" err="1" smtClean="0"/>
              <a:t>макроцитов</a:t>
            </a:r>
            <a:endParaRPr lang="en-US" sz="2400" dirty="0"/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Содержание </a:t>
            </a:r>
            <a:r>
              <a:rPr lang="ru-RU" sz="2400" dirty="0"/>
              <a:t>вит. В12 и фолиевой кислоты  в крови </a:t>
            </a:r>
            <a:r>
              <a:rPr lang="ru-RU" sz="2400" dirty="0" smtClean="0"/>
              <a:t>снижено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400" dirty="0" smtClean="0"/>
              <a:t> Антитела к внутреннему фактору </a:t>
            </a:r>
            <a:r>
              <a:rPr lang="ru-RU" sz="2400" dirty="0" err="1" smtClean="0"/>
              <a:t>Кастла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594" y="-1252309"/>
            <a:ext cx="9483635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анализа крови при В12-дефицитной 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гиперхромной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анемии (в скобках указаны нормальные значения):</a:t>
            </a:r>
          </a:p>
          <a:p>
            <a:r>
              <a:rPr lang="ru-RU" sz="2400" dirty="0" smtClean="0"/>
              <a:t>    </a:t>
            </a:r>
            <a:r>
              <a:rPr lang="ru-RU" sz="2400" dirty="0"/>
              <a:t>Эритроциты (4-5·1012/л) - 1,3·10</a:t>
            </a:r>
            <a:r>
              <a:rPr lang="ru-RU" sz="2400" baseline="30000" dirty="0"/>
              <a:t>12</a:t>
            </a:r>
            <a:r>
              <a:rPr lang="ru-RU" sz="2400" dirty="0"/>
              <a:t>/л</a:t>
            </a:r>
            <a:r>
              <a:rPr lang="ru-RU" sz="2400" dirty="0" smtClean="0"/>
              <a:t>; МС</a:t>
            </a:r>
            <a:r>
              <a:rPr lang="en-US" sz="2400" dirty="0" smtClean="0"/>
              <a:t>V </a:t>
            </a:r>
            <a:r>
              <a:rPr lang="ru-RU" sz="2400" dirty="0" smtClean="0"/>
              <a:t> 100 </a:t>
            </a:r>
            <a:r>
              <a:rPr lang="ru-RU" sz="2400" dirty="0" err="1" smtClean="0"/>
              <a:t>фл</a:t>
            </a:r>
            <a:r>
              <a:rPr lang="ru-RU" sz="2400" dirty="0" smtClean="0"/>
              <a:t>, </a:t>
            </a:r>
            <a:r>
              <a:rPr lang="en-US" sz="2400" dirty="0" smtClean="0"/>
              <a:t>MCH</a:t>
            </a:r>
            <a:r>
              <a:rPr lang="ru-RU" sz="2400" dirty="0" smtClean="0"/>
              <a:t> 39 </a:t>
            </a:r>
            <a:r>
              <a:rPr lang="ru-RU" sz="2400" dirty="0" err="1" smtClean="0"/>
              <a:t>пг</a:t>
            </a:r>
            <a:endParaRPr lang="ru-RU" sz="2400" dirty="0"/>
          </a:p>
          <a:p>
            <a:r>
              <a:rPr lang="ru-RU" sz="2400" dirty="0"/>
              <a:t>    Гемоглобин (120-150 г/л) - 60 г/л;</a:t>
            </a:r>
          </a:p>
          <a:p>
            <a:r>
              <a:rPr lang="ru-RU" sz="2400" dirty="0"/>
              <a:t>    Цветовой показатель (0,9-1,1) - 1,4;</a:t>
            </a:r>
          </a:p>
          <a:p>
            <a:r>
              <a:rPr lang="ru-RU" sz="2400" dirty="0"/>
              <a:t>    Тромбоциты (180-320·109/л) - 100·10</a:t>
            </a:r>
            <a:r>
              <a:rPr lang="ru-RU" sz="2400" baseline="30000" dirty="0"/>
              <a:t>9</a:t>
            </a:r>
            <a:r>
              <a:rPr lang="ru-RU" sz="2400" dirty="0"/>
              <a:t>/л;</a:t>
            </a:r>
          </a:p>
          <a:p>
            <a:r>
              <a:rPr lang="ru-RU" sz="2400" dirty="0"/>
              <a:t>    </a:t>
            </a:r>
            <a:r>
              <a:rPr lang="ru-RU" sz="2400" dirty="0" err="1"/>
              <a:t>Ретикулоциты</a:t>
            </a:r>
            <a:r>
              <a:rPr lang="ru-RU" sz="2400" dirty="0"/>
              <a:t> (0,2-1,4%) - 0,1%;</a:t>
            </a:r>
          </a:p>
          <a:p>
            <a:r>
              <a:rPr lang="ru-RU" sz="2400" dirty="0"/>
              <a:t>    Лейкоциты (4-8·109/л) - 3,5·10</a:t>
            </a:r>
            <a:r>
              <a:rPr lang="ru-RU" sz="2400" baseline="30000" dirty="0"/>
              <a:t>9</a:t>
            </a:r>
            <a:r>
              <a:rPr lang="ru-RU" sz="2400" dirty="0"/>
              <a:t>/л;</a:t>
            </a:r>
          </a:p>
          <a:p>
            <a:r>
              <a:rPr lang="ru-RU" sz="2400" dirty="0"/>
              <a:t>    базофилы (0-1%) - 0;</a:t>
            </a:r>
          </a:p>
          <a:p>
            <a:r>
              <a:rPr lang="ru-RU" sz="2400" dirty="0"/>
              <a:t>    эозинофилы (1-2%) - 4;</a:t>
            </a:r>
          </a:p>
          <a:p>
            <a:r>
              <a:rPr lang="ru-RU" sz="2400" dirty="0"/>
              <a:t>    юные - 0;</a:t>
            </a:r>
          </a:p>
          <a:p>
            <a:r>
              <a:rPr lang="ru-RU" sz="2400" dirty="0"/>
              <a:t>    </a:t>
            </a:r>
            <a:r>
              <a:rPr lang="ru-RU" sz="2400" dirty="0" err="1"/>
              <a:t>палочкоядерные</a:t>
            </a:r>
            <a:r>
              <a:rPr lang="ru-RU" sz="2400" dirty="0"/>
              <a:t> (3-6%) - 2;</a:t>
            </a:r>
          </a:p>
          <a:p>
            <a:r>
              <a:rPr lang="ru-RU" sz="2400" dirty="0"/>
              <a:t>    сегментоядерные (51-67%) - 41;</a:t>
            </a:r>
          </a:p>
          <a:p>
            <a:r>
              <a:rPr lang="ru-RU" sz="2400" dirty="0"/>
              <a:t>    лимфоциты (23-42%) - 50;</a:t>
            </a:r>
          </a:p>
          <a:p>
            <a:r>
              <a:rPr lang="ru-RU" sz="2400" dirty="0"/>
              <a:t>    моноциты (4-8%) - 3.</a:t>
            </a:r>
          </a:p>
          <a:p>
            <a:r>
              <a:rPr lang="ru-RU" sz="2400" dirty="0"/>
              <a:t>    СОЭ - 30 мм/ч.</a:t>
            </a:r>
          </a:p>
          <a:p>
            <a:r>
              <a:rPr lang="ru-RU" sz="2400" dirty="0"/>
              <a:t>    Тельца </a:t>
            </a:r>
            <a:r>
              <a:rPr lang="ru-RU" sz="2400" dirty="0" err="1"/>
              <a:t>Жолли</a:t>
            </a:r>
            <a:r>
              <a:rPr lang="ru-RU" sz="2400" dirty="0"/>
              <a:t>, кольца </a:t>
            </a:r>
            <a:r>
              <a:rPr lang="ru-RU" sz="2400" dirty="0" err="1"/>
              <a:t>Кебота</a:t>
            </a:r>
            <a:r>
              <a:rPr lang="ru-RU" sz="24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8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0"/>
            <a:ext cx="796834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дефицита В12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(аргумент в пользу В12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анемии)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1" y="1760334"/>
            <a:ext cx="9071643" cy="438443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-Поражение </a:t>
            </a:r>
            <a:r>
              <a:rPr lang="ru-RU" dirty="0">
                <a:latin typeface="Arial" panose="020B0604020202020204" pitchFamily="34" charset="0"/>
              </a:rPr>
              <a:t>нервной </a:t>
            </a:r>
            <a:r>
              <a:rPr lang="ru-RU" dirty="0" smtClean="0">
                <a:latin typeface="Arial" panose="020B0604020202020204" pitchFamily="34" charset="0"/>
              </a:rPr>
              <a:t>системы</a:t>
            </a:r>
            <a:r>
              <a:rPr lang="en-US" dirty="0" smtClean="0">
                <a:latin typeface="Arial" panose="020B0604020202020204" pitchFamily="34" charset="0"/>
              </a:rPr>
              <a:t>: </a:t>
            </a:r>
            <a:r>
              <a:rPr lang="ru-RU" dirty="0" smtClean="0">
                <a:latin typeface="Arial" panose="020B0604020202020204" pitchFamily="34" charset="0"/>
              </a:rPr>
              <a:t>парестезии</a:t>
            </a:r>
            <a:r>
              <a:rPr lang="ru-RU" dirty="0">
                <a:latin typeface="Arial" panose="020B0604020202020204" pitchFamily="34" charset="0"/>
              </a:rPr>
              <a:t>, нарушение вибрационной чувствительности, </a:t>
            </a:r>
            <a:r>
              <a:rPr lang="ru-RU" dirty="0" smtClean="0">
                <a:latin typeface="Arial" panose="020B0604020202020204" pitchFamily="34" charset="0"/>
              </a:rPr>
              <a:t>атаксическая походка.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-Глоссит (</a:t>
            </a:r>
            <a:r>
              <a:rPr lang="ru-RU" dirty="0" err="1" smtClean="0">
                <a:latin typeface="Arial" panose="020B0604020202020204" pitchFamily="34" charset="0"/>
              </a:rPr>
              <a:t>лакиррованный</a:t>
            </a:r>
            <a:r>
              <a:rPr lang="ru-RU" dirty="0" smtClean="0">
                <a:latin typeface="Arial" panose="020B0604020202020204" pitchFamily="34" charset="0"/>
              </a:rPr>
              <a:t> малиновый язык),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</a:rPr>
              <a:t>Ангулярный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хейлит</a:t>
            </a:r>
            <a:r>
              <a:rPr lang="ru-RU" dirty="0" smtClean="0">
                <a:latin typeface="Arial" panose="020B0604020202020204" pitchFamily="34" charset="0"/>
              </a:rPr>
              <a:t> (трещины в углах рта)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-Бледность и желтушность кожи и склер (</a:t>
            </a:r>
            <a:r>
              <a:rPr lang="ru-RU" sz="2400" dirty="0" err="1" smtClean="0">
                <a:latin typeface="Arial" panose="020B0604020202020204" pitchFamily="34" charset="0"/>
              </a:rPr>
              <a:t>внутрикостно</a:t>
            </a:r>
            <a:r>
              <a:rPr lang="ru-RU" sz="2400" dirty="0" smtClean="0">
                <a:latin typeface="Arial" panose="020B0604020202020204" pitchFamily="34" charset="0"/>
              </a:rPr>
              <a:t>-мозговой гемолиз</a:t>
            </a:r>
            <a:r>
              <a:rPr lang="ru-RU" dirty="0" smtClean="0">
                <a:latin typeface="Arial" panose="020B0604020202020204" pitchFamily="34" charset="0"/>
              </a:rPr>
              <a:t>)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</a:rPr>
              <a:t>Ахилические</a:t>
            </a:r>
            <a:r>
              <a:rPr lang="ru-RU" dirty="0" smtClean="0">
                <a:latin typeface="Arial" panose="020B0604020202020204" pitchFamily="34" charset="0"/>
              </a:rPr>
              <a:t> поносы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-Снижение массы тела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8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Лечение В 12 или фолиеводефицитной анемии</a:t>
            </a:r>
            <a:endParaRPr lang="x-none" sz="3200" b="1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Вит.В 12 (цианкобаламин) в/м</a:t>
            </a:r>
          </a:p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Фолиевая кислота перорально	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3848096"/>
            <a:ext cx="9071643" cy="3248021"/>
          </a:xfrm>
        </p:spPr>
        <p:txBody>
          <a:bodyPr anchorCtr="1"/>
          <a:lstStyle/>
          <a:p>
            <a:pPr lvl="0" algn="ctr"/>
            <a:r>
              <a:rPr lang="ru-RU"/>
              <a:t>Контроль лечения – ретикулоцитарный криз на 5-8 сутки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Постгеморрагическая анемия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 </a:t>
            </a:r>
            <a:r>
              <a:rPr lang="ru-RU" b="1" dirty="0"/>
              <a:t>острой</a:t>
            </a:r>
            <a:r>
              <a:rPr lang="ru-RU" dirty="0"/>
              <a:t> постгеморрагической анемией понимают анемию, развивающуюся в результате быстрой потери значительного количества крови из крупного сосуда</a:t>
            </a:r>
            <a:r>
              <a:rPr lang="ru-RU" dirty="0" smtClean="0"/>
              <a:t>.</a:t>
            </a:r>
          </a:p>
          <a:p>
            <a:r>
              <a:rPr lang="ru-RU" sz="2400" b="1" i="1" dirty="0"/>
              <a:t>Основные причины</a:t>
            </a:r>
            <a:r>
              <a:rPr lang="ru-RU" sz="2400" b="1" i="1" dirty="0" smtClean="0"/>
              <a:t>: </a:t>
            </a:r>
            <a:r>
              <a:rPr lang="ru-RU" sz="2400" dirty="0" smtClean="0"/>
              <a:t>внешние </a:t>
            </a:r>
            <a:r>
              <a:rPr lang="ru-RU" sz="2400" dirty="0"/>
              <a:t>травмы, сопровождающиеся повреждением кровеносных сосудов; желудочно-кишечные кровотечения (язвенная болезнь, полипы, язвенный колит, распадающаяся раковая опухоль и др.); маточные (послеродовые, климактерические); легочные (туберкулез, рак); массивные носовые; почечные; потеря крови при геморрагических диатезах (гемофилия, болезнь </a:t>
            </a:r>
            <a:r>
              <a:rPr lang="ru-RU" sz="2400" dirty="0" err="1"/>
              <a:t>Верльгофа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x-none">
                <a:solidFill>
                  <a:srgbClr val="FF0000"/>
                </a:solidFill>
              </a:rPr>
              <a:t>Синдром анемии-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lvl="0" algn="ctr"/>
            <a:r>
              <a:rPr lang="x-none" dirty="0"/>
              <a:t>клинико-гематологический синдром, характеризующийся снижением числа эритроцитов и/или уровня </a:t>
            </a:r>
            <a:r>
              <a:rPr lang="x-none" dirty="0" smtClean="0"/>
              <a:t>гемоглобина</a:t>
            </a:r>
            <a:r>
              <a:rPr lang="ru-RU" dirty="0" smtClean="0"/>
              <a:t> при нормальном объеме крови</a:t>
            </a:r>
            <a:r>
              <a:rPr lang="x-none" dirty="0" smtClean="0"/>
              <a:t>.</a:t>
            </a:r>
            <a:endParaRPr lang="x-none" dirty="0"/>
          </a:p>
          <a:p>
            <a:pPr lvl="0" algn="ctr"/>
            <a:r>
              <a:rPr lang="x-none" dirty="0"/>
              <a:t>Диагностические критерии:</a:t>
            </a:r>
          </a:p>
          <a:p>
            <a:pPr lvl="0" algn="ctr"/>
            <a:r>
              <a:rPr lang="x-none" dirty="0"/>
              <a:t>у мужчин уровень Нв </a:t>
            </a:r>
            <a:r>
              <a:rPr lang="x-none" dirty="0">
                <a:latin typeface="Arial" pitchFamily="34"/>
                <a:cs typeface="Arial" pitchFamily="34"/>
              </a:rPr>
              <a:t>&lt;</a:t>
            </a:r>
            <a:r>
              <a:rPr lang="x-none" dirty="0">
                <a:cs typeface="Arial" pitchFamily="34"/>
              </a:rPr>
              <a:t>130г/л, эр.</a:t>
            </a:r>
            <a:r>
              <a:rPr lang="x-none" dirty="0">
                <a:latin typeface="Arial" pitchFamily="34"/>
                <a:cs typeface="Arial" pitchFamily="34"/>
              </a:rPr>
              <a:t>&lt;4,0*10 т/л;</a:t>
            </a:r>
          </a:p>
          <a:p>
            <a:pPr lvl="0" algn="ctr"/>
            <a:r>
              <a:rPr lang="x-none" dirty="0">
                <a:latin typeface="Arial" pitchFamily="34"/>
                <a:cs typeface="Arial" pitchFamily="34"/>
              </a:rPr>
              <a:t>у женщин уровень Нв &lt;</a:t>
            </a:r>
            <a:r>
              <a:rPr lang="x-none" dirty="0">
                <a:cs typeface="Arial" pitchFamily="34"/>
              </a:rPr>
              <a:t>120г/л, эр.</a:t>
            </a:r>
            <a:r>
              <a:rPr lang="x-none" dirty="0">
                <a:latin typeface="Arial" pitchFamily="34"/>
                <a:cs typeface="Arial" pitchFamily="34"/>
              </a:rPr>
              <a:t>&lt;3,5*10 т/л</a:t>
            </a:r>
          </a:p>
          <a:p>
            <a:pPr lvl="0" algn="ctr"/>
            <a:r>
              <a:rPr lang="x-none" sz="2800" dirty="0">
                <a:latin typeface="Arial" pitchFamily="34"/>
                <a:cs typeface="Arial" pitchFamily="34"/>
              </a:rPr>
              <a:t>Об анемии свидетельствует также снижение Нt &lt; 33%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Анемия при хронической кровопотери (железодефицитная</a:t>
            </a:r>
            <a:r>
              <a:rPr lang="ru-RU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	Анемия </a:t>
            </a:r>
            <a:r>
              <a:rPr lang="ru-RU" sz="2800" dirty="0"/>
              <a:t>может развиваться и при часто повторяющихся, но менее массивных кровопотерях. В этом случае механизм формирования анемии, помимо кровопотери как таковой, включает в себя истощение запасов железа, черты железодефицитной анемии. В связи с этим термин «хроническая постгеморрагическая анемия», по мнению многих гематологов, не корректен. Такие анемии относят к железодефицитным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Острая постгеморрагическая анемия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Диагностика острой постгеморрагической анемии основывается </a:t>
            </a:r>
            <a:r>
              <a:rPr lang="ru-RU" dirty="0" smtClean="0"/>
              <a:t>на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констатации </a:t>
            </a:r>
            <a:r>
              <a:rPr lang="ru-RU" dirty="0"/>
              <a:t>кровотечения,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клинических </a:t>
            </a:r>
            <a:r>
              <a:rPr lang="ru-RU" dirty="0"/>
              <a:t>проявлений острой сосудистой недостаточности в виде </a:t>
            </a:r>
            <a:r>
              <a:rPr lang="ru-RU" dirty="0" smtClean="0"/>
              <a:t>коллапса,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клинических признаков  гипоксии,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лабораторных </a:t>
            </a:r>
            <a:r>
              <a:rPr lang="ru-RU" dirty="0" smtClean="0"/>
              <a:t>показателях.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5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Констатация кровотечения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(наружные) кровотечения вследствие повреждения кровеносных сосудов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артериальные, венозные, капиллярные)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кровотечения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гематомезис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мелена, носовое кровотечение, кровохарканье, неизмененная кровь в каловых массах, метро-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меноррагии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 в полость живота, в плевральную полость, околопочечную клетчатку и т.д. (признаки снижения ОЦК, коллапса)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сосудистой недостаточности (коллапс)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осмотре кожа и слизистые оболочки бледные, покрыты холодным липким потом. Конечности холодные, температура тела снижена. Пульс частый, нитевидный. Артериальное давление резко снижено.</a:t>
            </a:r>
          </a:p>
        </p:txBody>
      </p:sp>
    </p:spTree>
    <p:extLst>
      <p:ext uri="{BB962C8B-B14F-4D97-AF65-F5344CB8AC3E}">
        <p14:creationId xmlns:p14="http://schemas.microsoft.com/office/powerpoint/2010/main" val="13230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Проявления гипоксии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Больные при острой кровопотере жалуются на резкую общую слабость, головокружение, шум в ушах, сердцебиение, сухость во рту, потемнение (туман, пелена) в глазах</a:t>
            </a:r>
          </a:p>
        </p:txBody>
      </p:sp>
    </p:spTree>
    <p:extLst>
      <p:ext uri="{BB962C8B-B14F-4D97-AF65-F5344CB8AC3E}">
        <p14:creationId xmlns:p14="http://schemas.microsoft.com/office/powerpoint/2010/main" val="3401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гипоксии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Больные </a:t>
            </a:r>
            <a:r>
              <a:rPr lang="ru-RU" dirty="0"/>
              <a:t>обездвижены, сонливы, контуры предметов расплывчаты, </a:t>
            </a:r>
            <a:r>
              <a:rPr lang="ru-RU" dirty="0" smtClean="0"/>
              <a:t>иногда </a:t>
            </a:r>
            <a:r>
              <a:rPr lang="ru-RU" dirty="0"/>
              <a:t>развивается полный </a:t>
            </a:r>
            <a:r>
              <a:rPr lang="ru-RU" dirty="0" err="1" smtClean="0"/>
              <a:t>амавроз</a:t>
            </a:r>
            <a:r>
              <a:rPr lang="ru-RU" dirty="0" smtClean="0"/>
              <a:t> (отсутствие зрения).</a:t>
            </a:r>
            <a:endParaRPr lang="ru-RU" dirty="0"/>
          </a:p>
          <a:p>
            <a:r>
              <a:rPr lang="ru-RU" dirty="0"/>
              <a:t>Внешних проявлений кровотечения в первые сутки может и не быть. </a:t>
            </a:r>
            <a:r>
              <a:rPr lang="ru-RU" dirty="0" smtClean="0"/>
              <a:t>Показатели </a:t>
            </a:r>
            <a:r>
              <a:rPr lang="ru-RU" dirty="0"/>
              <a:t>гемоглобина, эритроцитов в первые часы (до суток) могут оставаться нормальными. Связано это со </a:t>
            </a:r>
            <a:r>
              <a:rPr lang="ru-RU" dirty="0" err="1"/>
              <a:t>стадийно</a:t>
            </a:r>
            <a:r>
              <a:rPr lang="ru-RU" dirty="0"/>
              <a:t> наступающими компенсаторными процессами в организме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33281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1" y="182880"/>
            <a:ext cx="8647610" cy="73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8" y="266488"/>
            <a:ext cx="9071643" cy="1262155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 хронических воспалительных, инфекционных или злокачественных заболеваний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2-я по частоте после железодефицитных развивается при инфекционных заболеваниях, при которых </a:t>
            </a:r>
            <a:r>
              <a:rPr lang="ru-RU" sz="2800" dirty="0" err="1" smtClean="0"/>
              <a:t>провоспалительные</a:t>
            </a:r>
            <a:r>
              <a:rPr lang="ru-RU" sz="2800" dirty="0" smtClean="0"/>
              <a:t> цитокины стимулируют синтез </a:t>
            </a:r>
            <a:r>
              <a:rPr lang="ru-RU" sz="2800" dirty="0" err="1" smtClean="0"/>
              <a:t>гепцидина</a:t>
            </a:r>
            <a:r>
              <a:rPr lang="ru-RU" sz="2800" dirty="0" smtClean="0"/>
              <a:t>(гормон белковой природы, образующийся в печени), который подавляет синтез </a:t>
            </a:r>
            <a:r>
              <a:rPr lang="ru-RU" sz="2800" dirty="0" err="1" smtClean="0"/>
              <a:t>ферропортина</a:t>
            </a:r>
            <a:r>
              <a:rPr lang="ru-RU" sz="2800" dirty="0" smtClean="0"/>
              <a:t> (белка, который переводит железо в плазму), поэтому железо накапливается в макрофагах.</a:t>
            </a:r>
          </a:p>
          <a:p>
            <a:r>
              <a:rPr lang="ru-RU" sz="2800" dirty="0" smtClean="0"/>
              <a:t>Анемия  умеренно выраженная. Носит </a:t>
            </a:r>
            <a:r>
              <a:rPr lang="ru-RU" sz="2800" dirty="0" err="1" smtClean="0"/>
              <a:t>нормоцитарный</a:t>
            </a:r>
            <a:r>
              <a:rPr lang="ru-RU" sz="2800" dirty="0" smtClean="0"/>
              <a:t>, </a:t>
            </a:r>
            <a:r>
              <a:rPr lang="ru-RU" sz="2800" dirty="0" err="1" smtClean="0"/>
              <a:t>нормохромный</a:t>
            </a:r>
            <a:r>
              <a:rPr lang="ru-RU" sz="2800" dirty="0" smtClean="0"/>
              <a:t> характер. Уровень </a:t>
            </a:r>
            <a:r>
              <a:rPr lang="ru-RU" sz="2800" dirty="0" err="1" smtClean="0"/>
              <a:t>Ферритина</a:t>
            </a:r>
            <a:r>
              <a:rPr lang="ru-RU" sz="2800" dirty="0" smtClean="0"/>
              <a:t> нормальный или повышен. Железом лечить нельзя.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39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Геморрагический </a:t>
            </a:r>
            <a:r>
              <a:rPr lang="ru-RU" sz="3200" b="1" dirty="0">
                <a:solidFill>
                  <a:srgbClr val="FF0000"/>
                </a:solidFill>
              </a:rPr>
              <a:t>синдром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(геморрагический диатез)-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532641"/>
          </a:xfrm>
        </p:spPr>
        <p:txBody>
          <a:bodyPr anchorCtr="1"/>
          <a:lstStyle/>
          <a:p>
            <a:pPr lvl="0" algn="ctr"/>
            <a:r>
              <a:rPr lang="ru-RU" dirty="0" smtClean="0"/>
              <a:t>патологическая </a:t>
            </a:r>
            <a:r>
              <a:rPr lang="ru-RU" dirty="0"/>
              <a:t>кровоточивость, характеризующаяся внутренними и наружными кровотечениями,  кровоизлияниями</a:t>
            </a:r>
          </a:p>
          <a:p>
            <a:pPr lvl="0" algn="ctr"/>
            <a:r>
              <a:rPr lang="ru-RU" u="sng" dirty="0"/>
              <a:t>Механизмы нарушения гемостаза</a:t>
            </a:r>
            <a:r>
              <a:rPr lang="en-US" u="sng" dirty="0"/>
              <a:t>:</a:t>
            </a:r>
          </a:p>
          <a:p>
            <a:pPr lvl="0" algn="l"/>
            <a:r>
              <a:rPr lang="ru-RU" dirty="0"/>
              <a:t> 1. Нарушение </a:t>
            </a:r>
            <a:r>
              <a:rPr lang="ru-RU" dirty="0" err="1"/>
              <a:t>тромбоцитарного</a:t>
            </a:r>
            <a:r>
              <a:rPr lang="ru-RU" dirty="0"/>
              <a:t> звена- тромбоцитопении, </a:t>
            </a:r>
            <a:r>
              <a:rPr lang="ru-RU" dirty="0" err="1"/>
              <a:t>тромбоцитопатии</a:t>
            </a:r>
            <a:r>
              <a:rPr lang="ru-RU" dirty="0"/>
              <a:t> </a:t>
            </a:r>
          </a:p>
          <a:p>
            <a:pPr lvl="0" algn="l"/>
            <a:r>
              <a:rPr lang="ru-RU" dirty="0"/>
              <a:t> 2.  Изменение сосудистой проницаемости, </a:t>
            </a:r>
            <a:r>
              <a:rPr lang="ru-RU" dirty="0" smtClean="0"/>
              <a:t>сниженной </a:t>
            </a:r>
            <a:r>
              <a:rPr lang="ru-RU" dirty="0"/>
              <a:t>резистентностью сосудистой стенки</a:t>
            </a:r>
          </a:p>
          <a:p>
            <a:pPr lvl="0" algn="l"/>
            <a:r>
              <a:rPr lang="ru-RU" dirty="0"/>
              <a:t> 3.  Изменение свертывающей </a:t>
            </a:r>
            <a:r>
              <a:rPr lang="ru-RU" dirty="0" smtClean="0"/>
              <a:t>системы (</a:t>
            </a:r>
            <a:r>
              <a:rPr lang="ru-RU" dirty="0" err="1" smtClean="0"/>
              <a:t>коагуляционного</a:t>
            </a:r>
            <a:r>
              <a:rPr lang="ru-RU" dirty="0" smtClean="0"/>
              <a:t> гемостаза)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Нарушение тромбоцитарного звена- тромбоцитопении, тромбоцитопатии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/>
              <a:t>Количество тромбоцитов менее 150*10г/л</a:t>
            </a:r>
          </a:p>
          <a:p>
            <a:pPr marL="514350" lvl="0" indent="-514350" algn="l">
              <a:buSzPct val="100000"/>
              <a:buAutoNum type="arabicPeriod"/>
            </a:pPr>
            <a:r>
              <a:rPr lang="ru-RU" sz="2400"/>
              <a:t>Недостаток выработки тромбоцитов в костном мозге</a:t>
            </a:r>
          </a:p>
          <a:p>
            <a:pPr lvl="0" algn="l"/>
            <a:r>
              <a:rPr lang="ru-RU" sz="2400"/>
              <a:t>2. Разрушение в сосудах и селезенке, повышенное потребление</a:t>
            </a:r>
          </a:p>
          <a:p>
            <a:pPr lvl="0" algn="l"/>
            <a:r>
              <a:rPr lang="ru-RU" sz="2400"/>
              <a:t>3. Разведение (гемотрансфузии) </a:t>
            </a:r>
          </a:p>
          <a:p>
            <a:pPr lvl="0" algn="l"/>
            <a:r>
              <a:rPr lang="ru-RU" sz="2400"/>
              <a:t>Заболевания наследственные и приобретенные (лекарственные, токсические, опухоли и т.д.), неизвестной причины.</a:t>
            </a:r>
          </a:p>
          <a:p>
            <a:pPr lvl="0" algn="l"/>
            <a:r>
              <a:rPr lang="ru-RU" sz="2400"/>
              <a:t>Пример</a:t>
            </a:r>
            <a:r>
              <a:rPr lang="en-US" sz="2400"/>
              <a:t>:</a:t>
            </a:r>
            <a:r>
              <a:rPr lang="ru-RU" sz="2400"/>
              <a:t> Идиопатическая тромбоцитопеническая пурпура (болезнь Верльгофа)</a:t>
            </a:r>
          </a:p>
          <a:p>
            <a:pPr lvl="0" algn="l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x-none">
                <a:solidFill>
                  <a:srgbClr val="FF0000"/>
                </a:solidFill>
              </a:rPr>
              <a:t>Причины анемии:</a:t>
            </a:r>
            <a:br>
              <a:rPr lang="x-none">
                <a:solidFill>
                  <a:srgbClr val="FF0000"/>
                </a:solidFill>
              </a:rPr>
            </a:br>
            <a:endParaRPr lang="x-none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x-none" dirty="0" smtClean="0"/>
              <a:t>Кровопотеря</a:t>
            </a:r>
            <a:r>
              <a:rPr lang="ru-RU" dirty="0" smtClean="0"/>
              <a:t> острая и хроническая</a:t>
            </a:r>
            <a:endParaRPr lang="x-none" dirty="0"/>
          </a:p>
          <a:p>
            <a:pPr lvl="0">
              <a:buSzPct val="45000"/>
              <a:buFont typeface="StarSymbol"/>
              <a:buChar char="●"/>
            </a:pPr>
            <a:r>
              <a:rPr lang="x-none" dirty="0"/>
              <a:t>Нарушение продукции</a:t>
            </a:r>
            <a:r>
              <a:rPr lang="ru-RU" dirty="0"/>
              <a:t> эритроцитов</a:t>
            </a:r>
            <a:endParaRPr lang="x-none" dirty="0"/>
          </a:p>
          <a:p>
            <a:pPr lvl="0">
              <a:buSzPct val="45000"/>
              <a:buFont typeface="StarSymbol"/>
              <a:buChar char="●"/>
            </a:pPr>
            <a:r>
              <a:rPr lang="x-none" dirty="0"/>
              <a:t>Повышенно</a:t>
            </a:r>
            <a:r>
              <a:rPr lang="ru-RU" dirty="0"/>
              <a:t>е</a:t>
            </a:r>
            <a:r>
              <a:rPr lang="x-none" dirty="0"/>
              <a:t> разрушени</a:t>
            </a:r>
            <a:r>
              <a:rPr lang="ru-RU" dirty="0"/>
              <a:t>е эритроцитов</a:t>
            </a:r>
            <a:endParaRPr lang="x-none" dirty="0"/>
          </a:p>
          <a:p>
            <a:pPr lvl="0">
              <a:buSzPct val="45000"/>
              <a:buFont typeface="StarSymbol"/>
              <a:buChar char="●"/>
            </a:pPr>
            <a:r>
              <a:rPr lang="x-none" dirty="0"/>
              <a:t>Сочетание причин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727502"/>
          </a:xfrm>
        </p:spPr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Клинические проявления </a:t>
            </a:r>
            <a: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тромбоцитопенической пурпуры</a:t>
            </a:r>
            <a:r>
              <a:rPr lang="en-US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петехии, экхимозы (сливная петехиальная сыпь)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8" y="2390771"/>
            <a:ext cx="8973372" cy="51689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Клинические проявления </a:t>
            </a:r>
            <a: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тромбоцитопенической пурпуры</a:t>
            </a:r>
            <a:r>
              <a:rPr lang="en-US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32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 sz="4000" dirty="0">
                <a:latin typeface="Times New Roman" pitchFamily="18"/>
                <a:cs typeface="Times New Roman" pitchFamily="18"/>
              </a:rPr>
              <a:t>носовые кровотечения </a:t>
            </a:r>
            <a:r>
              <a:rPr lang="ru-RU" sz="4000" dirty="0" smtClean="0">
                <a:latin typeface="Times New Roman" pitchFamily="18"/>
                <a:cs typeface="Times New Roman" pitchFamily="18"/>
              </a:rPr>
              <a:t>рецидивирующие,</a:t>
            </a:r>
            <a:endParaRPr lang="ru-RU" sz="4000" dirty="0">
              <a:latin typeface="Times New Roman" pitchFamily="18"/>
              <a:cs typeface="Times New Roman" pitchFamily="18"/>
            </a:endParaRPr>
          </a:p>
          <a:p>
            <a:pPr lvl="0" algn="l"/>
            <a:r>
              <a:rPr lang="ru-RU" sz="4000" dirty="0">
                <a:latin typeface="Times New Roman" pitchFamily="18"/>
                <a:cs typeface="Times New Roman" pitchFamily="18"/>
              </a:rPr>
              <a:t> </a:t>
            </a:r>
            <a:r>
              <a:rPr lang="ru-RU" sz="4000" dirty="0" err="1" smtClean="0">
                <a:latin typeface="Times New Roman" pitchFamily="18"/>
                <a:cs typeface="Times New Roman" pitchFamily="18"/>
              </a:rPr>
              <a:t>гиперменоррея</a:t>
            </a:r>
            <a:r>
              <a:rPr lang="ru-RU" sz="4000" dirty="0" smtClean="0">
                <a:latin typeface="Times New Roman" pitchFamily="18"/>
                <a:cs typeface="Times New Roman" pitchFamily="18"/>
              </a:rPr>
              <a:t>,</a:t>
            </a:r>
            <a:endParaRPr lang="ru-RU" sz="4000" dirty="0">
              <a:latin typeface="Times New Roman" pitchFamily="18"/>
              <a:cs typeface="Times New Roman" pitchFamily="18"/>
            </a:endParaRPr>
          </a:p>
          <a:p>
            <a:pPr lvl="0" algn="l"/>
            <a:r>
              <a:rPr lang="ru-RU" sz="4000" dirty="0">
                <a:latin typeface="Times New Roman" pitchFamily="18"/>
                <a:cs typeface="Times New Roman" pitchFamily="18"/>
              </a:rPr>
              <a:t>кровоточащие десны при чистке </a:t>
            </a:r>
            <a:r>
              <a:rPr lang="ru-RU" sz="4000" dirty="0" smtClean="0">
                <a:latin typeface="Times New Roman" pitchFamily="18"/>
                <a:cs typeface="Times New Roman" pitchFamily="18"/>
              </a:rPr>
              <a:t>зубов,</a:t>
            </a:r>
            <a:endParaRPr lang="ru-RU" sz="4000" dirty="0">
              <a:latin typeface="Times New Roman" pitchFamily="18"/>
              <a:cs typeface="Times New Roman" pitchFamily="18"/>
            </a:endParaRPr>
          </a:p>
          <a:p>
            <a:pPr lvl="0" algn="l"/>
            <a:r>
              <a:rPr lang="ru-RU" sz="4000" dirty="0">
                <a:latin typeface="Times New Roman" pitchFamily="18"/>
                <a:cs typeface="Times New Roman" pitchFamily="18"/>
              </a:rPr>
              <a:t> геморрагии на слизистой щек и </a:t>
            </a:r>
            <a:r>
              <a:rPr lang="ru-RU" sz="4000" dirty="0" smtClean="0">
                <a:latin typeface="Times New Roman" pitchFamily="18"/>
                <a:cs typeface="Times New Roman" pitchFamily="18"/>
              </a:rPr>
              <a:t>языка,</a:t>
            </a:r>
            <a:endParaRPr lang="ru-RU" sz="4000" dirty="0">
              <a:latin typeface="Times New Roman" pitchFamily="18"/>
              <a:cs typeface="Times New Roman" pitchFamily="18"/>
            </a:endParaRPr>
          </a:p>
          <a:p>
            <a:pPr lvl="0" algn="l"/>
            <a:r>
              <a:rPr lang="ru-RU" sz="4000" dirty="0" err="1">
                <a:latin typeface="Times New Roman" pitchFamily="18"/>
                <a:cs typeface="Times New Roman" pitchFamily="18"/>
              </a:rPr>
              <a:t>ретинальные</a:t>
            </a:r>
            <a:r>
              <a:rPr lang="ru-RU" sz="4000" dirty="0">
                <a:latin typeface="Times New Roman" pitchFamily="18"/>
                <a:cs typeface="Times New Roman" pitchFamily="18"/>
              </a:rPr>
              <a:t> кровоизлияния</a:t>
            </a:r>
          </a:p>
          <a:p>
            <a:pPr lvl="0"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Лабораторная диагностика тромбоцитопении и тромбоцитопатии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/>
              <a:t>1.Количество тромбоцитов менее 150 г/л (</a:t>
            </a:r>
            <a:r>
              <a:rPr lang="ru-RU" sz="2800"/>
              <a:t>при </a:t>
            </a:r>
            <a:r>
              <a:rPr lang="ru-RU" sz="2800" b="1"/>
              <a:t>тромбоцитопатии</a:t>
            </a:r>
            <a:r>
              <a:rPr lang="ru-RU" sz="2800"/>
              <a:t> нормальное или незначительное снижение количества тромбоцитов</a:t>
            </a:r>
            <a:r>
              <a:rPr lang="ru-RU"/>
              <a:t>)</a:t>
            </a:r>
          </a:p>
          <a:p>
            <a:pPr lvl="0" algn="l"/>
            <a:r>
              <a:rPr lang="ru-RU"/>
              <a:t>2. Тест на длительность кровотечения</a:t>
            </a:r>
          </a:p>
          <a:p>
            <a:pPr lvl="0" algn="l"/>
            <a:r>
              <a:rPr lang="ru-RU"/>
              <a:t> (норма – не более 4 мин. По Дуке)</a:t>
            </a:r>
          </a:p>
          <a:p>
            <a:pPr lvl="0" algn="l"/>
            <a:r>
              <a:rPr lang="ru-RU"/>
              <a:t>При патологии сосудистой стенки или тромбоцитов это время резко увеличивается</a:t>
            </a:r>
          </a:p>
          <a:p>
            <a:pPr lvl="0" algn="l"/>
            <a:r>
              <a:rPr lang="ru-RU"/>
              <a:t>3. Снижение ретракции кровяного сгустка (</a:t>
            </a:r>
            <a:r>
              <a:rPr lang="ru-RU" sz="2400"/>
              <a:t>недостаток ретрактозима, вырабатываемого тромбоцитами</a:t>
            </a:r>
            <a:r>
              <a:rPr lang="ru-RU"/>
              <a:t>)</a:t>
            </a:r>
          </a:p>
          <a:p>
            <a:pPr lvl="0" algn="l"/>
            <a:r>
              <a:rPr lang="ru-RU"/>
              <a:t>4. Время свертывания нормальное (со 2 до 5 мин. по Сухареву)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66700" y="970845"/>
            <a:ext cx="9656231" cy="565720"/>
          </a:xfrm>
        </p:spPr>
        <p:txBody>
          <a:bodyPr/>
          <a:lstStyle/>
          <a:p>
            <a:pPr lvl="0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сосудистой проницаемости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(геморрагический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болезнь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Шенлейн-Геноха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заболевание с образование комплекса АГ-АТ)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 dirty="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0" y="2077160"/>
            <a:ext cx="9922931" cy="5971818"/>
          </a:xfrm>
          <a:solidFill>
            <a:srgbClr val="E7E6E6"/>
          </a:solidFill>
        </p:spPr>
        <p:txBody>
          <a:bodyPr anchorCtr="1"/>
          <a:lstStyle/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– поражение сосудистой стенки. 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Петехии, пурпура. </a:t>
            </a: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температуры, поражение суставов, сосудов брюшной полости с болями и кровотечениями,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Лабораторная диагностика геморрагического васкулита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-1478840" y="2217683"/>
            <a:ext cx="10885599" cy="4824249"/>
          </a:xfrm>
        </p:spPr>
        <p:txBody>
          <a:bodyPr anchorCtr="1"/>
          <a:lstStyle/>
          <a:p>
            <a:pPr lvl="0" algn="l"/>
            <a:r>
              <a:rPr lang="ru-RU" dirty="0"/>
              <a:t>В анализе крови признаки воспаления –</a:t>
            </a:r>
          </a:p>
          <a:p>
            <a:pPr lvl="0" algn="l"/>
            <a:r>
              <a:rPr lang="ru-RU" dirty="0"/>
              <a:t>1. лейкоцитоз небольшой, увеличение СОЭ, сдвиг лейкоцитарной формулы влево. </a:t>
            </a:r>
          </a:p>
          <a:p>
            <a:pPr lvl="0" algn="l"/>
            <a:r>
              <a:rPr lang="ru-RU" dirty="0"/>
              <a:t>2. </a:t>
            </a:r>
            <a:r>
              <a:rPr lang="ru-RU" dirty="0" smtClean="0"/>
              <a:t>количество </a:t>
            </a:r>
            <a:r>
              <a:rPr lang="ru-RU" dirty="0"/>
              <a:t>тромбоцитов нормальное или несколько увеличено, </a:t>
            </a:r>
          </a:p>
          <a:p>
            <a:pPr lvl="0" algn="l"/>
            <a:r>
              <a:rPr lang="ru-RU" dirty="0"/>
              <a:t>3. склонность к </a:t>
            </a:r>
            <a:r>
              <a:rPr lang="ru-RU" dirty="0" err="1"/>
              <a:t>гиперкоагуляции</a:t>
            </a:r>
            <a:r>
              <a:rPr lang="ru-RU" dirty="0"/>
              <a:t>, </a:t>
            </a:r>
            <a:r>
              <a:rPr lang="ru-RU" dirty="0" err="1"/>
              <a:t>м.б</a:t>
            </a:r>
            <a:r>
              <a:rPr lang="ru-RU" dirty="0"/>
              <a:t>. увеличено количество фибриногена</a:t>
            </a:r>
          </a:p>
          <a:p>
            <a:pPr lvl="0" algn="l"/>
            <a:r>
              <a:rPr lang="ru-RU" dirty="0"/>
              <a:t>В основе – поражение сосудистой стенки. Лечит ревматолог.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2289474"/>
          </a:xfrm>
        </p:spPr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Вазопатии – </a:t>
            </a:r>
            <a:r>
              <a:rPr lang="ru-RU" sz="2800">
                <a:solidFill>
                  <a:srgbClr val="FF0000"/>
                </a:solidFill>
              </a:rPr>
              <a:t>поражение сосудистой стенки врожденное или приобретенное (ангиодисплазии), неполноценность соединительной ткани </a:t>
            </a:r>
            <a:br>
              <a:rPr lang="ru-RU" sz="2800">
                <a:solidFill>
                  <a:srgbClr val="FF0000"/>
                </a:solidFill>
              </a:rPr>
            </a:br>
            <a:r>
              <a:rPr lang="ru-RU" sz="2800">
                <a:solidFill>
                  <a:srgbClr val="FF0000"/>
                </a:solidFill>
              </a:rPr>
              <a:t>(синдром Элерса-Данлоса, синдром Марфана, телеангиоэктазии (болезнь Рандю-Ослера), гемангиомы</a:t>
            </a:r>
            <a:r>
              <a:rPr lang="ru-RU" sz="3200">
                <a:solidFill>
                  <a:srgbClr val="FF0000"/>
                </a:solidFill>
              </a:rPr>
              <a:t/>
            </a:r>
            <a:br>
              <a:rPr lang="ru-RU" sz="3200">
                <a:solidFill>
                  <a:srgbClr val="FF0000"/>
                </a:solidFill>
              </a:rPr>
            </a:b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2714625"/>
            <a:ext cx="12633322" cy="1790696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2714625"/>
            <a:ext cx="9071643" cy="4845048"/>
          </a:xfrm>
          <a:solidFill>
            <a:srgbClr val="E7E6E6"/>
          </a:solidFill>
        </p:spPr>
        <p:txBody>
          <a:bodyPr anchorCtr="1"/>
          <a:lstStyle/>
          <a:p>
            <a:pPr lvl="0" algn="l"/>
            <a:r>
              <a:rPr lang="ru-RU"/>
              <a:t>Кровотечения из десен, желудочно-кишечного тракта, слизистые носа</a:t>
            </a:r>
          </a:p>
          <a:p>
            <a:pPr lvl="0" algn="l"/>
            <a:r>
              <a:rPr lang="ru-RU"/>
              <a:t>Возникновение синяков на коже</a:t>
            </a:r>
          </a:p>
          <a:p>
            <a:pPr lvl="0" algn="l"/>
            <a:r>
              <a:rPr lang="ru-RU">
                <a:solidFill>
                  <a:srgbClr val="FF0000"/>
                </a:solidFill>
              </a:rPr>
              <a:t>Лабораторная диагностика</a:t>
            </a:r>
          </a:p>
          <a:p>
            <a:pPr lvl="0" algn="l"/>
            <a:r>
              <a:rPr lang="ru-RU"/>
              <a:t>Показатели коагуляционно-плазменного звена не нарушены</a:t>
            </a:r>
          </a:p>
          <a:p>
            <a:pPr lvl="0" algn="l"/>
            <a:r>
              <a:rPr lang="ru-RU"/>
              <a:t>Редко – увеличение длительности кровотечения</a:t>
            </a:r>
          </a:p>
          <a:p>
            <a:pPr lvl="0" algn="l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Геморрагический синдром, обусловленный коагулопатией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 u="sng"/>
              <a:t>Врожденные</a:t>
            </a:r>
            <a:r>
              <a:rPr lang="ru-RU"/>
              <a:t> с дефицитом разных факторов</a:t>
            </a:r>
          </a:p>
          <a:p>
            <a:pPr lvl="0" algn="l"/>
            <a:r>
              <a:rPr lang="ru-RU"/>
              <a:t> (гемофилии, болезнь Виллебранда)</a:t>
            </a:r>
          </a:p>
          <a:p>
            <a:pPr lvl="0" algn="l"/>
            <a:r>
              <a:rPr lang="ru-RU" u="sng"/>
              <a:t>Приобретенные коагулопатии</a:t>
            </a:r>
            <a:r>
              <a:rPr lang="en-US"/>
              <a:t>:</a:t>
            </a:r>
            <a:endParaRPr lang="ru-RU"/>
          </a:p>
          <a:p>
            <a:pPr lvl="0" algn="l"/>
            <a:r>
              <a:rPr lang="ru-RU"/>
              <a:t>Дефицит витамина К (применение антикоагулянтов, нарушение образование вит. К в тонком кишечнике(</a:t>
            </a:r>
            <a:r>
              <a:rPr lang="ru-RU" sz="2400"/>
              <a:t>антибиотики</a:t>
            </a:r>
            <a:r>
              <a:rPr lang="ru-RU"/>
              <a:t>)</a:t>
            </a:r>
          </a:p>
          <a:p>
            <a:pPr lvl="0" algn="l"/>
            <a:r>
              <a:rPr lang="ru-RU"/>
              <a:t>Нарушение белковообразовательной функции печени (при циррозе)</a:t>
            </a:r>
          </a:p>
          <a:p>
            <a:pPr lvl="0" algn="l"/>
            <a:endParaRPr lang="ru-RU"/>
          </a:p>
          <a:p>
            <a:pPr lvl="0" algn="l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Клинические проявления и лабораторная диагностика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 dirty="0"/>
              <a:t>Кровотечения носовые, желудочно-кишечные, </a:t>
            </a:r>
            <a:r>
              <a:rPr lang="ru-RU" dirty="0" err="1" smtClean="0"/>
              <a:t>меноррагия</a:t>
            </a:r>
            <a:r>
              <a:rPr lang="ru-RU" dirty="0" smtClean="0"/>
              <a:t>, гематомы подкожные</a:t>
            </a:r>
            <a:endParaRPr lang="ru-RU" dirty="0"/>
          </a:p>
          <a:p>
            <a:pPr lvl="0" algn="l"/>
            <a:r>
              <a:rPr lang="ru-RU" u="sng" dirty="0">
                <a:solidFill>
                  <a:srgbClr val="FF0000"/>
                </a:solidFill>
              </a:rPr>
              <a:t>Лабораторная диагностика</a:t>
            </a:r>
          </a:p>
          <a:p>
            <a:pPr lvl="0" algn="l"/>
            <a:r>
              <a:rPr lang="ru-RU" dirty="0"/>
              <a:t>Исследование коагуляционно-плазменного звена</a:t>
            </a:r>
            <a:r>
              <a:rPr lang="en-US" dirty="0"/>
              <a:t>: </a:t>
            </a:r>
            <a:endParaRPr lang="ru-RU" dirty="0"/>
          </a:p>
          <a:p>
            <a:pPr lvl="0" algn="l"/>
            <a:r>
              <a:rPr lang="ru-RU" dirty="0"/>
              <a:t>время свертывания крови, МНО, АЧТВ, </a:t>
            </a:r>
            <a:r>
              <a:rPr lang="ru-RU" dirty="0" err="1"/>
              <a:t>тромбиновое</a:t>
            </a:r>
            <a:r>
              <a:rPr lang="ru-RU" dirty="0"/>
              <a:t> время  </a:t>
            </a:r>
            <a:r>
              <a:rPr lang="ru-RU" dirty="0" err="1"/>
              <a:t>м.б</a:t>
            </a:r>
            <a:r>
              <a:rPr lang="ru-RU" dirty="0"/>
              <a:t>. увеличены,</a:t>
            </a:r>
          </a:p>
          <a:p>
            <a:pPr lvl="0" algn="l"/>
            <a:r>
              <a:rPr lang="ru-RU" dirty="0"/>
              <a:t>уровень фибриногена </a:t>
            </a:r>
            <a:r>
              <a:rPr lang="ru-RU" dirty="0" err="1"/>
              <a:t>м.б</a:t>
            </a:r>
            <a:r>
              <a:rPr lang="ru-RU" dirty="0"/>
              <a:t>. снижен</a:t>
            </a:r>
            <a:endParaRPr lang="en-US" dirty="0"/>
          </a:p>
          <a:p>
            <a:pPr lvl="0"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Тромбофилии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Тромбофилии</a:t>
            </a:r>
            <a:r>
              <a:rPr lang="ru-RU" sz="2400" dirty="0"/>
              <a:t> (или повышенная склонность к тромбозам) </a:t>
            </a:r>
            <a:r>
              <a:rPr lang="ru-RU" sz="2400" dirty="0" smtClean="0"/>
              <a:t>- </a:t>
            </a:r>
            <a:r>
              <a:rPr lang="ru-RU" sz="2400" dirty="0"/>
              <a:t>наследственные </a:t>
            </a:r>
            <a:r>
              <a:rPr lang="ru-RU" sz="2400" dirty="0" smtClean="0"/>
              <a:t>или </a:t>
            </a:r>
            <a:r>
              <a:rPr lang="ru-RU" sz="2400" dirty="0"/>
              <a:t>приобретенные состояния, характеризующиеся чрезмерной склонностью организма к </a:t>
            </a:r>
            <a:r>
              <a:rPr lang="ru-RU" sz="2400" dirty="0" err="1"/>
              <a:t>тромбообразованию</a:t>
            </a:r>
            <a:r>
              <a:rPr lang="ru-RU" sz="2400" dirty="0"/>
              <a:t> в кровеносных </a:t>
            </a:r>
            <a:r>
              <a:rPr lang="ru-RU" sz="2400" dirty="0" smtClean="0"/>
              <a:t>сосудах. </a:t>
            </a:r>
            <a:r>
              <a:rPr lang="ru-RU" sz="2400" dirty="0" err="1"/>
              <a:t>Тромбообразование</a:t>
            </a:r>
            <a:r>
              <a:rPr lang="ru-RU" sz="2400" dirty="0"/>
              <a:t> – процесс формирования сгустков крови в местах повреждения сосудистой стенки с целью остановки гемостаза и обеспечения сохранности сосудистой </a:t>
            </a:r>
            <a:r>
              <a:rPr lang="ru-RU" sz="2400" dirty="0" smtClean="0"/>
              <a:t>системы. </a:t>
            </a:r>
            <a:r>
              <a:rPr lang="ru-RU" sz="2400" dirty="0" err="1"/>
              <a:t>Тромбообразование</a:t>
            </a:r>
            <a:r>
              <a:rPr lang="ru-RU" sz="2400" dirty="0"/>
              <a:t> является нормальным по своей сути процессом, который препятствует избыточному истечению крови в местах повреждений сосудистой стенки. Однако в том случае, если тромботический процесс становится избыточным или является самостоятельной причиной повреждения сосудистых формирований, он представляет собой патологический тромбоз. Тромбоз – патология, вызванная аномальным формированием тромба в кровеносных сосудах 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22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Тромбофилии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hangingPunct="1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/>
              </a:rPr>
              <a:t>D-</a:t>
            </a:r>
            <a:r>
              <a:rPr lang="ru-RU" sz="2800" b="1" dirty="0" err="1">
                <a:solidFill>
                  <a:prstClr val="black"/>
                </a:solidFill>
                <a:latin typeface="Arial"/>
              </a:rPr>
              <a:t>димер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 — это продукт распада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фибрина,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небольшой фрагмент белка, присутствующий в крови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после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разрушения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тромба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(процесс </a:t>
            </a:r>
            <a:r>
              <a:rPr lang="ru-RU" sz="2800" dirty="0" err="1" smtClean="0">
                <a:solidFill>
                  <a:prstClr val="black"/>
                </a:solidFill>
                <a:latin typeface="Arial"/>
              </a:rPr>
              <a:t>фибринолиза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). </a:t>
            </a:r>
            <a:endParaRPr lang="ru-RU" sz="2800" dirty="0">
              <a:solidFill>
                <a:prstClr val="black"/>
              </a:solidFill>
              <a:latin typeface="Arial"/>
            </a:endParaRPr>
          </a:p>
          <a:p>
            <a:pPr lvl="0" algn="l" hangingPunct="1"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Arial"/>
              </a:rPr>
              <a:t>Для диагностики тромбоза можно определить концентрацию D-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димеров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 в крови — тест на D-</a:t>
            </a:r>
            <a:r>
              <a:rPr lang="ru-RU" sz="2800" dirty="0" err="1">
                <a:solidFill>
                  <a:prstClr val="black"/>
                </a:solidFill>
                <a:latin typeface="Arial"/>
              </a:rPr>
              <a:t>димеры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Отрицательный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результат практически исключает тромбоз, положительный результат может быть вызван как тромбозом, так и другими возможными причинами. Г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лавная польза теста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 — исключение тромбоэмболии.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Тест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используется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также в </a:t>
            </a:r>
            <a:r>
              <a:rPr lang="ru-RU" sz="2800" dirty="0">
                <a:solidFill>
                  <a:prstClr val="black"/>
                </a:solidFill>
                <a:latin typeface="Arial"/>
              </a:rPr>
              <a:t>диагностике </a:t>
            </a:r>
            <a:r>
              <a:rPr lang="ru-RU" sz="2800" dirty="0" smtClean="0">
                <a:solidFill>
                  <a:prstClr val="black"/>
                </a:solidFill>
                <a:latin typeface="Arial"/>
              </a:rPr>
              <a:t> ДВС- синдрома. </a:t>
            </a:r>
            <a:endParaRPr lang="ru-RU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0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164518"/>
            <a:ext cx="9071643" cy="1536118"/>
          </a:xfrm>
        </p:spPr>
        <p:txBody>
          <a:bodyPr/>
          <a:lstStyle/>
          <a:p>
            <a:pPr lvl="0"/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красной крови могут меняться в зависимости от увеличения или снижения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циркулирующей крови (ОЦК)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67980" y="1932291"/>
            <a:ext cx="9071643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дегидратации (ожоги, полиурия)- показатели Нв и эр. могут быть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ными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нормальными даже при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абсолютного числа эр.(увеличение концентрации – 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высокий)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плазмы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(беременность,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олигурия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почечной или сердечной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недостаточности) - показатели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эр.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сниженным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нормальном абсолютном содержании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концентрации вследствие разведения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низкий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Нейтропения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агранулоцитоз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Снижение количества лейкоцитов в крови чаще всего за счет нейтрофилов  (</a:t>
            </a:r>
            <a:r>
              <a:rPr lang="ru-RU" dirty="0" err="1" smtClean="0"/>
              <a:t>нейтропения</a:t>
            </a:r>
            <a:r>
              <a:rPr lang="ru-RU" dirty="0" smtClean="0"/>
              <a:t>, или </a:t>
            </a:r>
            <a:r>
              <a:rPr lang="ru-RU" dirty="0" err="1" smtClean="0"/>
              <a:t>гранулоцитопения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  количество нейтрофилов менее 2,0-2,5*10</a:t>
            </a:r>
            <a:r>
              <a:rPr lang="ru-RU" baseline="30000" dirty="0" smtClean="0"/>
              <a:t>9</a:t>
            </a:r>
            <a:r>
              <a:rPr lang="ru-RU" dirty="0" smtClean="0"/>
              <a:t> /л</a:t>
            </a:r>
          </a:p>
          <a:p>
            <a:r>
              <a:rPr lang="ru-RU" dirty="0" smtClean="0"/>
              <a:t>Чем более выражена </a:t>
            </a:r>
            <a:r>
              <a:rPr lang="ru-RU" dirty="0" err="1" smtClean="0"/>
              <a:t>нейтропения</a:t>
            </a:r>
            <a:r>
              <a:rPr lang="ru-RU" dirty="0" smtClean="0"/>
              <a:t>, тем более тяжелыми инфекционные осложнения.</a:t>
            </a:r>
          </a:p>
          <a:p>
            <a:r>
              <a:rPr lang="ru-RU" dirty="0" smtClean="0"/>
              <a:t>Менее </a:t>
            </a:r>
            <a:r>
              <a:rPr lang="en-US" dirty="0" smtClean="0"/>
              <a:t>0</a:t>
            </a:r>
            <a:r>
              <a:rPr lang="ru-RU" dirty="0" smtClean="0"/>
              <a:t>,1*10</a:t>
            </a:r>
            <a:r>
              <a:rPr lang="ru-RU" baseline="30000" dirty="0" smtClean="0"/>
              <a:t>9</a:t>
            </a:r>
            <a:r>
              <a:rPr lang="ru-RU" dirty="0" smtClean="0"/>
              <a:t> /л нейтрофилов  - </a:t>
            </a:r>
            <a:r>
              <a:rPr lang="ru-RU" dirty="0" err="1" smtClean="0">
                <a:solidFill>
                  <a:srgbClr val="FF0000"/>
                </a:solidFill>
              </a:rPr>
              <a:t>агранулоцитоз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Нейтропении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98" y="1410789"/>
            <a:ext cx="9071643" cy="47688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неясной этиологией (идиопатические)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к другим системным заболеваниям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следствие воздействия химических соединений (лекарственные и химические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препараты-анальгин, бисептол,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антибиотики,мерказолил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т.д., химиотерапия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онкозаболеваниях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6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миелотоксический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Угнетающее действие химиопрепаратов на пролиферацию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костного мозга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иммунный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гаптеновый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крови антител, действие которых направлено против лейкоцитов периферической крови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4" y="301322"/>
            <a:ext cx="9501050" cy="1262155"/>
          </a:xfrm>
          <a:solidFill>
            <a:srgbClr val="C000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 общего анализа крови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3" y="1563477"/>
            <a:ext cx="9501051" cy="62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071643" cy="3333746"/>
          </a:xfrm>
        </p:spPr>
        <p:txBody>
          <a:bodyPr/>
          <a:lstStyle/>
          <a:p>
            <a:pPr lvl="0"/>
            <a:r>
              <a:rPr lang="ru-RU" sz="3200" dirty="0" err="1" smtClean="0">
                <a:solidFill>
                  <a:srgbClr val="FF0000"/>
                </a:solidFill>
              </a:rPr>
              <a:t>Гемобластозы</a:t>
            </a:r>
            <a:r>
              <a:rPr lang="ru-RU" sz="3200" dirty="0" smtClean="0">
                <a:solidFill>
                  <a:srgbClr val="FF0000"/>
                </a:solidFill>
              </a:rPr>
              <a:t> - заболевания  </a:t>
            </a:r>
            <a:r>
              <a:rPr lang="ru-RU" sz="3200" dirty="0" err="1">
                <a:solidFill>
                  <a:srgbClr val="FF0000"/>
                </a:solidFill>
              </a:rPr>
              <a:t>клональной</a:t>
            </a:r>
            <a:r>
              <a:rPr lang="ru-RU" sz="3200" dirty="0">
                <a:solidFill>
                  <a:srgbClr val="FF0000"/>
                </a:solidFill>
              </a:rPr>
              <a:t> природы. В основе – мутация </a:t>
            </a:r>
            <a:r>
              <a:rPr lang="ru-RU" sz="3200" dirty="0" err="1">
                <a:solidFill>
                  <a:srgbClr val="FF0000"/>
                </a:solidFill>
              </a:rPr>
              <a:t>генетичекого</a:t>
            </a:r>
            <a:r>
              <a:rPr lang="ru-RU" sz="3200" dirty="0">
                <a:solidFill>
                  <a:srgbClr val="FF0000"/>
                </a:solidFill>
              </a:rPr>
              <a:t> аппарата, образование опухолевого </a:t>
            </a:r>
            <a:r>
              <a:rPr lang="ru-RU" sz="3200" dirty="0" smtClean="0">
                <a:solidFill>
                  <a:srgbClr val="FF0000"/>
                </a:solidFill>
              </a:rPr>
              <a:t>клона малодифференцированных и функционально неактивных </a:t>
            </a:r>
            <a:r>
              <a:rPr lang="ru-RU" sz="3200" dirty="0">
                <a:solidFill>
                  <a:srgbClr val="FF0000"/>
                </a:solidFill>
              </a:rPr>
              <a:t>клеток, вытесняющего другие  ростки кроветворения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57349"/>
            <a:ext cx="9683930" cy="2414450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 dirty="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3333746"/>
            <a:ext cx="9071643" cy="4225927"/>
          </a:xfrm>
        </p:spPr>
        <p:txBody>
          <a:bodyPr anchorCtr="1"/>
          <a:lstStyle/>
          <a:p>
            <a:pPr marL="514350" lvl="0" indent="-514350" algn="l">
              <a:buAutoNum type="arabicPeriod"/>
            </a:pPr>
            <a:r>
              <a:rPr lang="ru-RU" dirty="0" smtClean="0"/>
              <a:t>Лейкозы (лейкемии)- первичное поражение костного мозга. </a:t>
            </a:r>
            <a:r>
              <a:rPr lang="ru-RU" b="1" dirty="0" smtClean="0"/>
              <a:t>Представлены в основном </a:t>
            </a:r>
            <a:r>
              <a:rPr lang="ru-RU" b="1" dirty="0" err="1" smtClean="0"/>
              <a:t>миелопролиферативным</a:t>
            </a:r>
            <a:r>
              <a:rPr lang="ru-RU" b="1" dirty="0" smtClean="0"/>
              <a:t> и </a:t>
            </a:r>
            <a:r>
              <a:rPr lang="ru-RU" b="1" dirty="0" err="1" smtClean="0"/>
              <a:t>лимфопролиферативным</a:t>
            </a:r>
            <a:r>
              <a:rPr lang="ru-RU" b="1" dirty="0" smtClean="0"/>
              <a:t> синдромами</a:t>
            </a:r>
          </a:p>
          <a:p>
            <a:pPr marL="514350" lvl="0" indent="-514350" algn="l">
              <a:buAutoNum type="arabicPeriod"/>
            </a:pPr>
            <a:r>
              <a:rPr lang="ru-RU" dirty="0" err="1" smtClean="0"/>
              <a:t>Лимфомы</a:t>
            </a:r>
            <a:r>
              <a:rPr lang="ru-RU" dirty="0" smtClean="0"/>
              <a:t> – опухолевый рост вне костного мозга (лимфоидная ткань, различные органы)</a:t>
            </a:r>
          </a:p>
          <a:p>
            <a:pPr lvl="0" algn="l"/>
            <a:endParaRPr lang="ru-RU" dirty="0"/>
          </a:p>
          <a:p>
            <a:pPr lvl="0"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 dirty="0" err="1">
                <a:solidFill>
                  <a:srgbClr val="FF0000"/>
                </a:solidFill>
              </a:rPr>
              <a:t>Миелопролиферативный</a:t>
            </a:r>
            <a:r>
              <a:rPr lang="ru-RU" sz="3200" b="1" dirty="0">
                <a:solidFill>
                  <a:srgbClr val="FF0000"/>
                </a:solidFill>
              </a:rPr>
              <a:t> синдром- проявления опухоли </a:t>
            </a:r>
            <a:r>
              <a:rPr lang="ru-RU" sz="3200" b="1" dirty="0" smtClean="0">
                <a:solidFill>
                  <a:srgbClr val="FF0000"/>
                </a:solidFill>
              </a:rPr>
              <a:t>миелоидного </a:t>
            </a:r>
            <a:r>
              <a:rPr lang="ru-RU" sz="3200" b="1" dirty="0">
                <a:solidFill>
                  <a:srgbClr val="FF0000"/>
                </a:solidFill>
              </a:rPr>
              <a:t>ростка кроветворения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 b="1" dirty="0"/>
              <a:t>Острый лейкоз </a:t>
            </a:r>
            <a:r>
              <a:rPr lang="ru-RU" dirty="0"/>
              <a:t>– бесконтрольная пролиферация </a:t>
            </a:r>
            <a:r>
              <a:rPr lang="ru-RU" dirty="0" err="1"/>
              <a:t>миелобластов</a:t>
            </a:r>
            <a:r>
              <a:rPr lang="ru-RU" dirty="0"/>
              <a:t>, </a:t>
            </a:r>
            <a:r>
              <a:rPr lang="ru-RU" dirty="0" err="1"/>
              <a:t>монобластов</a:t>
            </a:r>
            <a:r>
              <a:rPr lang="ru-RU" dirty="0"/>
              <a:t>.</a:t>
            </a:r>
          </a:p>
          <a:p>
            <a:pPr lvl="0" algn="l"/>
            <a:r>
              <a:rPr lang="ru-RU" dirty="0"/>
              <a:t>В анализе периферической крови и костном </a:t>
            </a:r>
            <a:r>
              <a:rPr lang="ru-RU" dirty="0" smtClean="0"/>
              <a:t>мозге  - </a:t>
            </a:r>
            <a:r>
              <a:rPr lang="ru-RU" dirty="0"/>
              <a:t>большое количество </a:t>
            </a:r>
            <a:r>
              <a:rPr lang="ru-RU" dirty="0" err="1"/>
              <a:t>бластных</a:t>
            </a:r>
            <a:r>
              <a:rPr lang="ru-RU" dirty="0"/>
              <a:t> клеток, замещающих нормальное кроветворение.</a:t>
            </a:r>
          </a:p>
          <a:p>
            <a:pPr lvl="0" algn="l"/>
            <a:r>
              <a:rPr lang="ru-RU" dirty="0"/>
              <a:t>Разрыв (провал)  между </a:t>
            </a:r>
            <a:r>
              <a:rPr lang="ru-RU" dirty="0" err="1"/>
              <a:t>бластными</a:t>
            </a:r>
            <a:r>
              <a:rPr lang="ru-RU" dirty="0"/>
              <a:t> клетками и зрелыми элементами </a:t>
            </a:r>
          </a:p>
          <a:p>
            <a:pPr lvl="0" algn="l"/>
            <a:r>
              <a:rPr lang="ru-RU" b="1" dirty="0"/>
              <a:t>Хронический </a:t>
            </a:r>
            <a:r>
              <a:rPr lang="ru-RU" b="1" dirty="0" err="1"/>
              <a:t>миелолейкоз</a:t>
            </a:r>
            <a:r>
              <a:rPr lang="ru-RU" b="1" dirty="0"/>
              <a:t> </a:t>
            </a:r>
            <a:r>
              <a:rPr lang="ru-RU" dirty="0"/>
              <a:t>– высокий лейкоцитоз  с </a:t>
            </a:r>
            <a:r>
              <a:rPr lang="ru-RU" dirty="0" err="1"/>
              <a:t>нейтрофилезом</a:t>
            </a:r>
            <a:r>
              <a:rPr lang="ru-RU" dirty="0"/>
              <a:t> и сдвигом в лейкоцитарной формуле до миелоцитов и </a:t>
            </a:r>
            <a:r>
              <a:rPr lang="ru-RU" dirty="0" err="1"/>
              <a:t>промиелоцитов</a:t>
            </a:r>
            <a:r>
              <a:rPr lang="ru-RU" dirty="0"/>
              <a:t>, вытесняющих другие ростки.</a:t>
            </a:r>
          </a:p>
          <a:p>
            <a:pPr lvl="0"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071643" cy="925692"/>
          </a:xfrm>
        </p:spPr>
        <p:txBody>
          <a:bodyPr/>
          <a:lstStyle/>
          <a:p>
            <a:pPr lvl="0"/>
            <a:r>
              <a:rPr lang="ru-RU" sz="2400" b="1">
                <a:solidFill>
                  <a:srgbClr val="FF0000"/>
                </a:solidFill>
              </a:rPr>
              <a:t>Миелопролиферативный синдром- проявления опухоли миолоидного ростка кроветворения (острый миел. лейкоз)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800100"/>
            <a:ext cx="13877931" cy="3705221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22" y="1563477"/>
            <a:ext cx="7619996" cy="4732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925683"/>
            <a:ext cx="9071643" cy="7761107"/>
          </a:xfrm>
        </p:spPr>
        <p:txBody>
          <a:bodyPr anchorCtr="1"/>
          <a:lstStyle/>
          <a:p>
            <a:pPr lvl="0" algn="l"/>
            <a:r>
              <a:rPr lang="ru-RU" sz="2400"/>
              <a:t>Лабораторная диагностика</a:t>
            </a:r>
          </a:p>
          <a:p>
            <a:pPr lvl="0" algn="l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6703"/>
            <a:ext cx="8572500" cy="58189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511478"/>
          </a:xfrm>
        </p:spPr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Миелопролиферативный синдром- проявления опухоли миолоидного ростка кроветворения (хрон. миелолейкоз)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8" y="1813419"/>
            <a:ext cx="6610353" cy="56351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-90306" y="1309512"/>
            <a:ext cx="10170926" cy="6739466"/>
          </a:xfrm>
        </p:spPr>
        <p:txBody>
          <a:bodyPr anchorCtr="1"/>
          <a:lstStyle/>
          <a:p>
            <a:pPr lvl="0" algn="l"/>
            <a:r>
              <a:rPr lang="ru-RU" sz="2400"/>
              <a:t>Лабораторная диагностика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Миелопролиферативный синдром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/>
              <a:t>Слабость (</a:t>
            </a:r>
            <a:r>
              <a:rPr lang="ru-RU" sz="2000"/>
              <a:t>энерг. голодание, гипогликемия</a:t>
            </a:r>
            <a:r>
              <a:rPr lang="ru-RU"/>
              <a:t>), недомогание, лихорадка, симптомы анемии (</a:t>
            </a:r>
            <a:r>
              <a:rPr lang="ru-RU" sz="2000"/>
              <a:t>повыш. расход железа, вытеснение эр. ростка</a:t>
            </a:r>
            <a:r>
              <a:rPr lang="ru-RU"/>
              <a:t>), ангина, язвы на слизистой рта, геморрагический синдром (при остром лейкозе)</a:t>
            </a:r>
          </a:p>
          <a:p>
            <a:pPr lvl="0" algn="l"/>
            <a:r>
              <a:rPr lang="ru-RU"/>
              <a:t>Слабость, утомляемость, лихорадка, тяжесть в правом и левом подреберьях (гепато и спленомегалия) (при хроническом миелолейкозе)</a:t>
            </a:r>
          </a:p>
          <a:p>
            <a:pPr lvl="0" algn="l"/>
            <a:endParaRPr lang="ru-RU"/>
          </a:p>
          <a:p>
            <a:pPr lvl="0" algn="l"/>
            <a:endParaRPr lang="ru-RU"/>
          </a:p>
          <a:p>
            <a:pPr lvl="0" algn="l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Классификация анемии по реактивности </a:t>
            </a:r>
            <a:r>
              <a:rPr lang="ru-RU" sz="3200" dirty="0" err="1" smtClean="0">
                <a:solidFill>
                  <a:srgbClr val="FF0000"/>
                </a:solidFill>
              </a:rPr>
              <a:t>эритропоэза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2400" dirty="0" smtClean="0">
                <a:solidFill>
                  <a:srgbClr val="FF0000"/>
                </a:solidFill>
              </a:rPr>
              <a:t>кинетическая классификация- учет </a:t>
            </a:r>
            <a:r>
              <a:rPr lang="ru-RU" sz="2400" dirty="0" err="1" smtClean="0">
                <a:solidFill>
                  <a:srgbClr val="FF0000"/>
                </a:solidFill>
              </a:rPr>
              <a:t>ретикулоцитов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724297"/>
            <a:ext cx="9973561" cy="5531860"/>
          </a:xfrm>
        </p:spPr>
        <p:txBody>
          <a:bodyPr/>
          <a:lstStyle/>
          <a:p>
            <a:pPr lvl="0" algn="ctr"/>
            <a:r>
              <a:rPr lang="ru-RU" sz="2800" dirty="0"/>
              <a:t> </a:t>
            </a:r>
            <a:r>
              <a:rPr lang="en-US" sz="2800" dirty="0" smtClean="0"/>
              <a:t>I.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x-none" sz="2800" dirty="0">
                <a:solidFill>
                  <a:srgbClr val="FF0000"/>
                </a:solidFill>
              </a:rPr>
              <a:t>немии, связанные с нарушением продукции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э</a:t>
            </a:r>
            <a:r>
              <a:rPr lang="x-none" sz="2800" dirty="0">
                <a:solidFill>
                  <a:srgbClr val="FF0000"/>
                </a:solidFill>
              </a:rPr>
              <a:t>ритроцитов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endParaRPr lang="x-none" sz="2800" dirty="0">
              <a:solidFill>
                <a:srgbClr val="FF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 </a:t>
            </a:r>
            <a:r>
              <a:rPr lang="ru-RU" sz="2800" dirty="0" smtClean="0"/>
              <a:t> </a:t>
            </a:r>
            <a:r>
              <a:rPr lang="x-none" sz="2800" dirty="0"/>
              <a:t>дефицит железа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 </a:t>
            </a:r>
            <a:r>
              <a:rPr lang="x-none" sz="2800" dirty="0" smtClean="0"/>
              <a:t>анеми</a:t>
            </a:r>
            <a:r>
              <a:rPr lang="ru-RU" sz="2800" dirty="0"/>
              <a:t>я</a:t>
            </a:r>
            <a:r>
              <a:rPr lang="x-none" sz="2800" dirty="0"/>
              <a:t> хронических </a:t>
            </a:r>
            <a:r>
              <a:rPr lang="ru-RU" sz="2800" dirty="0"/>
              <a:t>заболеваний</a:t>
            </a:r>
            <a:endParaRPr lang="x-none" sz="2800" dirty="0"/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x-none" sz="2800" dirty="0"/>
              <a:t>анемии, связанные со снижением продукции эритропоэтинов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x-none" sz="2800" dirty="0"/>
              <a:t>апластическая анемия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  </a:t>
            </a:r>
            <a:r>
              <a:rPr lang="x-none" sz="2800" dirty="0" smtClean="0"/>
              <a:t> </a:t>
            </a:r>
            <a:r>
              <a:rPr lang="x-none" sz="2800" dirty="0"/>
              <a:t>В 12 дефицитная анемия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sz="2800" dirty="0"/>
              <a:t>   </a:t>
            </a:r>
            <a:r>
              <a:rPr lang="x-none" sz="2800" dirty="0" smtClean="0"/>
              <a:t> </a:t>
            </a:r>
            <a:r>
              <a:rPr lang="x-none" sz="2800" dirty="0"/>
              <a:t>фолиеводефицитная</a:t>
            </a:r>
            <a:r>
              <a:rPr lang="ru-RU" sz="2800" dirty="0"/>
              <a:t> анемия</a:t>
            </a:r>
            <a:endParaRPr lang="x-none" sz="2800" dirty="0"/>
          </a:p>
          <a:p>
            <a:pPr lvl="0"/>
            <a:r>
              <a:rPr lang="ru-RU" sz="2800" dirty="0"/>
              <a:t>           </a:t>
            </a:r>
            <a:r>
              <a:rPr lang="en-US" sz="2800" dirty="0" smtClean="0"/>
              <a:t>II.</a:t>
            </a:r>
            <a:r>
              <a:rPr lang="ru-RU" sz="2800" dirty="0" smtClean="0"/>
              <a:t>  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x-none" sz="2800" dirty="0">
                <a:solidFill>
                  <a:srgbClr val="FF0000"/>
                </a:solidFill>
              </a:rPr>
              <a:t>немии, связанные в повышенн</a:t>
            </a:r>
            <a:r>
              <a:rPr lang="ru-RU" sz="2800" dirty="0" err="1">
                <a:solidFill>
                  <a:srgbClr val="FF0000"/>
                </a:solidFill>
              </a:rPr>
              <a:t>ым</a:t>
            </a:r>
            <a:r>
              <a:rPr lang="ru-RU" sz="2800" dirty="0">
                <a:solidFill>
                  <a:srgbClr val="FF0000"/>
                </a:solidFill>
              </a:rPr>
              <a:t> разрушением</a:t>
            </a:r>
            <a:r>
              <a:rPr lang="x-none" sz="2800" dirty="0">
                <a:solidFill>
                  <a:srgbClr val="FF0000"/>
                </a:solidFill>
              </a:rPr>
              <a:t> эритроцитов </a:t>
            </a:r>
            <a:r>
              <a:rPr lang="x-none" sz="2800" dirty="0" smtClean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x-none" sz="2800" dirty="0" smtClean="0">
                <a:solidFill>
                  <a:srgbClr val="FF0000"/>
                </a:solidFill>
              </a:rPr>
              <a:t>г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x-none" sz="2800" dirty="0">
                <a:solidFill>
                  <a:srgbClr val="FF0000"/>
                </a:solidFill>
              </a:rPr>
              <a:t>молитические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0" y="4059359"/>
            <a:ext cx="9575641" cy="2091241"/>
          </a:xfrm>
        </p:spPr>
        <p:txBody>
          <a:bodyPr/>
          <a:lstStyle/>
          <a:p>
            <a:pPr lvl="0"/>
            <a:endParaRPr lang="x-none" dirty="0"/>
          </a:p>
          <a:p>
            <a:pPr lvl="0"/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b="1">
                <a:solidFill>
                  <a:srgbClr val="FF0000"/>
                </a:solidFill>
              </a:rPr>
              <a:t>Лимфопролиферативный синдром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1765797"/>
            <a:ext cx="12633322" cy="2739524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071643" cy="5996196"/>
          </a:xfrm>
        </p:spPr>
        <p:txBody>
          <a:bodyPr anchorCtr="1"/>
          <a:lstStyle/>
          <a:p>
            <a:pPr lvl="0" algn="l"/>
            <a:r>
              <a:rPr lang="ru-RU" sz="2800" b="1" dirty="0"/>
              <a:t>При остром лейкозе </a:t>
            </a:r>
            <a:r>
              <a:rPr lang="ru-RU" sz="2800" dirty="0"/>
              <a:t>– клон </a:t>
            </a:r>
            <a:r>
              <a:rPr lang="ru-RU" sz="2800" dirty="0" err="1"/>
              <a:t>бластных</a:t>
            </a:r>
            <a:r>
              <a:rPr lang="ru-RU" sz="2800" dirty="0"/>
              <a:t> недифференцированных клеток. Клиника похожа на клинику острого </a:t>
            </a:r>
            <a:r>
              <a:rPr lang="ru-RU" sz="2800" dirty="0" err="1"/>
              <a:t>миелобластного</a:t>
            </a:r>
            <a:r>
              <a:rPr lang="ru-RU" sz="2800" dirty="0"/>
              <a:t> лейкоза.</a:t>
            </a:r>
          </a:p>
          <a:p>
            <a:pPr lvl="0" algn="l"/>
            <a:r>
              <a:rPr lang="ru-RU" sz="2800" dirty="0"/>
              <a:t> </a:t>
            </a:r>
            <a:r>
              <a:rPr lang="ru-RU" sz="2800" b="1" dirty="0"/>
              <a:t>При хроническом лейкозе</a:t>
            </a:r>
            <a:r>
              <a:rPr lang="ru-RU" sz="2800" dirty="0"/>
              <a:t>-опухоли из преимущественно зрелых лимфоцитов. </a:t>
            </a:r>
          </a:p>
          <a:p>
            <a:pPr lvl="0" algn="l"/>
            <a:r>
              <a:rPr lang="ru-RU" sz="2800" dirty="0"/>
              <a:t>Начало часто бессимптомное</a:t>
            </a:r>
          </a:p>
          <a:p>
            <a:pPr lvl="0" algn="l"/>
            <a:r>
              <a:rPr lang="ru-RU" sz="2800" dirty="0" smtClean="0"/>
              <a:t>Прогрессирование - </a:t>
            </a:r>
            <a:r>
              <a:rPr lang="ru-RU" sz="2800" dirty="0"/>
              <a:t>слабость, утомляемость,</a:t>
            </a:r>
          </a:p>
          <a:p>
            <a:pPr lvl="0" algn="l"/>
            <a:r>
              <a:rPr lang="ru-RU" sz="2800" dirty="0"/>
              <a:t>Увеличение лимфоузлов, их конгломераты</a:t>
            </a:r>
          </a:p>
          <a:p>
            <a:pPr lvl="0" algn="l"/>
            <a:r>
              <a:rPr lang="ru-RU" sz="2800" dirty="0"/>
              <a:t>Анализ крови</a:t>
            </a:r>
            <a:r>
              <a:rPr lang="en-US" sz="2800" dirty="0"/>
              <a:t>: </a:t>
            </a:r>
            <a:r>
              <a:rPr lang="ru-RU" sz="2800" dirty="0"/>
              <a:t>выраженный лейкоцитоз за счет лимфоцитов, меньше </a:t>
            </a:r>
            <a:r>
              <a:rPr lang="ru-RU" sz="2800" dirty="0" err="1"/>
              <a:t>пролимфоцитов</a:t>
            </a:r>
            <a:r>
              <a:rPr lang="ru-RU" sz="2800" dirty="0"/>
              <a:t>, </a:t>
            </a:r>
            <a:r>
              <a:rPr lang="ru-RU" sz="2800" dirty="0" err="1"/>
              <a:t>лимфобластов</a:t>
            </a:r>
            <a:r>
              <a:rPr lang="ru-RU" sz="2800" dirty="0"/>
              <a:t>. Полуразрушенные ядра лимфоцитов-тени Боткина-</a:t>
            </a:r>
            <a:r>
              <a:rPr lang="ru-RU" sz="2800" dirty="0" err="1"/>
              <a:t>Гумпрехта</a:t>
            </a:r>
            <a:endParaRPr lang="ru-RU" sz="2800" dirty="0"/>
          </a:p>
          <a:p>
            <a:pPr lvl="0" algn="l"/>
            <a:endParaRPr lang="ru-RU" dirty="0"/>
          </a:p>
          <a:p>
            <a:pPr lvl="0" algn="l"/>
            <a:endParaRPr lang="ru-RU" dirty="0"/>
          </a:p>
          <a:p>
            <a:pPr lvl="0"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112"/>
            <a:ext cx="9968084" cy="62422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071643" cy="847374"/>
          </a:xfrm>
        </p:spPr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Лабораторная диагностика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2552703" y="2926080"/>
            <a:ext cx="12633322" cy="45720"/>
          </a:xfrm>
        </p:spPr>
        <p:txBody>
          <a:bodyPr/>
          <a:lstStyle/>
          <a:p>
            <a:pPr marL="3657600" lvl="8" indent="0">
              <a:buNone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	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1" y="3057525"/>
            <a:ext cx="7258050" cy="4152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1196620"/>
            <a:ext cx="9316272" cy="6363053"/>
          </a:xfrm>
        </p:spPr>
        <p:txBody>
          <a:bodyPr anchorCtr="1"/>
          <a:lstStyle/>
          <a:p>
            <a:pPr lvl="0" algn="l"/>
            <a:r>
              <a:rPr lang="ru-RU"/>
              <a:t>Картина крови при лимфопролиферативном синдроме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4" y="527810"/>
            <a:ext cx="8352147" cy="54248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548184"/>
            <a:ext cx="86824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гематологических заболеваний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характеризующихся увеличением лимфатических узлов и/или поражением различных внутренних органов, в которых происходит бесконтрольное накопление «опухолевых»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лимфоцитов.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симптомы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увеличение размеров лимфатических узлов разных групп (шейных, подмышечных или паховых).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наличие первичного опухолевого очага, подобно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со́лидным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опухолям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-твёрдый).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не только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метастазированию(как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со́лидные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опухоли), но и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организму одновременно с формированием состояния, напоминающего лимфоидный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лейкоз.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Лимфома</a:t>
            </a:r>
            <a:r>
              <a:rPr lang="ru-RU" sz="3200" dirty="0" smtClean="0">
                <a:solidFill>
                  <a:srgbClr val="FF0000"/>
                </a:solidFill>
              </a:rPr>
              <a:t>-опухолевое поражение лимфатической системы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Болезнь </a:t>
            </a:r>
            <a:r>
              <a:rPr lang="ru-RU" dirty="0" err="1" smtClean="0"/>
              <a:t>Ходжкина</a:t>
            </a:r>
            <a:r>
              <a:rPr lang="ru-RU" dirty="0" smtClean="0"/>
              <a:t> (</a:t>
            </a:r>
            <a:r>
              <a:rPr lang="ru-RU" dirty="0" err="1" smtClean="0"/>
              <a:t>лимфогрануломатоз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Неходжкинская</a:t>
            </a:r>
            <a:r>
              <a:rPr lang="ru-RU" dirty="0" smtClean="0"/>
              <a:t> </a:t>
            </a:r>
            <a:r>
              <a:rPr lang="ru-RU" dirty="0" err="1" smtClean="0"/>
              <a:t>лимфома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98" y="301322"/>
            <a:ext cx="9071643" cy="804667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Клинические признаки </a:t>
            </a:r>
            <a:r>
              <a:rPr lang="ru-RU" sz="3600" dirty="0" err="1" smtClean="0">
                <a:solidFill>
                  <a:srgbClr val="FF0000"/>
                </a:solidFill>
              </a:rPr>
              <a:t>лимфомы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Ходжкина</a:t>
            </a:r>
            <a:r>
              <a:rPr lang="ru-RU" sz="3600" dirty="0" smtClean="0">
                <a:solidFill>
                  <a:srgbClr val="FF0000"/>
                </a:solidFill>
              </a:rPr>
              <a:t> (</a:t>
            </a:r>
            <a:r>
              <a:rPr lang="ru-RU" sz="3600" dirty="0" err="1" smtClean="0">
                <a:solidFill>
                  <a:srgbClr val="FF0000"/>
                </a:solidFill>
              </a:rPr>
              <a:t>лимфогрануломатоз</a:t>
            </a:r>
            <a:r>
              <a:rPr lang="ru-RU" sz="3600" dirty="0" smtClean="0">
                <a:solidFill>
                  <a:srgbClr val="FF0000"/>
                </a:solidFill>
              </a:rPr>
              <a:t>) 1 сл.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612" y="1219200"/>
            <a:ext cx="9103030" cy="586996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больных отмечается поражение лимфатических узлов на шее (шейных и надключичных). В типичных случаях пораженные лимфатические узлы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безболезненны, плотно-эластичны по консистенции,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увеличение может регистрироваться долгое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Шейная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лимфаденопатия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явление довольно частое в детском возрасте, она сопровождает многие воспалительные процессы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ротоглотки, но, как правило, при воспалительных процессах чаще вовлекаются верхне-шейные и подчелюстные лимфатические узлы.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нижне-шейных и особенно надключичных лимфатических узлов более подозрительно в плане лимфогранулематоза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91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Клинические признаки </a:t>
            </a:r>
            <a:r>
              <a:rPr lang="ru-RU" sz="3200" dirty="0" err="1">
                <a:solidFill>
                  <a:srgbClr val="FF0000"/>
                </a:solidFill>
              </a:rPr>
              <a:t>лимфомы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Ходжкина</a:t>
            </a:r>
            <a:r>
              <a:rPr lang="ru-RU" sz="3200" dirty="0">
                <a:solidFill>
                  <a:srgbClr val="FF0000"/>
                </a:solidFill>
              </a:rPr>
              <a:t> (</a:t>
            </a:r>
            <a:r>
              <a:rPr lang="ru-RU" sz="3200" dirty="0" err="1">
                <a:solidFill>
                  <a:srgbClr val="FF0000"/>
                </a:solidFill>
              </a:rPr>
              <a:t>лимфогрануломатоз</a:t>
            </a:r>
            <a:r>
              <a:rPr lang="ru-RU" sz="3200" dirty="0" smtClean="0">
                <a:solidFill>
                  <a:srgbClr val="FF0000"/>
                </a:solidFill>
              </a:rPr>
              <a:t>) 2 сл.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98" y="1497874"/>
            <a:ext cx="9071643" cy="4655607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Подмышечные лимфоузлы вовлекаются в процесс приблизительно у 20% больных, паховые - в менее, чем 5% случаев. Примерно у 60% больных (особенно старшего возраста) поражаются медиастинальные лимфатические узлы, иногда с возникновением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плеврита.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массивном поражении лимфатических узлов средостения в процесс могут вовлекаться перикард, плевра, грудная стенка, ткань легкого.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Поддиафрагмальные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лимфатические узлы поражаются реже, и при их вовлечении в процесс особых жалоб больные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предьявляют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91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07" y="506888"/>
            <a:ext cx="9071643" cy="1262155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признаки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лимфомы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Ходжкина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лимфогрануломатоз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симптомы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потеря массы тела на 10% и более за последние 6 месяцев, профузные ночные поты.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Параклинические</a:t>
            </a:r>
            <a:r>
              <a:rPr lang="ru-RU" dirty="0" smtClean="0"/>
              <a:t>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800" b="1" dirty="0" smtClean="0"/>
              <a:t>Увеличение лимфоузлов, </a:t>
            </a:r>
            <a:r>
              <a:rPr lang="ru-RU" sz="2800" dirty="0" smtClean="0"/>
              <a:t>определяемое</a:t>
            </a:r>
            <a:r>
              <a:rPr lang="ru-RU" sz="2800" b="1" dirty="0" smtClean="0"/>
              <a:t> </a:t>
            </a:r>
            <a:r>
              <a:rPr lang="ru-RU" sz="2800" b="1" dirty="0" smtClean="0"/>
              <a:t>при пальпации, </a:t>
            </a:r>
            <a:r>
              <a:rPr lang="ru-RU" sz="2800" dirty="0" smtClean="0"/>
              <a:t>при </a:t>
            </a:r>
            <a:r>
              <a:rPr lang="ru-RU" sz="2800" dirty="0" smtClean="0"/>
              <a:t>УЗИ (в том числе брюшной полости), </a:t>
            </a:r>
          </a:p>
          <a:p>
            <a:r>
              <a:rPr lang="ru-RU" sz="2800" dirty="0" smtClean="0"/>
              <a:t>при </a:t>
            </a:r>
            <a:r>
              <a:rPr lang="ru-RU" sz="2800" dirty="0" smtClean="0"/>
              <a:t>РГ и компьютерной </a:t>
            </a:r>
            <a:r>
              <a:rPr lang="ru-RU" sz="2800" dirty="0" smtClean="0"/>
              <a:t>томографии грудной клетки,  брюшной </a:t>
            </a:r>
            <a:r>
              <a:rPr lang="ru-RU" sz="2800" dirty="0"/>
              <a:t>полости, забрюшинного пространства и носоглотки. </a:t>
            </a:r>
            <a:endParaRPr lang="ru-RU" sz="2800" dirty="0" smtClean="0"/>
          </a:p>
          <a:p>
            <a:r>
              <a:rPr lang="ru-RU" sz="2800" b="1" dirty="0" smtClean="0"/>
              <a:t>Выявление клеток Березовского-</a:t>
            </a:r>
            <a:r>
              <a:rPr lang="ru-RU" sz="2800" b="1" dirty="0" err="1" smtClean="0"/>
              <a:t>Штернберга</a:t>
            </a:r>
            <a:r>
              <a:rPr lang="ru-RU" sz="2800" b="1" dirty="0" smtClean="0"/>
              <a:t> </a:t>
            </a:r>
            <a:r>
              <a:rPr lang="ru-RU" sz="2800" dirty="0" smtClean="0"/>
              <a:t>(злокачественных клеток с 2 и более крупными ядрами) в узлах </a:t>
            </a:r>
            <a:r>
              <a:rPr lang="ru-RU" sz="2800" b="1" dirty="0" smtClean="0"/>
              <a:t>при биопсии </a:t>
            </a:r>
            <a:r>
              <a:rPr lang="ru-RU" sz="2800" dirty="0" smtClean="0"/>
              <a:t>(</a:t>
            </a:r>
            <a:r>
              <a:rPr lang="ru-RU" sz="2800" dirty="0"/>
              <a:t>выбирается наиболее увеличенный лимфатический узел) с гистологическим и </a:t>
            </a:r>
            <a:r>
              <a:rPr lang="ru-RU" sz="2800" dirty="0" err="1"/>
              <a:t>иммуногистохимическим</a:t>
            </a:r>
            <a:r>
              <a:rPr lang="ru-RU" sz="2800" dirty="0"/>
              <a:t> исследованиями. </a:t>
            </a:r>
          </a:p>
        </p:txBody>
      </p:sp>
    </p:spTree>
    <p:extLst>
      <p:ext uri="{BB962C8B-B14F-4D97-AF65-F5344CB8AC3E}">
        <p14:creationId xmlns:p14="http://schemas.microsoft.com/office/powerpoint/2010/main" val="42222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x-none" dirty="0">
                <a:solidFill>
                  <a:srgbClr val="FF0000"/>
                </a:solidFill>
              </a:rPr>
              <a:t>Деление</a:t>
            </a:r>
            <a:r>
              <a:rPr lang="ru-RU" dirty="0">
                <a:solidFill>
                  <a:srgbClr val="FF0000"/>
                </a:solidFill>
              </a:rPr>
              <a:t> анемий</a:t>
            </a:r>
            <a:r>
              <a:rPr lang="x-none" dirty="0">
                <a:solidFill>
                  <a:srgbClr val="FF0000"/>
                </a:solidFill>
              </a:rPr>
              <a:t>, основанное на морфологическом </a:t>
            </a:r>
            <a:r>
              <a:rPr lang="x-none" dirty="0" smtClean="0">
                <a:solidFill>
                  <a:srgbClr val="FF0000"/>
                </a:solidFill>
              </a:rPr>
              <a:t>принципе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/>
              <a:t>(ориентировочная оценка причины)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209124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x-none" dirty="0"/>
              <a:t>Макроцитарные (МСV </a:t>
            </a:r>
            <a:r>
              <a:rPr lang="x-none" dirty="0" smtClean="0">
                <a:latin typeface="Arial" pitchFamily="34"/>
                <a:cs typeface="Arial" pitchFamily="34"/>
              </a:rPr>
              <a:t>≥</a:t>
            </a:r>
            <a:r>
              <a:rPr lang="ru-RU" dirty="0" smtClean="0">
                <a:latin typeface="Arial" pitchFamily="34"/>
                <a:cs typeface="Arial" pitchFamily="34"/>
              </a:rPr>
              <a:t>95</a:t>
            </a:r>
            <a:r>
              <a:rPr lang="x-none" dirty="0" smtClean="0">
                <a:cs typeface="Arial" pitchFamily="34"/>
              </a:rPr>
              <a:t>фл</a:t>
            </a:r>
            <a:r>
              <a:rPr lang="x-none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x-none" dirty="0"/>
              <a:t>Нормоцитарные (МСV </a:t>
            </a:r>
            <a:r>
              <a:rPr lang="x-none" dirty="0" smtClean="0"/>
              <a:t>80-9</a:t>
            </a:r>
            <a:r>
              <a:rPr lang="ru-RU" dirty="0" smtClean="0"/>
              <a:t>4</a:t>
            </a:r>
            <a:r>
              <a:rPr lang="x-none" dirty="0" smtClean="0"/>
              <a:t> </a:t>
            </a:r>
            <a:r>
              <a:rPr lang="x-none" dirty="0">
                <a:cs typeface="Arial" pitchFamily="34"/>
              </a:rPr>
              <a:t>фл</a:t>
            </a:r>
            <a:r>
              <a:rPr lang="x-none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x-none" dirty="0"/>
              <a:t>Микроцитарные (МСV &lt;80 </a:t>
            </a:r>
            <a:r>
              <a:rPr lang="x-none" dirty="0">
                <a:cs typeface="Arial" pitchFamily="34"/>
              </a:rPr>
              <a:t>фл</a:t>
            </a:r>
            <a:r>
              <a:rPr lang="x-none" dirty="0"/>
              <a:t>)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4059359"/>
            <a:ext cx="9071643" cy="2363403"/>
          </a:xfrm>
        </p:spPr>
        <p:txBody>
          <a:bodyPr/>
          <a:lstStyle/>
          <a:p>
            <a:pPr lvl="0" algn="ctr"/>
            <a:r>
              <a:rPr lang="x-none" b="1" dirty="0"/>
              <a:t>Деление по содержанию </a:t>
            </a:r>
            <a:r>
              <a:rPr lang="x-none" b="1" dirty="0" smtClean="0"/>
              <a:t>гемоглобина</a:t>
            </a:r>
            <a:r>
              <a:rPr lang="ru-RU" b="1" dirty="0" smtClean="0"/>
              <a:t> </a:t>
            </a:r>
            <a:r>
              <a:rPr lang="ru-RU" sz="2000" dirty="0" smtClean="0"/>
              <a:t>(ориентировочная оценка причины)</a:t>
            </a:r>
            <a:r>
              <a:rPr lang="x-none" b="1" dirty="0" smtClean="0"/>
              <a:t>:</a:t>
            </a:r>
            <a:endParaRPr lang="x-none" b="1" dirty="0"/>
          </a:p>
          <a:p>
            <a:pPr lvl="0" algn="l">
              <a:buSzPct val="45000"/>
              <a:buFont typeface="StarSymbol"/>
              <a:buChar char="●"/>
            </a:pPr>
            <a:r>
              <a:rPr lang="x-none" b="1" dirty="0"/>
              <a:t>Гипохромные </a:t>
            </a:r>
            <a:r>
              <a:rPr lang="x-none" dirty="0"/>
              <a:t>(МСН&lt; </a:t>
            </a:r>
            <a:r>
              <a:rPr lang="x-none" dirty="0" smtClean="0"/>
              <a:t>2</a:t>
            </a:r>
            <a:r>
              <a:rPr lang="ru-RU" dirty="0" smtClean="0"/>
              <a:t>7</a:t>
            </a:r>
            <a:r>
              <a:rPr lang="x-none" dirty="0" smtClean="0"/>
              <a:t>пг</a:t>
            </a:r>
            <a:r>
              <a:rPr lang="x-none" dirty="0"/>
              <a:t>, ЦП &lt; 0,86)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x-none" b="1" dirty="0"/>
              <a:t>Нормохромная </a:t>
            </a:r>
            <a:r>
              <a:rPr lang="x-none" dirty="0"/>
              <a:t>(МСН </a:t>
            </a:r>
            <a:r>
              <a:rPr lang="x-none" dirty="0" smtClean="0"/>
              <a:t>2</a:t>
            </a:r>
            <a:r>
              <a:rPr lang="ru-RU" dirty="0" smtClean="0"/>
              <a:t>7</a:t>
            </a:r>
            <a:r>
              <a:rPr lang="x-none" dirty="0" smtClean="0"/>
              <a:t>-3</a:t>
            </a:r>
            <a:r>
              <a:rPr lang="ru-RU" dirty="0" smtClean="0"/>
              <a:t>3</a:t>
            </a:r>
            <a:r>
              <a:rPr lang="x-none" dirty="0" smtClean="0"/>
              <a:t> </a:t>
            </a:r>
            <a:r>
              <a:rPr lang="x-none" dirty="0"/>
              <a:t>пг, ЦП 0,86-1,05)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x-none" b="1" dirty="0"/>
              <a:t>Гиперхромная </a:t>
            </a:r>
            <a:r>
              <a:rPr lang="x-none" dirty="0"/>
              <a:t>(</a:t>
            </a:r>
            <a:r>
              <a:rPr lang="x-none" dirty="0" smtClean="0"/>
              <a:t>МСН</a:t>
            </a:r>
            <a:r>
              <a:rPr lang="x-none" dirty="0">
                <a:latin typeface="Arial" pitchFamily="34"/>
                <a:cs typeface="Arial" pitchFamily="34"/>
              </a:rPr>
              <a:t> ≥ </a:t>
            </a:r>
            <a:r>
              <a:rPr lang="x-none" dirty="0" smtClean="0"/>
              <a:t>34пг</a:t>
            </a:r>
            <a:r>
              <a:rPr lang="x-none" dirty="0"/>
              <a:t>, ЦП &gt; 1,05)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Параклинические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" y="1227908"/>
            <a:ext cx="9657805" cy="5390605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Трепанбиопсия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 у больных с распространенными стадиями заболевания и при наличии общих симптомов.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Остеосцинтиграфия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прицельной рентгенографией выявленных очагов) у больных с "костными" жалобами и у детей с повышенным уровнем щелочной фосфатазы в сыворотке крови.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72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Деление анемий по типу кроветворения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зависимости от характера кроветворения анемии делят на две группы: </a:t>
            </a:r>
          </a:p>
          <a:p>
            <a:r>
              <a:rPr lang="ru-RU" sz="2400" dirty="0"/>
              <a:t>1. С </a:t>
            </a:r>
            <a:r>
              <a:rPr lang="ru-RU" sz="2400" dirty="0" err="1"/>
              <a:t>нормобластическим</a:t>
            </a:r>
            <a:r>
              <a:rPr lang="ru-RU" sz="2400" dirty="0"/>
              <a:t> типом кроветворения, для которого характерна последовательность дифференцировки элементов </a:t>
            </a:r>
            <a:r>
              <a:rPr lang="ru-RU" sz="2400" dirty="0" err="1"/>
              <a:t>эритроцитарного</a:t>
            </a:r>
            <a:r>
              <a:rPr lang="ru-RU" sz="2400" dirty="0"/>
              <a:t> ряда, включающая следующие этапы: </a:t>
            </a:r>
            <a:r>
              <a:rPr lang="ru-RU" sz="2400" dirty="0" err="1"/>
              <a:t>эритробласт</a:t>
            </a:r>
            <a:r>
              <a:rPr lang="ru-RU" sz="2400" dirty="0"/>
              <a:t> – </a:t>
            </a:r>
            <a:r>
              <a:rPr lang="ru-RU" sz="2400" dirty="0" err="1"/>
              <a:t>пронормоцит</a:t>
            </a:r>
            <a:r>
              <a:rPr lang="ru-RU" sz="2400" dirty="0"/>
              <a:t> – </a:t>
            </a:r>
            <a:r>
              <a:rPr lang="ru-RU" sz="2400" dirty="0" err="1"/>
              <a:t>базофильный</a:t>
            </a:r>
            <a:r>
              <a:rPr lang="ru-RU" sz="2400" dirty="0"/>
              <a:t> </a:t>
            </a:r>
            <a:r>
              <a:rPr lang="ru-RU" sz="2400" dirty="0" err="1"/>
              <a:t>нормоцит</a:t>
            </a:r>
            <a:r>
              <a:rPr lang="ru-RU" sz="2400" dirty="0"/>
              <a:t> – </a:t>
            </a:r>
            <a:r>
              <a:rPr lang="ru-RU" sz="2400" dirty="0" err="1"/>
              <a:t>полихроматофильный</a:t>
            </a:r>
            <a:r>
              <a:rPr lang="ru-RU" sz="2400" dirty="0"/>
              <a:t> </a:t>
            </a:r>
            <a:r>
              <a:rPr lang="ru-RU" sz="2400" dirty="0" err="1"/>
              <a:t>нормоцит</a:t>
            </a:r>
            <a:r>
              <a:rPr lang="ru-RU" sz="2400" dirty="0"/>
              <a:t> – </a:t>
            </a:r>
            <a:r>
              <a:rPr lang="ru-RU" sz="2400" dirty="0" err="1"/>
              <a:t>оксифильный</a:t>
            </a:r>
            <a:r>
              <a:rPr lang="ru-RU" sz="2400" dirty="0"/>
              <a:t> </a:t>
            </a:r>
            <a:r>
              <a:rPr lang="ru-RU" sz="2400" dirty="0" err="1" smtClean="0"/>
              <a:t>нормоцит</a:t>
            </a:r>
            <a:r>
              <a:rPr lang="ru-RU" sz="2400" dirty="0" smtClean="0"/>
              <a:t>- </a:t>
            </a:r>
            <a:r>
              <a:rPr lang="ru-RU" sz="2400" dirty="0" err="1"/>
              <a:t>ретикулоцит</a:t>
            </a:r>
            <a:r>
              <a:rPr lang="ru-RU" sz="2400" dirty="0"/>
              <a:t> – эритроцит; </a:t>
            </a:r>
          </a:p>
          <a:p>
            <a:r>
              <a:rPr lang="ru-RU" sz="2400" dirty="0"/>
              <a:t>2. С </a:t>
            </a:r>
            <a:r>
              <a:rPr lang="ru-RU" sz="2400" dirty="0" err="1"/>
              <a:t>мегалобластическим</a:t>
            </a:r>
            <a:r>
              <a:rPr lang="ru-RU" sz="2400" dirty="0"/>
              <a:t> типом кроветворения, включающим следующие этапы дифференцировки: </a:t>
            </a:r>
            <a:r>
              <a:rPr lang="ru-RU" sz="2400" dirty="0" err="1"/>
              <a:t>промегалобласт</a:t>
            </a:r>
            <a:r>
              <a:rPr lang="ru-RU" sz="2400" dirty="0"/>
              <a:t> – </a:t>
            </a:r>
            <a:r>
              <a:rPr lang="ru-RU" sz="2400" dirty="0" err="1"/>
              <a:t>базофильный</a:t>
            </a:r>
            <a:r>
              <a:rPr lang="ru-RU" sz="2400" dirty="0"/>
              <a:t> </a:t>
            </a:r>
            <a:r>
              <a:rPr lang="ru-RU" sz="2400" dirty="0" err="1"/>
              <a:t>мегалобласт</a:t>
            </a:r>
            <a:r>
              <a:rPr lang="ru-RU" sz="2400" dirty="0"/>
              <a:t> – </a:t>
            </a:r>
            <a:r>
              <a:rPr lang="ru-RU" sz="2400" dirty="0" err="1"/>
              <a:t>полихроматофильный</a:t>
            </a:r>
            <a:r>
              <a:rPr lang="ru-RU" sz="2400" dirty="0"/>
              <a:t> </a:t>
            </a:r>
            <a:r>
              <a:rPr lang="ru-RU" sz="2400" dirty="0" err="1"/>
              <a:t>мегалобласт</a:t>
            </a:r>
            <a:r>
              <a:rPr lang="ru-RU" sz="2400" dirty="0"/>
              <a:t> – </a:t>
            </a:r>
            <a:r>
              <a:rPr lang="ru-RU" sz="2400" dirty="0" err="1"/>
              <a:t>оксифильный</a:t>
            </a:r>
            <a:r>
              <a:rPr lang="ru-RU" sz="2400" dirty="0"/>
              <a:t> </a:t>
            </a:r>
            <a:r>
              <a:rPr lang="ru-RU" sz="2400" dirty="0" err="1"/>
              <a:t>мегалобласт</a:t>
            </a:r>
            <a:r>
              <a:rPr lang="ru-RU" sz="2400" dirty="0"/>
              <a:t> – </a:t>
            </a:r>
            <a:r>
              <a:rPr lang="ru-RU" sz="2400" dirty="0" err="1"/>
              <a:t>мегалоцит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8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Анемия, связанная с дефицитом железа (90% анемий)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8985" y="1765797"/>
            <a:ext cx="9071643" cy="2739524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ru-RU" dirty="0"/>
              <a:t> Потеря железа (</a:t>
            </a:r>
            <a:r>
              <a:rPr lang="ru-RU" sz="2800" dirty="0" err="1"/>
              <a:t>хрон</a:t>
            </a:r>
            <a:r>
              <a:rPr lang="ru-RU" sz="2800" dirty="0"/>
              <a:t>. </a:t>
            </a:r>
            <a:r>
              <a:rPr lang="ru-RU" sz="2800" dirty="0" smtClean="0"/>
              <a:t>кровопотеря</a:t>
            </a:r>
            <a:r>
              <a:rPr lang="ru-RU" dirty="0" smtClean="0"/>
              <a:t>)</a:t>
            </a:r>
            <a:endParaRPr lang="ru-RU" dirty="0"/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 Алиментарная недостаточность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 Нарушение усвоения железа (</a:t>
            </a:r>
            <a:r>
              <a:rPr lang="ru-RU" sz="2800" dirty="0" err="1" smtClean="0"/>
              <a:t>ахлоргидрия</a:t>
            </a:r>
            <a:r>
              <a:rPr lang="ru-RU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ru-RU" dirty="0"/>
              <a:t> Повышенное потребление </a:t>
            </a:r>
            <a:r>
              <a:rPr lang="ru-RU" dirty="0" smtClean="0"/>
              <a:t>железа (</a:t>
            </a:r>
            <a:r>
              <a:rPr lang="ru-RU" sz="2800" dirty="0" smtClean="0"/>
              <a:t>беременность, лактация</a:t>
            </a:r>
            <a:r>
              <a:rPr lang="ru-RU" dirty="0" smtClean="0"/>
              <a:t>)</a:t>
            </a:r>
            <a:endParaRPr lang="ru-RU" dirty="0"/>
          </a:p>
          <a:p>
            <a:pPr lvl="0">
              <a:buSzPct val="45000"/>
              <a:buFont typeface="StarSymbol"/>
              <a:buChar char="●"/>
            </a:pPr>
            <a:endParaRPr lang="x-none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4841966"/>
            <a:ext cx="9071643" cy="1580796"/>
          </a:xfrm>
        </p:spPr>
        <p:txBody>
          <a:bodyPr/>
          <a:lstStyle/>
          <a:p>
            <a:pPr lvl="0" algn="ctr"/>
            <a:endParaRPr lang="ru-RU" dirty="0"/>
          </a:p>
          <a:p>
            <a:pPr lvl="0" algn="l"/>
            <a:r>
              <a:rPr lang="ru-RU" dirty="0"/>
              <a:t>Железодефицитная анемия проявляется 2 синдромами</a:t>
            </a:r>
            <a:r>
              <a:rPr lang="en-US" dirty="0"/>
              <a:t>: </a:t>
            </a:r>
            <a:endParaRPr lang="ru-RU" dirty="0"/>
          </a:p>
          <a:p>
            <a:pPr lvl="0" algn="l"/>
            <a:r>
              <a:rPr lang="ru-RU" dirty="0"/>
              <a:t> </a:t>
            </a:r>
            <a:r>
              <a:rPr lang="ru-RU" u="sng" dirty="0"/>
              <a:t>анемическим  </a:t>
            </a:r>
            <a:r>
              <a:rPr lang="ru-RU" dirty="0"/>
              <a:t>   и </a:t>
            </a:r>
            <a:r>
              <a:rPr lang="ru-RU" u="sng" dirty="0" err="1" smtClean="0"/>
              <a:t>сидеропеническим</a:t>
            </a:r>
            <a:endParaRPr lang="ru-RU" u="sng" dirty="0" smtClean="0"/>
          </a:p>
          <a:p>
            <a:pPr lvl="0" algn="l"/>
            <a:endParaRPr lang="ru-RU" u="sng" dirty="0"/>
          </a:p>
          <a:p>
            <a:pPr lvl="0" algn="l"/>
            <a:endParaRPr lang="x-none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3200">
                <a:solidFill>
                  <a:srgbClr val="FF0000"/>
                </a:solidFill>
              </a:rPr>
              <a:t>Картина периферической крови при железодефицитной анемии</a:t>
            </a:r>
            <a:endParaRPr lang="x-none" sz="32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08985" y="1765797"/>
            <a:ext cx="9071643" cy="2739524"/>
          </a:xfrm>
        </p:spPr>
        <p:txBody>
          <a:bodyPr/>
          <a:lstStyle/>
          <a:p>
            <a:pPr lvl="0"/>
            <a:r>
              <a:rPr lang="ru-RU" b="1" dirty="0" err="1"/>
              <a:t>Микроцитарная</a:t>
            </a:r>
            <a:r>
              <a:rPr lang="ru-RU" b="1" dirty="0"/>
              <a:t> гипохромная анемия</a:t>
            </a:r>
            <a:endParaRPr lang="ru-RU" dirty="0"/>
          </a:p>
          <a:p>
            <a:pPr lvl="0"/>
            <a:r>
              <a:rPr lang="ru-RU" dirty="0"/>
              <a:t> Цветной показатель менее 0,85, </a:t>
            </a:r>
            <a:endParaRPr lang="en-US" dirty="0"/>
          </a:p>
          <a:p>
            <a:pPr lvl="0"/>
            <a:r>
              <a:rPr lang="ru-RU" dirty="0"/>
              <a:t>МС</a:t>
            </a:r>
            <a:r>
              <a:rPr lang="en-US" dirty="0"/>
              <a:t>V &lt; 80 </a:t>
            </a:r>
            <a:r>
              <a:rPr lang="ru-RU" dirty="0" err="1"/>
              <a:t>фл</a:t>
            </a:r>
            <a:r>
              <a:rPr lang="ru-RU" dirty="0"/>
              <a:t>   </a:t>
            </a:r>
            <a:r>
              <a:rPr lang="en-US" dirty="0"/>
              <a:t>MCH&lt;</a:t>
            </a:r>
            <a:r>
              <a:rPr lang="ru-RU" dirty="0" smtClean="0"/>
              <a:t>27пг</a:t>
            </a:r>
            <a:endParaRPr lang="ru-RU" dirty="0"/>
          </a:p>
          <a:p>
            <a:pPr lvl="0"/>
            <a:r>
              <a:rPr lang="ru-RU" dirty="0" err="1"/>
              <a:t>Анизоцитоз</a:t>
            </a:r>
            <a:r>
              <a:rPr lang="ru-RU" dirty="0"/>
              <a:t>, </a:t>
            </a:r>
            <a:r>
              <a:rPr lang="ru-RU" dirty="0" err="1"/>
              <a:t>пойкилоцитоз</a:t>
            </a:r>
            <a:endParaRPr lang="ru-RU" dirty="0"/>
          </a:p>
          <a:p>
            <a:pPr lvl="0"/>
            <a:r>
              <a:rPr lang="ru-RU" dirty="0"/>
              <a:t>Снижение сывороточного железа</a:t>
            </a:r>
          </a:p>
          <a:p>
            <a:pPr lvl="0"/>
            <a:r>
              <a:rPr lang="ru-RU" dirty="0"/>
              <a:t>Увеличение общей </a:t>
            </a:r>
            <a:r>
              <a:rPr lang="ru-RU" dirty="0" err="1"/>
              <a:t>железосвязывающей</a:t>
            </a:r>
            <a:r>
              <a:rPr lang="ru-RU" dirty="0"/>
              <a:t> </a:t>
            </a:r>
            <a:r>
              <a:rPr lang="ru-RU" dirty="0" smtClean="0"/>
              <a:t>способности сыворотки</a:t>
            </a:r>
            <a:endParaRPr lang="ru-RU" dirty="0"/>
          </a:p>
          <a:p>
            <a:pPr lvl="0"/>
            <a:r>
              <a:rPr lang="ru-RU" dirty="0"/>
              <a:t>Снижение насыщения </a:t>
            </a:r>
            <a:r>
              <a:rPr lang="ru-RU" dirty="0" err="1"/>
              <a:t>трансферрина</a:t>
            </a:r>
            <a:r>
              <a:rPr lang="ru-RU" dirty="0"/>
              <a:t> железом</a:t>
            </a:r>
          </a:p>
          <a:p>
            <a:pPr lvl="0"/>
            <a:r>
              <a:rPr lang="ru-RU" dirty="0"/>
              <a:t>Снижение </a:t>
            </a:r>
            <a:r>
              <a:rPr lang="ru-RU" dirty="0" err="1"/>
              <a:t>ферритина</a:t>
            </a:r>
            <a:r>
              <a:rPr lang="ru-RU" dirty="0"/>
              <a:t> крови</a:t>
            </a:r>
            <a:endParaRPr lang="x-none" dirty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8" y="4059359"/>
            <a:ext cx="9071643" cy="3141540"/>
          </a:xfrm>
        </p:spPr>
        <p:txBody>
          <a:bodyPr/>
          <a:lstStyle/>
          <a:p>
            <a:pPr lvl="0" algn="l"/>
            <a:endParaRPr lang="ru-RU" dirty="0"/>
          </a:p>
          <a:p>
            <a:pPr lvl="0" algn="l"/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2584</Words>
  <Application>Microsoft Office PowerPoint</Application>
  <PresentationFormat>Произвольный</PresentationFormat>
  <Paragraphs>318</Paragraphs>
  <Slides>60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Default</vt:lpstr>
      <vt:lpstr>Синдромы патологии системы крови</vt:lpstr>
      <vt:lpstr>Синдром анемии-</vt:lpstr>
      <vt:lpstr>Причины анемии: </vt:lpstr>
      <vt:lpstr>Показатели красной крови могут меняться в зависимости от увеличения или снижения объема циркулирующей крови (ОЦК);</vt:lpstr>
      <vt:lpstr>Классификация анемии по реактивности эритропоэза (кинетическая классификация- учет ретикулоцитов)</vt:lpstr>
      <vt:lpstr>Деление анемий, основанное на морфологическом принципе (ориентировочная оценка причины)</vt:lpstr>
      <vt:lpstr>Деление анемий по типу кроветворения</vt:lpstr>
      <vt:lpstr>Анемия, связанная с дефицитом железа (90% анемий)</vt:lpstr>
      <vt:lpstr>Картина периферической крови при железодефицитной анемии</vt:lpstr>
      <vt:lpstr>Презентация PowerPoint</vt:lpstr>
      <vt:lpstr>Анемия, связанная с дефицитом В12 и/или фолиевой кислоты (нарушение синтеза ДНК) синонимы: болезнь Аддисона- Бирмера, мегалобластная, пернициозная анемия:</vt:lpstr>
      <vt:lpstr>Сидеропенический синдром (дополнительный аргумент в пользу железодефицитной анемии)</vt:lpstr>
      <vt:lpstr>Лечение железодефицитной анемии</vt:lpstr>
      <vt:lpstr>Картина периферической крови при В12,- фолиеводефицитной анемии </vt:lpstr>
      <vt:lpstr>Презентация PowerPoint</vt:lpstr>
      <vt:lpstr>Презентация PowerPoint</vt:lpstr>
      <vt:lpstr>Синдром дефицита В12 (аргумент в пользу В12 деф. анемии)</vt:lpstr>
      <vt:lpstr>Лечение В 12 или фолиеводефицитной анемии</vt:lpstr>
      <vt:lpstr>Постгеморрагическая анемия</vt:lpstr>
      <vt:lpstr>Анемия при хронической кровопотери (железодефицитная)</vt:lpstr>
      <vt:lpstr>Острая постгеморрагическая анемия</vt:lpstr>
      <vt:lpstr>Констатация кровотечения</vt:lpstr>
      <vt:lpstr>Проявления сосудистой недостаточности (коллапс)</vt:lpstr>
      <vt:lpstr>Проявления гипоксии</vt:lpstr>
      <vt:lpstr>Проявление гипоксии</vt:lpstr>
      <vt:lpstr>Презентация PowerPoint</vt:lpstr>
      <vt:lpstr>Анемия хронических воспалительных, инфекционных или злокачественных заболеваний</vt:lpstr>
      <vt:lpstr>Геморрагический синдром (геморрагический диатез)-</vt:lpstr>
      <vt:lpstr>Нарушение тромбоцитарного звена- тромбоцитопении, тромбоцитопатии</vt:lpstr>
      <vt:lpstr>Клинические проявления тромбоцитопенической пурпуры: петехии, экхимозы (сливная петехиальная сыпь)</vt:lpstr>
      <vt:lpstr>Клинические проявления тромбоцитопенической пурпуры: </vt:lpstr>
      <vt:lpstr>Лабораторная диагностика тромбоцитопении и тромбоцитопатии</vt:lpstr>
      <vt:lpstr>Изменение сосудистой проницаемости (геморрагический васкулит - болезнь Шенлейн-Геноха,  заболевание с образование комплекса АГ-АТ) </vt:lpstr>
      <vt:lpstr>Лабораторная диагностика геморрагического васкулита</vt:lpstr>
      <vt:lpstr>Вазопатии – поражение сосудистой стенки врожденное или приобретенное (ангиодисплазии), неполноценность соединительной ткани  (синдром Элерса-Данлоса, синдром Марфана, телеангиоэктазии (болезнь Рандю-Ослера), гемангиомы </vt:lpstr>
      <vt:lpstr>Геморрагический синдром, обусловленный коагулопатией</vt:lpstr>
      <vt:lpstr>Клинические проявления и лабораторная диагностика</vt:lpstr>
      <vt:lpstr>Тромбофилии</vt:lpstr>
      <vt:lpstr>Тромбофилии</vt:lpstr>
      <vt:lpstr>Нейтропения, агранулоцитоз</vt:lpstr>
      <vt:lpstr>Нейтропении</vt:lpstr>
      <vt:lpstr>Причины агранулоцитоза</vt:lpstr>
      <vt:lpstr>Пример общего анализа крови</vt:lpstr>
      <vt:lpstr>Гемобластозы - заболевания  клональной природы. В основе – мутация генетичекого аппарата, образование опухолевого клона малодифференцированных и функционально неактивных клеток, вытесняющего другие  ростки кроветворения </vt:lpstr>
      <vt:lpstr>Миелопролиферативный синдром- проявления опухоли миелоидного ростка кроветворения</vt:lpstr>
      <vt:lpstr>Миелопролиферативный синдром- проявления опухоли миолоидного ростка кроветворения (острый миел. лейкоз)</vt:lpstr>
      <vt:lpstr>Презентация PowerPoint</vt:lpstr>
      <vt:lpstr>Миелопролиферативный синдром- проявления опухоли миолоидного ростка кроветворения (хрон. миелолейкоз)</vt:lpstr>
      <vt:lpstr>Миелопролиферативный синдром </vt:lpstr>
      <vt:lpstr>Лимфопролиферативный синдром</vt:lpstr>
      <vt:lpstr>Презентация PowerPoint</vt:lpstr>
      <vt:lpstr>Лабораторная диагностика</vt:lpstr>
      <vt:lpstr>Презентация PowerPoint</vt:lpstr>
      <vt:lpstr>Презентация PowerPoint</vt:lpstr>
      <vt:lpstr>Лимфома-опухолевое поражение лимфатической системы</vt:lpstr>
      <vt:lpstr>Клинические признаки лимфомы Ходжкина (лимфогрануломатоз) 1 сл.</vt:lpstr>
      <vt:lpstr>Клинические признаки лимфомы Ходжкина (лимфогрануломатоз) 2 сл.</vt:lpstr>
      <vt:lpstr>Клинические признаки лимфомы Ходжкина (лимфогрануломатоз) 3 сл.</vt:lpstr>
      <vt:lpstr>Параклинические симптомы</vt:lpstr>
      <vt:lpstr>Параклинические исследования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Синдромы патологии системы крови</dc:title>
  <dc:creator>Elena</dc:creator>
  <cp:lastModifiedBy>ИвановоБур</cp:lastModifiedBy>
  <cp:revision>109</cp:revision>
  <dcterms:created xsi:type="dcterms:W3CDTF">2009-04-16T11:32:32Z</dcterms:created>
  <dcterms:modified xsi:type="dcterms:W3CDTF">2020-03-31T07:07:38Z</dcterms:modified>
</cp:coreProperties>
</file>