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91" r:id="rId3"/>
    <p:sldId id="285" r:id="rId4"/>
    <p:sldId id="268" r:id="rId5"/>
    <p:sldId id="271" r:id="rId6"/>
    <p:sldId id="270" r:id="rId7"/>
    <p:sldId id="272" r:id="rId8"/>
    <p:sldId id="269" r:id="rId9"/>
    <p:sldId id="363" r:id="rId10"/>
    <p:sldId id="368" r:id="rId11"/>
    <p:sldId id="273" r:id="rId12"/>
    <p:sldId id="274" r:id="rId13"/>
    <p:sldId id="276" r:id="rId14"/>
    <p:sldId id="258" r:id="rId15"/>
    <p:sldId id="257" r:id="rId16"/>
    <p:sldId id="260" r:id="rId17"/>
    <p:sldId id="259" r:id="rId18"/>
    <p:sldId id="261" r:id="rId19"/>
    <p:sldId id="262" r:id="rId20"/>
    <p:sldId id="263" r:id="rId21"/>
    <p:sldId id="264" r:id="rId22"/>
    <p:sldId id="275" r:id="rId23"/>
    <p:sldId id="265" r:id="rId24"/>
    <p:sldId id="341" r:id="rId25"/>
    <p:sldId id="334" r:id="rId26"/>
    <p:sldId id="335" r:id="rId27"/>
    <p:sldId id="344" r:id="rId28"/>
    <p:sldId id="345" r:id="rId29"/>
    <p:sldId id="342" r:id="rId30"/>
    <p:sldId id="337" r:id="rId31"/>
    <p:sldId id="338" r:id="rId32"/>
    <p:sldId id="290" r:id="rId33"/>
    <p:sldId id="352" r:id="rId34"/>
    <p:sldId id="353" r:id="rId35"/>
    <p:sldId id="355" r:id="rId36"/>
    <p:sldId id="357" r:id="rId37"/>
    <p:sldId id="356" r:id="rId38"/>
    <p:sldId id="358" r:id="rId39"/>
    <p:sldId id="359" r:id="rId40"/>
    <p:sldId id="361" r:id="rId41"/>
    <p:sldId id="362" r:id="rId42"/>
    <p:sldId id="278" r:id="rId43"/>
    <p:sldId id="327" r:id="rId44"/>
    <p:sldId id="328" r:id="rId45"/>
    <p:sldId id="314" r:id="rId46"/>
    <p:sldId id="316" r:id="rId47"/>
    <p:sldId id="329" r:id="rId48"/>
    <p:sldId id="330" r:id="rId49"/>
    <p:sldId id="331" r:id="rId50"/>
    <p:sldId id="332" r:id="rId51"/>
    <p:sldId id="333" r:id="rId52"/>
    <p:sldId id="315" r:id="rId53"/>
    <p:sldId id="317" r:id="rId54"/>
    <p:sldId id="319" r:id="rId55"/>
    <p:sldId id="320" r:id="rId56"/>
    <p:sldId id="321" r:id="rId57"/>
    <p:sldId id="364" r:id="rId58"/>
    <p:sldId id="322" r:id="rId59"/>
    <p:sldId id="323" r:id="rId60"/>
    <p:sldId id="326" r:id="rId61"/>
    <p:sldId id="325" r:id="rId62"/>
    <p:sldId id="279" r:id="rId63"/>
    <p:sldId id="280" r:id="rId64"/>
    <p:sldId id="282" r:id="rId65"/>
    <p:sldId id="283" r:id="rId66"/>
    <p:sldId id="281" r:id="rId67"/>
    <p:sldId id="365" r:id="rId68"/>
    <p:sldId id="366" r:id="rId69"/>
    <p:sldId id="367" r:id="rId7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87029" autoAdjust="0"/>
  </p:normalViewPr>
  <p:slideViewPr>
    <p:cSldViewPr snapToGrid="0" showGuides="1">
      <p:cViewPr varScale="1">
        <p:scale>
          <a:sx n="101" d="100"/>
          <a:sy n="101" d="100"/>
        </p:scale>
        <p:origin x="9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DDA11-E0E4-4BD9-A8D8-05C5B6D3A9D8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17418-0D45-4D37-828C-65B8B4487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5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17418-0D45-4D37-828C-65B8B4487C8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55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17418-0D45-4D37-828C-65B8B4487C8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13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17418-0D45-4D37-828C-65B8B4487C8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95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17418-0D45-4D37-828C-65B8B4487C8C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4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17418-0D45-4D37-828C-65B8B4487C8C}" type="slidenum">
              <a:rPr lang="ru-RU" smtClean="0"/>
              <a:t>66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4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5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34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19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0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07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44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5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7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25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AC86B-D3EA-4A34-9F9B-03033BE5CC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E241-C1CE-41BD-B7CD-97B069F3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E%D1%87%D0%B0" TargetMode="External"/><Relationship Id="rId2" Type="http://schemas.openxmlformats.org/officeDocument/2006/relationships/hyperlink" Target="https://ru.wikipedia.org/wiki/%D0%9F%D0%BE%D1%87%D0%BA%D0%B0_(%D0%B0%D0%BD%D0%B0%D1%82%D0%BE%D0%BC%D0%B8%D1%8F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F%D0%B0%D1%80%D0%B5%D0%BD%D1%85%D0%B8%D0%BC%D0%B0" TargetMode="External"/><Relationship Id="rId4" Type="http://schemas.openxmlformats.org/officeDocument/2006/relationships/hyperlink" Target="https://ru.wikipedia.org/wiki/%D0%90%D1%82%D1%80%D0%BE%D1%84%D0%B8%D1%8F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2701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Синдромы поражения мочевыделительной системы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51611"/>
            <a:ext cx="10515600" cy="3625352"/>
          </a:xfrm>
        </p:spPr>
        <p:txBody>
          <a:bodyPr>
            <a:normAutofit/>
          </a:bodyPr>
          <a:lstStyle/>
          <a:p>
            <a:pPr lvl="3"/>
            <a:endParaRPr lang="ru-RU" sz="4000" dirty="0" smtClean="0"/>
          </a:p>
          <a:p>
            <a:pPr marL="1371600" lvl="3" indent="0" algn="ctr">
              <a:buNone/>
            </a:pPr>
            <a:r>
              <a:rPr lang="ru-RU" sz="2000" dirty="0" smtClean="0"/>
              <a:t>Кафедра пропедевтики внутренних болезней </a:t>
            </a:r>
          </a:p>
          <a:p>
            <a:pPr marL="1371600" lvl="3" indent="0" algn="ctr">
              <a:buNone/>
            </a:pPr>
            <a:r>
              <a:rPr lang="ru-RU" sz="2000" dirty="0" smtClean="0"/>
              <a:t>ГБОУ ВО </a:t>
            </a:r>
            <a:r>
              <a:rPr lang="ru-RU" sz="2000" dirty="0" err="1" smtClean="0"/>
              <a:t>ИвГМА</a:t>
            </a:r>
            <a:r>
              <a:rPr lang="ru-RU" sz="2000" dirty="0" smtClean="0"/>
              <a:t> Минздрава России</a:t>
            </a:r>
          </a:p>
          <a:p>
            <a:pPr marL="1371600" lvl="3" indent="0" algn="ctr">
              <a:buNone/>
            </a:pPr>
            <a:r>
              <a:rPr lang="ru-RU" sz="3200" dirty="0" smtClean="0"/>
              <a:t>к.м.н. </a:t>
            </a:r>
            <a:r>
              <a:rPr lang="ru-RU" sz="3200" dirty="0" err="1" smtClean="0"/>
              <a:t>Абрашкина</a:t>
            </a:r>
            <a:r>
              <a:rPr lang="ru-RU" sz="3200" dirty="0" smtClean="0"/>
              <a:t> Е.Д.</a:t>
            </a:r>
          </a:p>
          <a:p>
            <a:pPr marL="1371600" lvl="3" indent="0" algn="ctr">
              <a:buNone/>
            </a:pPr>
            <a:r>
              <a:rPr lang="ru-RU" sz="3200" dirty="0" smtClean="0"/>
              <a:t>2020г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448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(лабораторные) симптомы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вторичных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кроме симптомов нефритического синдрома присутствуют также признаки системных заболеваний соединительной ткани, системных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васкулитов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(лихорадка, похудание, боли в мышцах и суставах, кардит, артрит, дерматит, геморрагические высыпания,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гепатолиенальный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синдром, боли в животе).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позднем обращении больного к врачу (через 1-3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появления гематурии) отеки и артериальная гипертензия могут отсутствовать, и нефритический синдром протекает только с мочевым синдромом.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6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(лабораторные)симптомы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 Общий анализ мочи (эритроциты преобладают, лейкоциты, </a:t>
            </a:r>
            <a:r>
              <a:rPr lang="ru-RU" dirty="0" smtClean="0"/>
              <a:t>протеинурия).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 Анализ мочи по Нечипоренко (количество эритроцитов и лейкоцитов выше нормы, соотношение эритроциты/лейкоциты повышено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</a:rPr>
              <a:t>• </a:t>
            </a:r>
            <a:r>
              <a:rPr lang="ru-RU" dirty="0" smtClean="0">
                <a:solidFill>
                  <a:prstClr val="black"/>
                </a:solidFill>
              </a:rPr>
              <a:t>А</a:t>
            </a:r>
            <a:r>
              <a:rPr lang="ru-RU" dirty="0" smtClean="0"/>
              <a:t>нализ суточной мочи – протеинурия </a:t>
            </a:r>
            <a:r>
              <a:rPr lang="en-US" dirty="0"/>
              <a:t>&lt;3</a:t>
            </a:r>
            <a:r>
              <a:rPr lang="ru-RU" dirty="0"/>
              <a:t>г/</a:t>
            </a:r>
            <a:r>
              <a:rPr lang="ru-RU" dirty="0" err="1"/>
              <a:t>сут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 </a:t>
            </a:r>
            <a:r>
              <a:rPr lang="ru-RU" dirty="0" err="1"/>
              <a:t>Трехстаканная</a:t>
            </a:r>
            <a:r>
              <a:rPr lang="ru-RU" dirty="0"/>
              <a:t> проба (гематурия - во всех </a:t>
            </a:r>
            <a:r>
              <a:rPr lang="ru-RU" dirty="0" smtClean="0"/>
              <a:t>порциях).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6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24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симтомы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6651"/>
            <a:ext cx="10515600" cy="5210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 </a:t>
            </a:r>
            <a:r>
              <a:rPr lang="ru-RU" sz="3200" b="1" dirty="0"/>
              <a:t>Общий анализ </a:t>
            </a:r>
            <a:r>
              <a:rPr lang="ru-RU" sz="3200" b="1" dirty="0" smtClean="0"/>
              <a:t>крови </a:t>
            </a:r>
            <a:r>
              <a:rPr lang="ru-RU" sz="3600" dirty="0" smtClean="0"/>
              <a:t>без патологических изменений; </a:t>
            </a:r>
          </a:p>
          <a:p>
            <a:pPr marL="0" indent="0">
              <a:buNone/>
            </a:pPr>
            <a:r>
              <a:rPr lang="ru-RU" sz="3600" dirty="0" smtClean="0"/>
              <a:t>возможна </a:t>
            </a:r>
            <a:r>
              <a:rPr lang="ru-RU" sz="3600" dirty="0"/>
              <a:t>анемия при активном ХГН с </a:t>
            </a:r>
            <a:r>
              <a:rPr lang="ru-RU" sz="3600" dirty="0" smtClean="0"/>
              <a:t>хронической почечной недостаточностью; </a:t>
            </a:r>
          </a:p>
          <a:p>
            <a:pPr marL="0" indent="0">
              <a:buNone/>
            </a:pPr>
            <a:r>
              <a:rPr lang="ru-RU" sz="3600" dirty="0" smtClean="0"/>
              <a:t>при системных заболеваниях соединительной ткани </a:t>
            </a:r>
            <a:r>
              <a:rPr lang="ru-RU" sz="3600" dirty="0"/>
              <a:t>и </a:t>
            </a:r>
            <a:r>
              <a:rPr lang="ru-RU" sz="3600" dirty="0" err="1"/>
              <a:t>васкулитах</a:t>
            </a:r>
            <a:r>
              <a:rPr lang="ru-RU" sz="3600" dirty="0"/>
              <a:t> - анемия, </a:t>
            </a:r>
            <a:r>
              <a:rPr lang="ru-RU" sz="3600" dirty="0" err="1"/>
              <a:t>лейкоцитопения</a:t>
            </a:r>
            <a:r>
              <a:rPr lang="ru-RU" sz="3600" dirty="0"/>
              <a:t>, тромбоцитопения, </a:t>
            </a:r>
            <a:r>
              <a:rPr lang="ru-RU" sz="3600" dirty="0" err="1"/>
              <a:t>эритроцитопения</a:t>
            </a:r>
            <a:r>
              <a:rPr lang="ru-RU" sz="3600" dirty="0"/>
              <a:t>, повышение СОЭ).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4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Инструментальные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 УЗИ почек и обзорная урография </a:t>
            </a:r>
            <a:r>
              <a:rPr lang="ru-RU" dirty="0" smtClean="0"/>
              <a:t> (для </a:t>
            </a:r>
            <a:r>
              <a:rPr lang="ru-RU" dirty="0"/>
              <a:t>уточнения размеров почек, исключения мочекаменной болезни (МКБ), опухоли, </a:t>
            </a:r>
            <a:r>
              <a:rPr lang="ru-RU" dirty="0" smtClean="0"/>
              <a:t>гидронефроза, </a:t>
            </a:r>
            <a:r>
              <a:rPr lang="ru-RU" dirty="0"/>
              <a:t>туберкулеза и других </a:t>
            </a:r>
            <a:r>
              <a:rPr lang="ru-RU" dirty="0" smtClean="0"/>
              <a:t>заболеваний).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 Экскреторная урография </a:t>
            </a:r>
            <a:r>
              <a:rPr lang="ru-RU" dirty="0" smtClean="0"/>
              <a:t>– при нефритическом синдроме противопоказана</a:t>
            </a:r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 КТ (для уточнения диагноза при подозрении на опухоли почки).</a:t>
            </a:r>
          </a:p>
          <a:p>
            <a:pPr marL="0" indent="0">
              <a:buNone/>
            </a:pPr>
            <a:r>
              <a:rPr lang="ru-RU" dirty="0"/>
              <a:t>• </a:t>
            </a:r>
            <a:r>
              <a:rPr lang="ru-RU" dirty="0" err="1"/>
              <a:t>Нефробиопсия</a:t>
            </a:r>
            <a:r>
              <a:rPr lang="ru-RU" dirty="0"/>
              <a:t> (в большинстве случаев нефритического синдрома необходима для уточнения морфологической формы, степени активности </a:t>
            </a:r>
            <a:r>
              <a:rPr lang="ru-RU" dirty="0" err="1"/>
              <a:t>гломерулонефрита</a:t>
            </a:r>
            <a:r>
              <a:rPr lang="ru-RU" dirty="0"/>
              <a:t>, потенциальной обратимости патологического процесса).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0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нефротического синдрома (</a:t>
            </a:r>
            <a:r>
              <a:rPr lang="ru-RU" dirty="0" err="1" smtClean="0"/>
              <a:t>нс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Первичный НС – идиопатический (мутация генов, кодирующих белки </a:t>
            </a:r>
            <a:r>
              <a:rPr lang="ru-RU" dirty="0" err="1" smtClean="0"/>
              <a:t>подоцитов</a:t>
            </a:r>
            <a:r>
              <a:rPr lang="ru-RU" dirty="0" smtClean="0"/>
              <a:t> мембран) </a:t>
            </a:r>
          </a:p>
          <a:p>
            <a:r>
              <a:rPr lang="ru-RU" dirty="0" smtClean="0"/>
              <a:t>Вторичный НС (большинство)</a:t>
            </a:r>
            <a:r>
              <a:rPr lang="ru-RU" dirty="0"/>
              <a:t> </a:t>
            </a:r>
            <a:r>
              <a:rPr lang="ru-RU" dirty="0" smtClean="0"/>
              <a:t>– связанный с различными заболеваниями.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1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Нефротический синдром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Нефротический синдром </a:t>
            </a:r>
            <a:r>
              <a:rPr lang="ru-RU" dirty="0"/>
              <a:t>- </a:t>
            </a:r>
            <a:r>
              <a:rPr lang="ru-RU" dirty="0" err="1"/>
              <a:t>симптомокомплекс</a:t>
            </a:r>
            <a:r>
              <a:rPr lang="ru-RU" dirty="0"/>
              <a:t>, включающий протеинурию более 3,0 г/</a:t>
            </a:r>
            <a:r>
              <a:rPr lang="ru-RU" dirty="0" err="1"/>
              <a:t>сут</a:t>
            </a:r>
            <a:r>
              <a:rPr lang="ru-RU" dirty="0"/>
              <a:t>, </a:t>
            </a:r>
            <a:r>
              <a:rPr lang="ru-RU" dirty="0" err="1"/>
              <a:t>гипоальбуминемию</a:t>
            </a:r>
            <a:r>
              <a:rPr lang="ru-RU" dirty="0"/>
              <a:t> и отеки, нередко достигающие степени анасарки.</a:t>
            </a:r>
          </a:p>
          <a:p>
            <a:pPr marL="0" indent="0">
              <a:buNone/>
            </a:pPr>
            <a:r>
              <a:rPr lang="ru-RU" b="1" dirty="0"/>
              <a:t>•</a:t>
            </a:r>
            <a:r>
              <a:rPr lang="ru-RU" dirty="0"/>
              <a:t> </a:t>
            </a:r>
            <a:r>
              <a:rPr lang="ru-RU" b="1" dirty="0"/>
              <a:t>Протеинурия </a:t>
            </a:r>
            <a:r>
              <a:rPr lang="ru-RU" dirty="0"/>
              <a:t>более 3,0 г/</a:t>
            </a:r>
            <a:r>
              <a:rPr lang="ru-RU" dirty="0" err="1"/>
              <a:t>сут</a:t>
            </a:r>
            <a:r>
              <a:rPr lang="ru-RU" dirty="0"/>
              <a:t> (у детей более 50 мг/кг в сутки, или более 1000 мг/м</a:t>
            </a:r>
            <a:r>
              <a:rPr lang="ru-RU" baseline="30000" dirty="0"/>
              <a:t>2</a:t>
            </a:r>
            <a:r>
              <a:rPr lang="ru-RU" dirty="0"/>
              <a:t>, отношение белка к </a:t>
            </a:r>
            <a:r>
              <a:rPr lang="ru-RU" dirty="0" err="1"/>
              <a:t>креатинину</a:t>
            </a:r>
            <a:r>
              <a:rPr lang="ru-RU" dirty="0"/>
              <a:t> мочи более 2,0 мг/мл).</a:t>
            </a:r>
          </a:p>
          <a:p>
            <a:pPr marL="0" indent="0">
              <a:buNone/>
            </a:pPr>
            <a:r>
              <a:rPr lang="ru-RU" b="1" dirty="0"/>
              <a:t>•</a:t>
            </a:r>
            <a:r>
              <a:rPr lang="ru-RU" dirty="0"/>
              <a:t> </a:t>
            </a:r>
            <a:r>
              <a:rPr lang="ru-RU" b="1" dirty="0" err="1" smtClean="0"/>
              <a:t>Гипоальбуминемия</a:t>
            </a:r>
            <a:r>
              <a:rPr lang="ru-RU" b="1" dirty="0" smtClean="0"/>
              <a:t> (</a:t>
            </a:r>
            <a:r>
              <a:rPr lang="en-US" b="1" dirty="0" smtClean="0"/>
              <a:t>&lt;</a:t>
            </a:r>
            <a:r>
              <a:rPr lang="ru-RU" b="1" dirty="0" smtClean="0"/>
              <a:t> 35 г/л)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•</a:t>
            </a:r>
            <a:r>
              <a:rPr lang="ru-RU" dirty="0"/>
              <a:t> </a:t>
            </a:r>
            <a:r>
              <a:rPr lang="ru-RU" b="1" dirty="0"/>
              <a:t>Отеки </a:t>
            </a:r>
            <a:r>
              <a:rPr lang="ru-RU" dirty="0"/>
              <a:t>(от латентных до анасарки).</a:t>
            </a:r>
          </a:p>
          <a:p>
            <a:pPr marL="0" indent="0">
              <a:buNone/>
            </a:pPr>
            <a:r>
              <a:rPr lang="ru-RU" b="1" dirty="0"/>
              <a:t>•</a:t>
            </a:r>
            <a:r>
              <a:rPr lang="ru-RU" dirty="0"/>
              <a:t> </a:t>
            </a:r>
            <a:r>
              <a:rPr lang="ru-RU" b="1" dirty="0" err="1"/>
              <a:t>Гиперлипидемия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гиперхолестеринемия</a:t>
            </a:r>
            <a:r>
              <a:rPr lang="ru-RU" dirty="0"/>
              <a:t> более 5,1 </a:t>
            </a:r>
            <a:r>
              <a:rPr lang="ru-RU" dirty="0" err="1"/>
              <a:t>ммоль</a:t>
            </a:r>
            <a:r>
              <a:rPr lang="ru-RU" dirty="0"/>
              <a:t>/л), </a:t>
            </a:r>
            <a:r>
              <a:rPr lang="ru-RU" dirty="0" err="1"/>
              <a:t>гипертриглицеридемия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Обязательные признаки </a:t>
            </a:r>
            <a:r>
              <a:rPr lang="ru-RU" dirty="0"/>
              <a:t>нефротического синдрома - протеинурия и </a:t>
            </a:r>
            <a:r>
              <a:rPr lang="ru-RU" dirty="0" err="1"/>
              <a:t>гипоальбуминемия</a:t>
            </a:r>
            <a:r>
              <a:rPr lang="ru-RU" dirty="0"/>
              <a:t>, выраженность отеков может быть различной; </a:t>
            </a:r>
            <a:r>
              <a:rPr lang="ru-RU" dirty="0" err="1"/>
              <a:t>гиперлипидемия</a:t>
            </a:r>
            <a:r>
              <a:rPr lang="ru-RU" dirty="0"/>
              <a:t> очень характерна для нефротического синдрома, но не является его обязательным признаком.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Морфо-функциональная сущность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Утрата селективности базальной мембраны клубочков, дисфункция </a:t>
            </a:r>
            <a:r>
              <a:rPr lang="ru-RU" dirty="0" err="1" smtClean="0"/>
              <a:t>подоцитов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Потери </a:t>
            </a:r>
            <a:r>
              <a:rPr lang="ru-RU" dirty="0"/>
              <a:t>альбумина с мочой определяют также и снижение </a:t>
            </a:r>
            <a:r>
              <a:rPr lang="ru-RU" dirty="0" err="1"/>
              <a:t>онкотического</a:t>
            </a:r>
            <a:r>
              <a:rPr lang="ru-RU" dirty="0"/>
              <a:t> давления крови, обусловливающее нарастание отеков.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Неадекватная </a:t>
            </a:r>
            <a:r>
              <a:rPr lang="ru-RU" dirty="0"/>
              <a:t>активация ренин-</a:t>
            </a:r>
            <a:r>
              <a:rPr lang="ru-RU" dirty="0" err="1"/>
              <a:t>ангиотензин</a:t>
            </a:r>
            <a:r>
              <a:rPr lang="ru-RU" dirty="0"/>
              <a:t>-</a:t>
            </a:r>
            <a:r>
              <a:rPr lang="ru-RU" dirty="0" err="1"/>
              <a:t>альдостероновой</a:t>
            </a:r>
            <a:r>
              <a:rPr lang="ru-RU" dirty="0"/>
              <a:t> системы, </a:t>
            </a:r>
            <a:r>
              <a:rPr lang="ru-RU" dirty="0" smtClean="0"/>
              <a:t>приводит </a:t>
            </a:r>
            <a:r>
              <a:rPr lang="ru-RU" dirty="0"/>
              <a:t>к усугубляющей отек </a:t>
            </a:r>
            <a:r>
              <a:rPr lang="ru-RU" dirty="0" smtClean="0"/>
              <a:t>задержке  </a:t>
            </a:r>
            <a:r>
              <a:rPr lang="ru-RU" dirty="0"/>
              <a:t>натрия и </a:t>
            </a:r>
            <a:r>
              <a:rPr lang="ru-RU" dirty="0" err="1"/>
              <a:t>осмотически</a:t>
            </a:r>
            <a:r>
              <a:rPr lang="ru-RU" dirty="0"/>
              <a:t> связанной воды, дополняется резистентностью соответствующих сегментов нефрона к натрийуретическим пептидам.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Гиперкоагуляция</a:t>
            </a:r>
            <a:r>
              <a:rPr lang="ru-RU" dirty="0"/>
              <a:t>, определяемая активацией, в первую очередь сывороточного и эндотелиального звена гемостаза, обусловливает увеличение риска венозных тромбозов и тромбоэмболий.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065418" y="2126414"/>
            <a:ext cx="11059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35930" y="2086464"/>
            <a:ext cx="2490650" cy="564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протеинурия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8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Основные причины нефротического синдрома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Гломерулонефриты</a:t>
            </a:r>
            <a:r>
              <a:rPr lang="ru-RU" dirty="0" smtClean="0"/>
              <a:t> - первичный и при системных заболеваниях Диабетическая нефропатия 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милоидоз почек</a:t>
            </a:r>
          </a:p>
          <a:p>
            <a:pPr marL="0" indent="0">
              <a:buNone/>
            </a:pPr>
            <a:r>
              <a:rPr lang="ru-RU" dirty="0" smtClean="0"/>
              <a:t>Может быть ассоциирован со злокачественными опухолями (</a:t>
            </a:r>
            <a:r>
              <a:rPr lang="ru-RU" dirty="0" err="1" smtClean="0"/>
              <a:t>паранеопластический</a:t>
            </a:r>
            <a:r>
              <a:rPr lang="ru-RU" dirty="0" smtClean="0"/>
              <a:t> нефротический синдром, возможный как при солидных опухолях, так и при </a:t>
            </a:r>
            <a:r>
              <a:rPr lang="ru-RU" dirty="0" err="1" smtClean="0"/>
              <a:t>лимфопролиферативных</a:t>
            </a:r>
            <a:r>
              <a:rPr lang="ru-RU" dirty="0" smtClean="0"/>
              <a:t> заболеваниях)</a:t>
            </a:r>
          </a:p>
          <a:p>
            <a:pPr marL="0" indent="0">
              <a:buNone/>
            </a:pPr>
            <a:r>
              <a:rPr lang="ru-RU" dirty="0" smtClean="0"/>
              <a:t>Прием некоторых лекарственных препаратов (соли золота, D-</a:t>
            </a:r>
            <a:r>
              <a:rPr lang="ru-RU" dirty="0" err="1" smtClean="0"/>
              <a:t>пеницилламин</a:t>
            </a:r>
            <a:r>
              <a:rPr lang="ru-RU" dirty="0" smtClean="0"/>
              <a:t>), наркотиков (героин), аллергическими реакциями (пищевые аллергены, укусы насекомых, змей)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04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(субъективные)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Отеки вплоть до анасарки, сопровождающиеся </a:t>
            </a:r>
            <a:r>
              <a:rPr lang="ru-RU" dirty="0" err="1" smtClean="0"/>
              <a:t>олигурией</a:t>
            </a:r>
            <a:r>
              <a:rPr lang="ru-RU" dirty="0" smtClean="0"/>
              <a:t>, а также симптомы, характерные для заболеваний, являющихся причинами НС  и ассоциированными с НС.</a:t>
            </a:r>
          </a:p>
          <a:p>
            <a:pPr marL="0" indent="0">
              <a:buNone/>
            </a:pPr>
            <a:r>
              <a:rPr lang="ru-RU" b="1" u="sng" dirty="0" smtClean="0"/>
              <a:t>Анамнестические данные</a:t>
            </a:r>
            <a:endParaRPr lang="ru-RU" u="sng" dirty="0"/>
          </a:p>
          <a:p>
            <a:pPr marL="0" indent="0">
              <a:buNone/>
            </a:pPr>
            <a:r>
              <a:rPr lang="ru-RU" dirty="0" smtClean="0"/>
              <a:t>	Предполагать </a:t>
            </a:r>
            <a:r>
              <a:rPr lang="ru-RU" dirty="0"/>
              <a:t>нефротический синдром следует у всех пациентов с впервые выявленными отеками и протеинурией, прежде всего у тех, кто страдает заболеваниями, являющимися потенциальными причинами нефротического синдрома.</a:t>
            </a:r>
          </a:p>
        </p:txBody>
      </p:sp>
    </p:spTree>
    <p:extLst>
      <p:ext uri="{BB962C8B-B14F-4D97-AF65-F5344CB8AC3E}">
        <p14:creationId xmlns:p14="http://schemas.microsoft.com/office/powerpoint/2010/main" val="28289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(объективные)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3360"/>
            <a:ext cx="10515600" cy="4923603"/>
          </a:xfrm>
        </p:spPr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обследовании уточняют </a:t>
            </a:r>
            <a:r>
              <a:rPr lang="ru-RU" dirty="0" smtClean="0"/>
              <a:t>локализацию, распространенность </a:t>
            </a:r>
            <a:r>
              <a:rPr lang="ru-RU" dirty="0"/>
              <a:t>и выраженность отеков (нижние конечности, лицо, спина, живот, полости);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осмотре кожи целенаправленно выявляют возможные местные признаки венозных тромбозов и эритему - признак нефротического </a:t>
            </a:r>
            <a:r>
              <a:rPr lang="ru-RU" dirty="0" smtClean="0"/>
              <a:t>криза (внезапно развивающаяся кожная эритема с болями в животе, снижении АД- коллапс, обусловленными накоплением </a:t>
            </a:r>
            <a:r>
              <a:rPr lang="ru-RU" dirty="0" err="1" smtClean="0"/>
              <a:t>кининоподобных</a:t>
            </a:r>
            <a:r>
              <a:rPr lang="ru-RU" dirty="0" smtClean="0"/>
              <a:t> субстанций в крови).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3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Мочевой синдром (МС)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МС-  лабораторный синдром, включающий какой-либо один или сочетание следующих симптомов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Протеинурию</a:t>
            </a:r>
          </a:p>
          <a:p>
            <a:pPr marL="0" indent="0">
              <a:buNone/>
            </a:pPr>
            <a:r>
              <a:rPr lang="ru-RU" b="1" dirty="0" smtClean="0"/>
              <a:t>Гематурию </a:t>
            </a:r>
            <a:r>
              <a:rPr lang="ru-RU" dirty="0" smtClean="0"/>
              <a:t>(</a:t>
            </a:r>
            <a:r>
              <a:rPr lang="ru-RU" dirty="0" err="1" smtClean="0"/>
              <a:t>эритроцитурию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err="1" smtClean="0"/>
              <a:t>Лейкоцитуию</a:t>
            </a:r>
            <a:r>
              <a:rPr lang="ru-RU" dirty="0" smtClean="0"/>
              <a:t>(пиурию)</a:t>
            </a:r>
          </a:p>
          <a:p>
            <a:pPr marL="0" indent="0">
              <a:buNone/>
            </a:pPr>
            <a:r>
              <a:rPr lang="ru-RU" dirty="0" err="1" smtClean="0"/>
              <a:t>Цилиндрурию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Клинических признаков заболевания при этом может не быть –изолированный мочевой синдром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(лабораторные)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Общий анализ мочи</a:t>
            </a:r>
            <a:r>
              <a:rPr lang="ru-RU" b="1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суточная </a:t>
            </a:r>
            <a:r>
              <a:rPr lang="ru-RU" dirty="0"/>
              <a:t>протеинурия (&gt;3,0 г/</a:t>
            </a:r>
            <a:r>
              <a:rPr lang="ru-RU" dirty="0" err="1"/>
              <a:t>сут</a:t>
            </a:r>
            <a:r>
              <a:rPr lang="ru-RU" dirty="0" smtClean="0"/>
              <a:t>),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цилиндры - гиалиновые, жировые, восковидные и эпителиальные,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лейкоцитурия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Общий </a:t>
            </a:r>
            <a:r>
              <a:rPr lang="ru-RU" b="1" dirty="0"/>
              <a:t>анализ крови: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- повышена СОЭ,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- возможны </a:t>
            </a:r>
            <a:r>
              <a:rPr lang="ru-RU" dirty="0"/>
              <a:t>анемия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ru-RU" dirty="0"/>
              <a:t>лейкоцитоз.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8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Биохимический анализ крови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8537"/>
            <a:ext cx="10515600" cy="481842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белок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протеинограмма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гипоальбуминемия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снижение концентрации γ-глобулинов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Липидограмма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биохимических показателей, характерные для патологии- причины НС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Глюкоза крови (гипергликемия при сахарном диабете), тест на толерантность к глюкозе,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гликозилированный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гемоглобин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Нарушения электролитного состава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гипонатриемия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гипокалиемия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гипокальциемия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концентрации железа, кобальта, цинка.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крови (может быть нормальным и повышенным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(СКФ).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Иммунологические исследования: LE-клетки и антинуклеарные антитела, антитела к ДНК, АНЦА,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криоглобулины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Сывороточные маркеры HBV- и HCV-инфекции, ВИЧ.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 предположении об амилоидозе 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иммуноэлектрофорез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сыворотки и мочи, определение в крови белков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острофазового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ответа (С-реактивный белок).</a:t>
            </a: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Коагулограмма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гиперкоагуляция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89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Б/х исследование сыворотки крови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8937"/>
            <a:ext cx="10515600" cy="5428027"/>
          </a:xfrm>
        </p:spPr>
        <p:txBody>
          <a:bodyPr>
            <a:noAutofit/>
          </a:bodyPr>
          <a:lstStyle/>
          <a:p>
            <a:r>
              <a:rPr lang="ru-RU" sz="2400" dirty="0" smtClean="0"/>
              <a:t> Альбумины (снижены до нижней границы нормы, большая степень снижения свидетельствует о нефротическом синдроме).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Протеинограмма</a:t>
            </a:r>
            <a:r>
              <a:rPr lang="ru-RU" sz="2400" dirty="0" smtClean="0"/>
              <a:t> (гипер-альфа-1,2-глобулинемия, при СЗСТ - </a:t>
            </a:r>
            <a:r>
              <a:rPr lang="ru-RU" sz="2400" dirty="0" err="1" smtClean="0"/>
              <a:t>гипергаммаглобулинемия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 С-реактивный белок и </a:t>
            </a:r>
            <a:r>
              <a:rPr lang="ru-RU" sz="2400" dirty="0" err="1" smtClean="0"/>
              <a:t>сиаловые</a:t>
            </a:r>
            <a:r>
              <a:rPr lang="ru-RU" sz="2400" dirty="0" smtClean="0"/>
              <a:t> кислоты (обычно повышены).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Креатинин</a:t>
            </a:r>
            <a:r>
              <a:rPr lang="ru-RU" sz="2400" dirty="0" smtClean="0"/>
              <a:t> сыворотки крови (в норме или повышен).</a:t>
            </a:r>
          </a:p>
          <a:p>
            <a:r>
              <a:rPr lang="ru-RU" sz="2400" dirty="0" smtClean="0"/>
              <a:t> СКФ (снижается, темпы снижения </a:t>
            </a:r>
            <a:r>
              <a:rPr lang="ru-RU" sz="2400" dirty="0" err="1" smtClean="0"/>
              <a:t>кореллируют</a:t>
            </a:r>
            <a:r>
              <a:rPr lang="ru-RU" sz="2400" dirty="0" smtClean="0"/>
              <a:t> с активностью </a:t>
            </a:r>
            <a:r>
              <a:rPr lang="ru-RU" sz="2400" dirty="0" err="1" smtClean="0"/>
              <a:t>гломерулонефрита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 Уровень глюкозы сыворотки крови (для исключения диабетической нефропатии).</a:t>
            </a:r>
          </a:p>
          <a:p>
            <a:r>
              <a:rPr lang="ru-RU" sz="2400" dirty="0" smtClean="0"/>
              <a:t> </a:t>
            </a:r>
            <a:r>
              <a:rPr lang="ru-RU" sz="2400" dirty="0" err="1" smtClean="0"/>
              <a:t>Иммунограмма</a:t>
            </a:r>
            <a:r>
              <a:rPr lang="ru-RU" sz="2400" dirty="0" smtClean="0"/>
              <a:t> [количество циркулирующих иммунных комплексов (ЦИК) часто увеличено, общая гемолитическая активность комплемента, СН50, С3 снижены, изменения иммуноглобулинов неоднозначны, при СЗСТ уровень </a:t>
            </a:r>
            <a:r>
              <a:rPr lang="ru-RU" sz="2400" dirty="0" err="1" smtClean="0"/>
              <a:t>IgG</a:t>
            </a:r>
            <a:r>
              <a:rPr lang="ru-RU" sz="2400" dirty="0" smtClean="0"/>
              <a:t> повышен].</a:t>
            </a:r>
          </a:p>
          <a:p>
            <a:r>
              <a:rPr lang="ru-RU" sz="2400" dirty="0" smtClean="0"/>
              <a:t> При подозрении на СЗСТ или </a:t>
            </a:r>
            <a:r>
              <a:rPr lang="ru-RU" sz="2400" dirty="0" err="1" smtClean="0"/>
              <a:t>васкулит</a:t>
            </a:r>
            <a:r>
              <a:rPr lang="ru-RU" sz="2400" dirty="0" smtClean="0"/>
              <a:t>: LE-клетки, </a:t>
            </a:r>
            <a:r>
              <a:rPr lang="ru-RU" sz="2400" dirty="0" err="1" smtClean="0"/>
              <a:t>антинейтрофильные</a:t>
            </a:r>
            <a:r>
              <a:rPr lang="ru-RU" sz="2400" dirty="0" smtClean="0"/>
              <a:t> антитела, </a:t>
            </a:r>
            <a:r>
              <a:rPr lang="ru-RU" sz="2400" dirty="0" err="1" smtClean="0"/>
              <a:t>криоглобулины</a:t>
            </a:r>
            <a:r>
              <a:rPr lang="ru-RU" sz="2400" dirty="0" smtClean="0"/>
              <a:t> и др.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09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Инструментальное обследование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 УЗИ для выявления структурных нарушений почек и мочевых путей (уточнение размеров, </a:t>
            </a:r>
            <a:r>
              <a:rPr lang="ru-RU" dirty="0" err="1"/>
              <a:t>эхогенность</a:t>
            </a:r>
            <a:r>
              <a:rPr lang="ru-RU" dirty="0"/>
              <a:t>, симметричность изменений).</a:t>
            </a:r>
          </a:p>
          <a:p>
            <a:pPr marL="0" indent="0">
              <a:buNone/>
            </a:pPr>
            <a:r>
              <a:rPr lang="ru-RU" dirty="0"/>
              <a:t>• Биопсия почки (позволяет уточнить этиологию нефротического синдрома и определить тактику ведения).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3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Почечная колика -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симптомокомплекс</a:t>
            </a:r>
            <a:r>
              <a:rPr lang="ru-RU" dirty="0" smtClean="0"/>
              <a:t>, характеризующийся, в первую очередь, острым болевым приступом обусловленным </a:t>
            </a:r>
            <a:r>
              <a:rPr lang="ru-RU" dirty="0"/>
              <a:t>внезапным нарушением пассажа мочи, повышением </a:t>
            </a:r>
            <a:r>
              <a:rPr lang="ru-RU" dirty="0" err="1"/>
              <a:t>внутрилоханочного</a:t>
            </a:r>
            <a:r>
              <a:rPr lang="ru-RU" dirty="0"/>
              <a:t> давления и почечной ишемией.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Почечная </a:t>
            </a:r>
            <a:r>
              <a:rPr lang="ru-RU" dirty="0"/>
              <a:t>колика характеризуется выраженными схваткообразными </a:t>
            </a:r>
            <a:r>
              <a:rPr lang="ru-RU" b="1" dirty="0"/>
              <a:t>болями</a:t>
            </a:r>
            <a:r>
              <a:rPr lang="ru-RU" dirty="0"/>
              <a:t> в пояснице, распространяющимися по ходу мочеточника вниз, учащенным и болезненным мочеиспусканием, тошнотой и рвотой, </a:t>
            </a:r>
            <a:r>
              <a:rPr lang="ru-RU" dirty="0" err="1"/>
              <a:t>психо</a:t>
            </a:r>
            <a:r>
              <a:rPr lang="ru-RU" dirty="0"/>
              <a:t>-моторным </a:t>
            </a:r>
            <a:r>
              <a:rPr lang="ru-RU" dirty="0" smtClean="0"/>
              <a:t>возбуждением (рефлекторные явления).</a:t>
            </a:r>
          </a:p>
          <a:p>
            <a:pPr marL="0" indent="0">
              <a:buNone/>
            </a:pPr>
            <a:r>
              <a:rPr lang="ru-RU" b="1" dirty="0" smtClean="0"/>
              <a:t>Колика</a:t>
            </a:r>
            <a:r>
              <a:rPr lang="ru-RU" dirty="0" smtClean="0"/>
              <a:t> – интенсивная боль, отражающая повышенную моторику полого органа, который стремится преодолеть препятствие к опорожнению путем спастических сокращений.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7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Морфо-функциональная сущность синдрома почечной колики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6057" y="1888399"/>
            <a:ext cx="2751909" cy="2085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Закупорка мочеточника </a:t>
            </a:r>
            <a:r>
              <a:rPr lang="ru-RU" dirty="0" err="1" smtClean="0"/>
              <a:t>конкременом</a:t>
            </a:r>
            <a:r>
              <a:rPr lang="ru-RU" dirty="0" smtClean="0"/>
              <a:t>, сгустком</a:t>
            </a:r>
          </a:p>
          <a:p>
            <a:pPr algn="ctr"/>
            <a:r>
              <a:rPr lang="ru-RU" dirty="0" smtClean="0"/>
              <a:t>гноя, новообразование почки и мочеточника, нефроптоз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49486" y="1888399"/>
            <a:ext cx="3135085" cy="2085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Растяжение  гладкой мускулатуры мочеточника с последующим спазмом  и ростом </a:t>
            </a:r>
            <a:r>
              <a:rPr lang="ru-RU" dirty="0" err="1" smtClean="0"/>
              <a:t>внутрилоханочного</a:t>
            </a:r>
            <a:r>
              <a:rPr lang="ru-RU" dirty="0" smtClean="0"/>
              <a:t> давления (гидронефроз)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85760" y="1888399"/>
            <a:ext cx="3222171" cy="2085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Прекращение экскреции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25189" y="4441373"/>
            <a:ext cx="2708365" cy="15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Рост патогенной флоры 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317966" y="3100252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184571" y="3091544"/>
            <a:ext cx="80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7" idx="0"/>
          </p:cNvCxnSpPr>
          <p:nvPr/>
        </p:nvCxnSpPr>
        <p:spPr>
          <a:xfrm>
            <a:off x="1942012" y="3973697"/>
            <a:ext cx="1737360" cy="467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548846" y="4441372"/>
            <a:ext cx="3657600" cy="15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Выраженная боль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904411" y="3973696"/>
            <a:ext cx="1872343" cy="44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18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Камнеобразующие</a:t>
            </a:r>
            <a:r>
              <a:rPr lang="ru-RU" sz="3200" b="1" dirty="0" smtClean="0"/>
              <a:t> компоненты мочи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Оксалаты кальция</a:t>
            </a:r>
          </a:p>
          <a:p>
            <a:r>
              <a:rPr lang="ru-RU" dirty="0" smtClean="0"/>
              <a:t>Фосфаты кальция</a:t>
            </a:r>
          </a:p>
          <a:p>
            <a:r>
              <a:rPr lang="ru-RU" dirty="0" smtClean="0"/>
              <a:t>Фосфаты магния-аммония</a:t>
            </a:r>
          </a:p>
          <a:p>
            <a:r>
              <a:rPr lang="ru-RU" dirty="0" err="1" smtClean="0"/>
              <a:t>Уратные</a:t>
            </a:r>
            <a:r>
              <a:rPr lang="ru-RU" dirty="0" smtClean="0"/>
              <a:t> камни</a:t>
            </a:r>
          </a:p>
          <a:p>
            <a:r>
              <a:rPr lang="ru-RU" dirty="0" err="1" smtClean="0"/>
              <a:t>Цистиновые</a:t>
            </a:r>
            <a:r>
              <a:rPr lang="ru-RU" dirty="0" smtClean="0"/>
              <a:t> камни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Локализация камней</a:t>
            </a:r>
            <a:r>
              <a:rPr lang="en-US" dirty="0" smtClean="0"/>
              <a:t>:</a:t>
            </a:r>
            <a:r>
              <a:rPr lang="ru-RU" dirty="0" smtClean="0"/>
              <a:t> чашечно-лоханочная система, мочеточник, мочевой пузырь, предстательная железа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2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(субъективные)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интенсивная в поясничной области приступообразная или постоянная (растяжение мочевыводящих путей и спазм), иррадиация болей по ходу мочеточника, в промежность,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бедро,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с тошнотой и рвотой, не приносящей облегчение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(стимуляция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триггерной зоны продолговатого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мозга       рвотного центра)</a:t>
            </a: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Дизурия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(учащенное и  болезненное мочеиспускание)</a:t>
            </a:r>
          </a:p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Гематурия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(повреждение эпителия мочевых путей)</a:t>
            </a:r>
          </a:p>
          <a:p>
            <a:endParaRPr lang="ru-RU" sz="2000" dirty="0"/>
          </a:p>
        </p:txBody>
      </p:sp>
      <p:pic>
        <p:nvPicPr>
          <p:cNvPr id="5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159" y="2318754"/>
            <a:ext cx="2539682" cy="3365079"/>
          </a:xfrm>
        </p:spPr>
      </p:pic>
      <p:sp>
        <p:nvSpPr>
          <p:cNvPr id="6" name="TextBox 5"/>
          <p:cNvSpPr txBox="1"/>
          <p:nvPr/>
        </p:nvSpPr>
        <p:spPr>
          <a:xfrm>
            <a:off x="7184571" y="6131244"/>
            <a:ext cx="4169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Локализация болей</a:t>
            </a:r>
            <a:endParaRPr lang="ru-RU" sz="28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18263" y="4197531"/>
            <a:ext cx="3744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5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Анамнестические данные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Обстоятельства появления колики -</a:t>
            </a:r>
            <a:r>
              <a:rPr lang="ru-RU" dirty="0" smtClean="0"/>
              <a:t> нередко возникает после физического напряжения, тряской езды, длительной ходьбы, бега, возникновение болей после обильного питья </a:t>
            </a:r>
            <a:r>
              <a:rPr lang="ru-RU" dirty="0"/>
              <a:t>или, наоборот, резкого ограничения питьевого </a:t>
            </a:r>
            <a:r>
              <a:rPr lang="ru-RU" dirty="0" smtClean="0"/>
              <a:t>режима</a:t>
            </a:r>
            <a:r>
              <a:rPr lang="ru-RU" dirty="0"/>
              <a:t>, перегревания, употребления в пищу большого количества соленых продуктов, мяса, шоколада, молочно-растительных продуктов.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	При сборе анамнеза обращают внимание: на неоднократные почечные колики в прошлом вследствие нефролитиаза с </a:t>
            </a:r>
            <a:r>
              <a:rPr lang="ru-RU" dirty="0" smtClean="0"/>
              <a:t>отхождением </a:t>
            </a:r>
            <a:r>
              <a:rPr lang="ru-RU" dirty="0"/>
              <a:t>конкрементов.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1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(объективные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dirty="0"/>
              <a:t>Объективное исследование: </a:t>
            </a:r>
            <a:r>
              <a:rPr lang="ru-RU" dirty="0"/>
              <a:t>поведение больного беспокойное. Обычно больной старается согнуться, кладя руки на поясничную область</a:t>
            </a:r>
            <a:r>
              <a:rPr lang="ru-RU" dirty="0" smtClean="0"/>
              <a:t>. Бледен, потливость (рефлекторные явления)</a:t>
            </a:r>
          </a:p>
          <a:p>
            <a:pPr algn="just"/>
            <a:r>
              <a:rPr lang="ru-RU" i="1" dirty="0"/>
              <a:t>МВП:</a:t>
            </a:r>
            <a:r>
              <a:rPr lang="ru-RU" dirty="0"/>
              <a:t> </a:t>
            </a:r>
            <a:r>
              <a:rPr lang="ru-RU" i="1" dirty="0"/>
              <a:t>при</a:t>
            </a:r>
            <a:r>
              <a:rPr lang="ru-RU" dirty="0"/>
              <a:t> пальпации проекции мочеточников - локальная болезненность соответственно месту расположения конкремента. Положительный симптом поколачивания (</a:t>
            </a:r>
            <a:r>
              <a:rPr lang="ru-RU" dirty="0" err="1"/>
              <a:t>Пастернацкого</a:t>
            </a:r>
            <a:r>
              <a:rPr lang="ru-RU" dirty="0"/>
              <a:t>) поясничной области на пораженной стороне.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         Симптомы со стороны других органов и систем</a:t>
            </a:r>
          </a:p>
          <a:p>
            <a:pPr algn="just"/>
            <a:endParaRPr lang="ru-RU" dirty="0"/>
          </a:p>
          <a:p>
            <a:pPr algn="just"/>
            <a:r>
              <a:rPr lang="ru-RU" i="1" dirty="0"/>
              <a:t>Сердечно-сосудистая система:</a:t>
            </a:r>
            <a:r>
              <a:rPr lang="ru-RU" dirty="0"/>
              <a:t> брадикардия, повышение АД.</a:t>
            </a:r>
          </a:p>
          <a:p>
            <a:pPr algn="just"/>
            <a:r>
              <a:rPr lang="ru-RU" i="1" dirty="0"/>
              <a:t>ЖКТ:</a:t>
            </a:r>
            <a:r>
              <a:rPr lang="ru-RU" dirty="0"/>
              <a:t> язык густо обложен белым </a:t>
            </a:r>
            <a:r>
              <a:rPr lang="ru-RU" dirty="0" smtClean="0"/>
              <a:t>налетом, тошнота и рвота, не приносящая облегчение (раздражение триггерных зон-рефлекторные явления), </a:t>
            </a:r>
            <a:r>
              <a:rPr lang="ru-RU" dirty="0"/>
              <a:t>развитием пареза кишечника разной </a:t>
            </a:r>
            <a:r>
              <a:rPr lang="ru-RU" dirty="0" smtClean="0"/>
              <a:t>выраженности и задержка газов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9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3840"/>
            <a:ext cx="10515600" cy="593312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МС может сочетаться с АГ, тубулярными дисфункциями, нефролитиазом, обструкцией мочевых путей, инфекцией мочевых путей, острой и хронической почечной недостаточностью. </a:t>
            </a:r>
          </a:p>
          <a:p>
            <a:pPr marL="0" indent="0">
              <a:lnSpc>
                <a:spcPct val="120000"/>
              </a:lnSpc>
              <a:buNone/>
            </a:pP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Наиболее частыми причинами изолированного МС могут быть </a:t>
            </a:r>
            <a:r>
              <a:rPr lang="ru-RU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диабетическая или подагрическая нефропатия, туберкулез мочевыводящей системы, амилоидоз почек, пиелонефрит и моче-каменная болезнь.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 при МС – найти его причину!</a:t>
            </a:r>
            <a:endParaRPr lang="ru-RU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3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Микро или макрогематурия</a:t>
            </a:r>
          </a:p>
          <a:p>
            <a:r>
              <a:rPr lang="ru-RU" dirty="0" err="1" smtClean="0"/>
              <a:t>Лейкоцитурия</a:t>
            </a:r>
            <a:r>
              <a:rPr lang="ru-RU" dirty="0" smtClean="0"/>
              <a:t>, пиурия</a:t>
            </a:r>
          </a:p>
          <a:p>
            <a:r>
              <a:rPr lang="ru-RU" dirty="0" smtClean="0"/>
              <a:t>Бактериурия (присоединение инфекции)</a:t>
            </a:r>
          </a:p>
          <a:p>
            <a:r>
              <a:rPr lang="ru-RU" dirty="0" err="1" smtClean="0"/>
              <a:t>Кристаллурия</a:t>
            </a:r>
            <a:r>
              <a:rPr lang="ru-RU" dirty="0" smtClean="0"/>
              <a:t> (соли)</a:t>
            </a:r>
          </a:p>
          <a:p>
            <a:r>
              <a:rPr lang="ru-RU" dirty="0" smtClean="0"/>
              <a:t>Изменение РН мочи (</a:t>
            </a:r>
            <a:r>
              <a:rPr lang="en-US" dirty="0" smtClean="0"/>
              <a:t>N</a:t>
            </a:r>
            <a:r>
              <a:rPr lang="ru-RU" dirty="0" smtClean="0"/>
              <a:t> слабокислая или нейтральная) </a:t>
            </a:r>
          </a:p>
          <a:p>
            <a:r>
              <a:rPr lang="ru-RU" dirty="0" smtClean="0"/>
              <a:t>Посев мочи с выявлением конкретного возбудителя</a:t>
            </a:r>
          </a:p>
          <a:p>
            <a:r>
              <a:rPr lang="ru-RU" dirty="0" smtClean="0"/>
              <a:t>Конкременты на рентгенограмме</a:t>
            </a:r>
          </a:p>
          <a:p>
            <a:r>
              <a:rPr lang="ru-RU" dirty="0" smtClean="0"/>
              <a:t>При УЗИ – признаки конкремента, определенной локализации, размера, расширение чашечек, лоханок, мочеточника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1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Неотложная помощь при почечной колике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Тепловые процедуры (теплая ванна, грелка)</a:t>
            </a:r>
          </a:p>
          <a:p>
            <a:r>
              <a:rPr lang="ru-RU" dirty="0" smtClean="0"/>
              <a:t>Обезболивающие , спазмолитики</a:t>
            </a:r>
          </a:p>
          <a:p>
            <a:r>
              <a:rPr lang="ru-RU" dirty="0" smtClean="0"/>
              <a:t>Госпитализация в стационар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9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 мочевыводящих путей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(ИМП) – синдром, включающий в себя клинические  симптомы инфекции верхних и нижних мочевых путей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мужских половых органов и бессимптомную бактериурию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2448"/>
            <a:ext cx="10515600" cy="484789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Пиелонефрит</a:t>
            </a:r>
            <a:r>
              <a:rPr lang="ru-RU" dirty="0" smtClean="0"/>
              <a:t> </a:t>
            </a:r>
            <a:r>
              <a:rPr lang="ru-RU" dirty="0"/>
              <a:t>– неспецифическое инфекционное заболевание с преимущественным поражением интерстициальной ткани и чашечно-лоханочной системы</a:t>
            </a:r>
            <a:r>
              <a:rPr lang="ru-RU" dirty="0" smtClean="0"/>
              <a:t>. Женщина болеют чаще. У мужчин заболеваемость возрастает в пожилом возрасте (</a:t>
            </a:r>
            <a:r>
              <a:rPr lang="ru-RU" sz="2000" dirty="0" err="1" smtClean="0"/>
              <a:t>доброкач</a:t>
            </a:r>
            <a:r>
              <a:rPr lang="ru-RU" sz="2000" dirty="0" smtClean="0"/>
              <a:t>. гиперплазия предстательной железы)</a:t>
            </a:r>
            <a:endParaRPr lang="ru-RU" sz="2000" dirty="0"/>
          </a:p>
          <a:p>
            <a:r>
              <a:rPr lang="ru-RU" b="1" dirty="0"/>
              <a:t>Цистит</a:t>
            </a:r>
            <a:r>
              <a:rPr lang="ru-RU" dirty="0"/>
              <a:t> – воспаление слизистой оболочки мочевого </a:t>
            </a:r>
            <a:r>
              <a:rPr lang="ru-RU" dirty="0" smtClean="0"/>
              <a:t>пузыря (</a:t>
            </a:r>
            <a:r>
              <a:rPr lang="ru-RU" sz="2000" dirty="0" smtClean="0"/>
              <a:t>30% населения переносит острый приступ в течение жизни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b="1" dirty="0"/>
              <a:t>Уретрит</a:t>
            </a:r>
            <a:r>
              <a:rPr lang="ru-RU" dirty="0"/>
              <a:t> – воспаление мочеиспускательного канала.</a:t>
            </a:r>
          </a:p>
          <a:p>
            <a:pPr>
              <a:lnSpc>
                <a:spcPct val="120000"/>
              </a:lnSpc>
            </a:pPr>
            <a:r>
              <a:rPr lang="ru-RU" b="1" dirty="0"/>
              <a:t>Бессимптомная бактериурия </a:t>
            </a:r>
            <a:r>
              <a:rPr lang="ru-RU" dirty="0"/>
              <a:t>(ББУ) – обнаружение бактерий в моче 10</a:t>
            </a:r>
            <a:r>
              <a:rPr lang="ru-RU" baseline="30000" dirty="0"/>
              <a:t>5 </a:t>
            </a:r>
            <a:r>
              <a:rPr lang="ru-RU" dirty="0"/>
              <a:t>КОЕ в 1 мл или БУ при микроскопии без клинико-лабораторных признаков заболевания мочевой </a:t>
            </a:r>
            <a:r>
              <a:rPr lang="ru-RU" dirty="0" smtClean="0"/>
              <a:t>системы.  (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Распространенность зависит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 пола и возраста, половой активности, функциональных и структурных нарушений, сопутствующей патологии. </a:t>
            </a:r>
            <a:endParaRPr lang="ru-RU" sz="2400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2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ИМП(субъективные)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Учащенное болезненное мочеиспускание (дизурия), тенезмы (поражение нижних мочевых путей – цистит, уретрит)</a:t>
            </a:r>
          </a:p>
          <a:p>
            <a:r>
              <a:rPr lang="ru-RU" dirty="0" smtClean="0"/>
              <a:t>Боль в поясничной области или животе (поражение почки- </a:t>
            </a:r>
            <a:r>
              <a:rPr lang="ru-RU" dirty="0" err="1" smtClean="0">
                <a:solidFill>
                  <a:srgbClr val="FF0000"/>
                </a:solidFill>
              </a:rPr>
              <a:t>дистензионного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механизма боли), боль в надлобковой области (поражение мочевого пузыря)</a:t>
            </a:r>
          </a:p>
          <a:p>
            <a:r>
              <a:rPr lang="ru-RU" dirty="0" smtClean="0"/>
              <a:t>Распирание в </a:t>
            </a:r>
            <a:r>
              <a:rPr lang="ru-RU" dirty="0" err="1" smtClean="0"/>
              <a:t>надлонной</a:t>
            </a:r>
            <a:r>
              <a:rPr lang="ru-RU" dirty="0" smtClean="0"/>
              <a:t> области, отсутствие возможности опорожнения (обструкция мочевого пузыря)(ДГПЖ)</a:t>
            </a:r>
          </a:p>
          <a:p>
            <a:r>
              <a:rPr lang="ru-RU" dirty="0" smtClean="0"/>
              <a:t>Помутнение мочи (</a:t>
            </a:r>
            <a:r>
              <a:rPr lang="ru-RU" dirty="0" smtClean="0">
                <a:solidFill>
                  <a:srgbClr val="FF0000"/>
                </a:solidFill>
              </a:rPr>
              <a:t>лейкоциты, белок</a:t>
            </a:r>
            <a:r>
              <a:rPr lang="ru-RU" dirty="0" smtClean="0"/>
              <a:t>)</a:t>
            </a:r>
          </a:p>
          <a:p>
            <a:r>
              <a:rPr lang="ru-RU" dirty="0" smtClean="0"/>
              <a:t>Лихорадка и озноб(признак воспаления)</a:t>
            </a:r>
          </a:p>
          <a:p>
            <a:r>
              <a:rPr lang="ru-RU" dirty="0" smtClean="0"/>
              <a:t>Слабость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7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анамнеза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Выяснить наличие или отсутствие эпизодов ИМП в прошлом</a:t>
            </a:r>
          </a:p>
          <a:p>
            <a:pPr marL="514350" indent="-514350">
              <a:buAutoNum type="arabicPeriod"/>
            </a:pPr>
            <a:r>
              <a:rPr lang="ru-RU" sz="4500" dirty="0" smtClean="0"/>
              <a:t>Факторы риска развития ИМП</a:t>
            </a:r>
            <a:endParaRPr lang="ru-RU" dirty="0" smtClean="0"/>
          </a:p>
          <a:p>
            <a:r>
              <a:rPr lang="ru-RU" dirty="0" smtClean="0"/>
              <a:t>Сексуальная активность, смена партнеров (ЗППП)</a:t>
            </a:r>
            <a:endParaRPr lang="ru-RU" dirty="0"/>
          </a:p>
          <a:p>
            <a:r>
              <a:rPr lang="ru-RU" dirty="0" smtClean="0"/>
              <a:t>Использование контрацептивных средств</a:t>
            </a:r>
          </a:p>
          <a:p>
            <a:r>
              <a:rPr lang="ru-RU" dirty="0" smtClean="0"/>
              <a:t>Низкий </a:t>
            </a:r>
            <a:r>
              <a:rPr lang="ru-RU" dirty="0"/>
              <a:t>уровень эстрогенов в постменопаузе</a:t>
            </a:r>
          </a:p>
          <a:p>
            <a:r>
              <a:rPr lang="ru-RU" dirty="0"/>
              <a:t>Сахарный диабет</a:t>
            </a:r>
          </a:p>
          <a:p>
            <a:r>
              <a:rPr lang="ru-RU" dirty="0"/>
              <a:t>Беременность</a:t>
            </a:r>
          </a:p>
          <a:p>
            <a:r>
              <a:rPr lang="ru-RU" dirty="0" err="1"/>
              <a:t>Иммуносупрессия</a:t>
            </a:r>
            <a:endParaRPr lang="ru-RU" dirty="0"/>
          </a:p>
          <a:p>
            <a:r>
              <a:rPr lang="ru-RU" dirty="0"/>
              <a:t>Почечная недостаточность</a:t>
            </a:r>
          </a:p>
          <a:p>
            <a:r>
              <a:rPr lang="ru-RU" dirty="0" err="1"/>
              <a:t>Поликистоз</a:t>
            </a:r>
            <a:r>
              <a:rPr lang="ru-RU" dirty="0"/>
              <a:t> почек</a:t>
            </a:r>
          </a:p>
          <a:p>
            <a:r>
              <a:rPr lang="ru-RU" dirty="0"/>
              <a:t>Постановка мочевого катетера</a:t>
            </a:r>
          </a:p>
          <a:p>
            <a:r>
              <a:rPr lang="ru-RU" dirty="0"/>
              <a:t>Обструкция мочевых </a:t>
            </a:r>
            <a:r>
              <a:rPr lang="ru-RU" dirty="0" smtClean="0"/>
              <a:t>путей</a:t>
            </a:r>
          </a:p>
          <a:p>
            <a:r>
              <a:rPr lang="ru-RU" dirty="0" smtClean="0"/>
              <a:t>Использование лекарственных препаратов (антибиотики), аллергия на них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(объективные)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584435"/>
            <a:ext cx="5157787" cy="512380"/>
          </a:xfrm>
        </p:spPr>
        <p:txBody>
          <a:bodyPr>
            <a:normAutofit/>
          </a:bodyPr>
          <a:lstStyle/>
          <a:p>
            <a:r>
              <a:rPr lang="ru-RU" dirty="0" smtClean="0"/>
              <a:t>Поражение почек (пиелонефрит</a:t>
            </a:r>
            <a:r>
              <a:rPr lang="ru-RU" b="0" dirty="0" smtClean="0"/>
              <a:t>)</a:t>
            </a:r>
            <a:endParaRPr lang="ru-RU" b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Болезненность и напряжение мышц в </a:t>
            </a:r>
            <a:r>
              <a:rPr lang="ru-RU" dirty="0" err="1" smtClean="0"/>
              <a:t>косто-вертебральном</a:t>
            </a:r>
            <a:r>
              <a:rPr lang="ru-RU" dirty="0" smtClean="0"/>
              <a:t> углу, в животе при пальпации в проекции почек</a:t>
            </a:r>
          </a:p>
          <a:p>
            <a:r>
              <a:rPr lang="ru-RU" dirty="0" smtClean="0"/>
              <a:t>Положительный сим-м </a:t>
            </a:r>
            <a:r>
              <a:rPr lang="ru-RU" dirty="0" err="1" smtClean="0"/>
              <a:t>Пастернацкого</a:t>
            </a:r>
            <a:endParaRPr lang="ru-RU" dirty="0" smtClean="0"/>
          </a:p>
          <a:p>
            <a:r>
              <a:rPr lang="ru-RU" dirty="0" smtClean="0"/>
              <a:t>Температура тела субфебрильная, фебрильная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474076"/>
            <a:ext cx="5183188" cy="72521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Поражение нижних мочевых путей (цистит, уретрит)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 чаще нормальная;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пальпация в надлобковой области несколько болезненна;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обследований гениталий – в норме при цистите, напряжение и болезненность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вальвулите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цервиците, аднексите, вагините, сальпингите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(лабораторные)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ru-RU" sz="3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</a:t>
            </a:r>
            <a:r>
              <a:rPr lang="ru-RU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мочи </a:t>
            </a:r>
            <a:r>
              <a:rPr lang="ru-RU" sz="3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мочи по </a:t>
            </a:r>
            <a:r>
              <a:rPr lang="ru-RU" sz="3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Нечипоренко:</a:t>
            </a:r>
            <a:endParaRPr lang="ru-RU" sz="3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количественная оценка числа лейкоцитов (чувствительность 91%; специфичность 50%):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лейкоцитурия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более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5-6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лейкоцитов в поле зрения или более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лейкоцитов в 1 мл средней порции мочи;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обнаружение бактериурии (знак +) соответствует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КОЕ в 1 мл мочи;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окраска осадка мочи по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Граму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 выявлением грамотрицательной или грамположительной культуры микроорганизмов после положительного результата скрининга БУ (или одновременно с ним) до получения результатов посева (чувствительность 83-94%; специфичность 79-99%);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протеинурия минимальна или выражена умеренно;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микрогематурия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(редко макрогематурия – при некрозе почечных сосочков);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лейкоцитарные цилиндры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неспецифичны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щелочная реакция мочи при инфицировании видами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Klebsiella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Proteus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Pseudomonas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0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834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(лабораторные)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Экспресс-диагностика тест-полосками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как альтернатива общему анализу мочи в диагностике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неосложненной острой инфекции мочевых путей: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эстеразный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тест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лейкоцитурию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(чувствительность 74-96%; специфичность 94-98%);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нитритный тест на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бактериури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(БУ)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(чувствительность 35-85%; специфичность 92-100%): положительный результат подтверждает БУ, отрицательный – не исключает её, так как при кокковой флоре 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Staphylococcus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spp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Enterococcus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spp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нитритный тест всегда отрицательный;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объединенный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эстеразный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нитритный тест более точен (чувствительность 88-92%; специфичность 66-76%).</a:t>
            </a:r>
          </a:p>
        </p:txBody>
      </p:sp>
    </p:spTree>
    <p:extLst>
      <p:ext uri="{BB962C8B-B14F-4D97-AF65-F5344CB8AC3E}">
        <p14:creationId xmlns:p14="http://schemas.microsoft.com/office/powerpoint/2010/main" val="10714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(лабораторные)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Бактериологическое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(посев мочи):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подсчет числа микроорганизмов в моче: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пороговая величина для обнаружения БУ – 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КОЕ/мл мочи;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уровень БУ для диагностики ИМП – 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КОЕ/мл мочи;</a:t>
            </a:r>
          </a:p>
        </p:txBody>
      </p:sp>
    </p:spTree>
    <p:extLst>
      <p:ext uri="{BB962C8B-B14F-4D97-AF65-F5344CB8AC3E}">
        <p14:creationId xmlns:p14="http://schemas.microsoft.com/office/powerpoint/2010/main" val="1454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(лабораторные)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анализ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крови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ИМП с поражением на уровне почки (почек)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крови отмечают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-увеличение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скорости оседания эритроцитов,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нейтрофильный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лейкоцитоз со сдвигом лейкоцитарной формулы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влево (гнойный процесс),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иногда лейкопению,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-анемию у некоторых пациентов (нарушение выработки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эритропоэтина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Нефритический синдром</a:t>
            </a:r>
            <a:br>
              <a:rPr lang="ru-RU" sz="4000" b="1" dirty="0" smtClean="0"/>
            </a:br>
            <a:r>
              <a:rPr lang="ru-RU" sz="2200" b="1" dirty="0"/>
              <a:t>Синонимы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 err="1"/>
              <a:t>Остронефритический</a:t>
            </a:r>
            <a:r>
              <a:rPr lang="ru-RU" sz="2000" dirty="0"/>
              <a:t> синдром, мочевой синдром с артериальной гипертонией и отеками, циклическая форма </a:t>
            </a:r>
            <a:r>
              <a:rPr lang="ru-RU" sz="2000" dirty="0" err="1"/>
              <a:t>гломерулонефрита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Синдром нефритический </a:t>
            </a:r>
            <a:r>
              <a:rPr lang="ru-RU" dirty="0"/>
              <a:t>- триада клинических проявлений: отеки, изменения в моче (преобладает гематурия) и артериальная гипертензия, чаще развивающаяся остро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зависимости от осложнений:</a:t>
            </a:r>
          </a:p>
          <a:p>
            <a:r>
              <a:rPr lang="ru-RU" dirty="0"/>
              <a:t> неосложненный;</a:t>
            </a:r>
          </a:p>
          <a:p>
            <a:r>
              <a:rPr lang="ru-RU" dirty="0"/>
              <a:t> осложненный [гипертонический криз, острая недостаточность мозгового кровообращения (ОНМК), острая почечная недостаточность (ОПН), острая левожелудочковая недостаточность].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4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(инструментальные)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УЗИ почек, мочевого пузыря и предстательной железы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проводится для исключения обструкции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мочевых путей или мочекаменной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болезни,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также для исключения других заболеваний почек (опухоль, туберкулез, гематома):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остром пиелонефрите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увеличение размеров, снижение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эхогенности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контуры почек ровные;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рецидивирующем пиелонефрите – уменьшение размеров, повышение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эхогенности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деформация и расширение чашечно-лоханочной системы, бугристость контуров почки, асимметрия размеров и контуров;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обструкции мочевых путей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гидронефроз, конкременты, наличие остаточной мочи в мочевом пузыре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b="1" dirty="0"/>
              <a:t>Гидронефроз</a:t>
            </a:r>
            <a:r>
              <a:rPr lang="ru-RU" dirty="0"/>
              <a:t> — стойкое, прогрессирующее расширение </a:t>
            </a:r>
            <a:r>
              <a:rPr lang="ru-RU" dirty="0">
                <a:hlinkClick r:id="rId2" tooltip="Почка (анатомия)"/>
              </a:rPr>
              <a:t>почечной лоханки и чашечек</a:t>
            </a:r>
            <a:r>
              <a:rPr lang="ru-RU" dirty="0"/>
              <a:t> на почве нарушения оттока </a:t>
            </a:r>
            <a:r>
              <a:rPr lang="ru-RU" dirty="0">
                <a:hlinkClick r:id="rId3" tooltip="Моча"/>
              </a:rPr>
              <a:t>мочи</a:t>
            </a:r>
            <a:r>
              <a:rPr lang="ru-RU" dirty="0"/>
              <a:t> в </a:t>
            </a:r>
            <a:r>
              <a:rPr lang="ru-RU" dirty="0" err="1"/>
              <a:t>пиелоуретеральном</a:t>
            </a:r>
            <a:r>
              <a:rPr lang="ru-RU" dirty="0"/>
              <a:t> сегменте, приводящее к постепенной </a:t>
            </a:r>
            <a:r>
              <a:rPr lang="ru-RU" dirty="0">
                <a:hlinkClick r:id="rId4" tooltip="Атрофия"/>
              </a:rPr>
              <a:t>атрофии</a:t>
            </a:r>
            <a:r>
              <a:rPr lang="ru-RU" dirty="0"/>
              <a:t> почечной </a:t>
            </a:r>
            <a:r>
              <a:rPr lang="ru-RU" dirty="0">
                <a:hlinkClick r:id="rId5" tooltip="Паренхима"/>
              </a:rPr>
              <a:t>паренхимы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(инструментальные)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признаков конкрементов,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структурных изменений, абсцессов почки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паранефрального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пространства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помощью </a:t>
            </a:r>
            <a:r>
              <a:rPr lang="ru-RU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мультиспиральной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компьютерной томографии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экскреторной урографии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радиоизотопной </a:t>
            </a:r>
            <a:r>
              <a:rPr lang="ru-RU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реносцинтиграфии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экскреторной урографии, магнитно-резонансной томографии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обструкции мочевых путей (мочеточники, мочевой пузырь) используется </a:t>
            </a:r>
            <a:r>
              <a:rPr lang="ru-RU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цистоуретероскопия</a:t>
            </a:r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8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Синдром почечной артериальной гипертонии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7% лиц с артериальной гипертонией прослеживается связь с заболеваниями почек. Почки </a:t>
            </a:r>
            <a:r>
              <a:rPr lang="ru-RU" dirty="0"/>
              <a:t>играют </a:t>
            </a:r>
            <a:r>
              <a:rPr lang="ru-RU" dirty="0" smtClean="0"/>
              <a:t>существенную </a:t>
            </a:r>
            <a:r>
              <a:rPr lang="ru-RU" dirty="0"/>
              <a:t>роль </a:t>
            </a:r>
            <a:r>
              <a:rPr lang="ru-RU" dirty="0" smtClean="0"/>
              <a:t>в развитии и течении гипертонической болезни.</a:t>
            </a:r>
          </a:p>
          <a:p>
            <a:r>
              <a:rPr lang="ru-RU" dirty="0" smtClean="0"/>
              <a:t>АГ - синдром, характеризующийся стойким повышением АД выше 140 мм </a:t>
            </a:r>
            <a:r>
              <a:rPr lang="ru-RU" dirty="0" err="1" smtClean="0"/>
              <a:t>рт</a:t>
            </a:r>
            <a:r>
              <a:rPr lang="ru-RU" dirty="0" smtClean="0"/>
              <a:t> </a:t>
            </a:r>
            <a:r>
              <a:rPr lang="ru-RU" dirty="0" err="1" smtClean="0"/>
              <a:t>ст</a:t>
            </a:r>
            <a:r>
              <a:rPr lang="ru-RU" dirty="0" smtClean="0"/>
              <a:t> систолического и 90 мм </a:t>
            </a:r>
            <a:r>
              <a:rPr lang="ru-RU" dirty="0" err="1" smtClean="0"/>
              <a:t>рт</a:t>
            </a:r>
            <a:r>
              <a:rPr lang="ru-RU" dirty="0" smtClean="0"/>
              <a:t> </a:t>
            </a:r>
            <a:r>
              <a:rPr lang="ru-RU" dirty="0" err="1" smtClean="0"/>
              <a:t>ст</a:t>
            </a:r>
            <a:r>
              <a:rPr lang="ru-RU" dirty="0" smtClean="0"/>
              <a:t> диастолического , при этом отсутствует прием  средств как повышающих, так и снижающих 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3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Морфо-функциональная сущность синдрома почечной АГ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Ишемия почки. Развитие гипертензии не зависит от того в каком участке нарушен кровоток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внутри почки (заболевание паренхимы)(</a:t>
            </a:r>
            <a:r>
              <a:rPr lang="ru-RU" dirty="0" err="1" smtClean="0"/>
              <a:t>гломерулонефрит</a:t>
            </a:r>
            <a:r>
              <a:rPr lang="ru-RU" dirty="0" smtClean="0"/>
              <a:t>, пиелонефрит, </a:t>
            </a:r>
            <a:r>
              <a:rPr lang="ru-RU" dirty="0" err="1" smtClean="0"/>
              <a:t>поликистоз</a:t>
            </a:r>
            <a:r>
              <a:rPr lang="ru-RU" dirty="0" smtClean="0"/>
              <a:t> почек ),</a:t>
            </a:r>
          </a:p>
          <a:p>
            <a:pPr marL="0" indent="0">
              <a:buNone/>
            </a:pPr>
            <a:r>
              <a:rPr lang="ru-RU" dirty="0" smtClean="0"/>
              <a:t>      - в почечной артерии (стеноз почечной артерии)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- в аорте выше места отхождения почечной артерии (</a:t>
            </a:r>
            <a:r>
              <a:rPr lang="ru-RU" dirty="0" err="1" smtClean="0"/>
              <a:t>коарктация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- продуцирующая ренин опухоль почки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Морфо-функциональная сущность синдрома почечной АГ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3017475"/>
            <a:ext cx="2154283" cy="1005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Ишемия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2621279" y="1866493"/>
            <a:ext cx="2307771" cy="101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Стимуляция ренин-</a:t>
            </a:r>
            <a:r>
              <a:rPr lang="ru-RU" dirty="0" err="1" smtClean="0"/>
              <a:t>ангиотензинового</a:t>
            </a:r>
            <a:r>
              <a:rPr lang="ru-RU" dirty="0" smtClean="0"/>
              <a:t> механизма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03521" y="1876652"/>
            <a:ext cx="2046513" cy="961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Ангиотензин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37714" y="1825625"/>
            <a:ext cx="2159725" cy="961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Стимуляция выброса альдостерона и АДГ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125097" y="3527902"/>
            <a:ext cx="2159725" cy="890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Задержка </a:t>
            </a:r>
            <a:r>
              <a:rPr lang="en-US" dirty="0" smtClean="0"/>
              <a:t>Na</a:t>
            </a:r>
            <a:r>
              <a:rPr lang="ru-RU" dirty="0" smtClean="0"/>
              <a:t> и воды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153989" y="2921681"/>
            <a:ext cx="3683725" cy="3412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6030685" y="2786744"/>
            <a:ext cx="313509" cy="5399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7350034" y="3892731"/>
            <a:ext cx="775063" cy="313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5286103" y="4711337"/>
            <a:ext cx="17418" cy="12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286103" y="4206240"/>
            <a:ext cx="17418" cy="844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трелка вправо 43"/>
          <p:cNvSpPr/>
          <p:nvPr/>
        </p:nvSpPr>
        <p:spPr>
          <a:xfrm rot="16200000">
            <a:off x="5118401" y="4574409"/>
            <a:ext cx="1005965" cy="34809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795430" y="4371703"/>
            <a:ext cx="1260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АД</a:t>
            </a:r>
            <a:endParaRPr lang="ru-RU" sz="5400" dirty="0">
              <a:solidFill>
                <a:srgbClr val="FF0000"/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V="1">
            <a:off x="1576251" y="2490651"/>
            <a:ext cx="1045028" cy="5268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929050" y="2386150"/>
            <a:ext cx="357053" cy="87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7380513" y="2394857"/>
            <a:ext cx="487680" cy="66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8917576" y="2830285"/>
            <a:ext cx="0" cy="6901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1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Синдромы глобальной дисфункции почек(почечной недостаточности)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Острая дисфункция – </a:t>
            </a:r>
            <a:r>
              <a:rPr lang="ru-RU" b="1" dirty="0" smtClean="0"/>
              <a:t>острое повреждение почек </a:t>
            </a:r>
            <a:r>
              <a:rPr lang="ru-RU" dirty="0" smtClean="0"/>
              <a:t>(острая почечная недостаточность – ОПН –старое название)</a:t>
            </a:r>
          </a:p>
          <a:p>
            <a:r>
              <a:rPr lang="ru-RU" dirty="0" smtClean="0"/>
              <a:t>Хроническая дисфункция  - </a:t>
            </a:r>
            <a:r>
              <a:rPr lang="ru-RU" b="1" dirty="0" smtClean="0"/>
              <a:t>хроническая болезнь почек </a:t>
            </a:r>
            <a:r>
              <a:rPr lang="ru-RU" dirty="0" smtClean="0"/>
              <a:t>( включает хроническую почечную недостаточность- ХПН- старое название)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ХБП- хроническое повреждение органа с той или иной степенью его функциональных нарушений вследствие влияния различных этиологических факторов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1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Основные функции почек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Гомеостатическая</a:t>
            </a:r>
          </a:p>
          <a:p>
            <a:pPr marL="0" indent="0">
              <a:buNone/>
            </a:pPr>
            <a:r>
              <a:rPr lang="ru-RU" sz="2200" dirty="0" smtClean="0"/>
              <a:t>-</a:t>
            </a:r>
            <a:r>
              <a:rPr lang="ru-RU" sz="2200" dirty="0" err="1" smtClean="0"/>
              <a:t>дезинтоксикационная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-</a:t>
            </a:r>
            <a:r>
              <a:rPr lang="ru-RU" sz="2200" dirty="0" err="1" smtClean="0"/>
              <a:t>волюморегулирующая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-осморегулирующая</a:t>
            </a:r>
          </a:p>
          <a:p>
            <a:pPr marL="0" indent="0">
              <a:buNone/>
            </a:pPr>
            <a:r>
              <a:rPr lang="ru-RU" sz="2200" dirty="0" smtClean="0"/>
              <a:t>-</a:t>
            </a:r>
            <a:r>
              <a:rPr lang="ru-RU" sz="2200" dirty="0" err="1" smtClean="0"/>
              <a:t>ионорегулирующая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-</a:t>
            </a:r>
            <a:r>
              <a:rPr lang="ru-RU" sz="2200" dirty="0" err="1" smtClean="0"/>
              <a:t>кислоторегулирующая</a:t>
            </a:r>
            <a:endParaRPr lang="ru-RU" sz="2200" dirty="0" smtClean="0"/>
          </a:p>
          <a:p>
            <a:r>
              <a:rPr lang="ru-RU" dirty="0" smtClean="0"/>
              <a:t>Метаболическая</a:t>
            </a:r>
          </a:p>
          <a:p>
            <a:pPr marL="0" indent="0">
              <a:buNone/>
            </a:pPr>
            <a:r>
              <a:rPr lang="ru-RU" sz="2200" dirty="0" smtClean="0"/>
              <a:t>-белковый/аминокислотный обмен</a:t>
            </a:r>
          </a:p>
          <a:p>
            <a:pPr marL="0" indent="0">
              <a:buNone/>
            </a:pPr>
            <a:r>
              <a:rPr lang="ru-RU" sz="2200" dirty="0" smtClean="0"/>
              <a:t>-</a:t>
            </a:r>
            <a:r>
              <a:rPr lang="ru-RU" sz="2200" dirty="0" err="1" smtClean="0"/>
              <a:t>глюконеогенез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-метаболизм липопротеидов</a:t>
            </a:r>
          </a:p>
          <a:p>
            <a:r>
              <a:rPr lang="ru-RU" dirty="0" smtClean="0"/>
              <a:t>Эндокринная</a:t>
            </a:r>
          </a:p>
          <a:p>
            <a:pPr marL="0" indent="0">
              <a:buNone/>
            </a:pPr>
            <a:r>
              <a:rPr lang="ru-RU" sz="2100" dirty="0" smtClean="0"/>
              <a:t>-</a:t>
            </a:r>
            <a:r>
              <a:rPr lang="ru-RU" sz="2200" dirty="0" smtClean="0"/>
              <a:t>биосинтез ренина, </a:t>
            </a:r>
            <a:r>
              <a:rPr lang="ru-RU" sz="2200" dirty="0" err="1" smtClean="0"/>
              <a:t>эритропоэтина</a:t>
            </a:r>
            <a:r>
              <a:rPr lang="ru-RU" sz="2200" dirty="0" smtClean="0"/>
              <a:t>, активных форм вит. </a:t>
            </a:r>
            <a:r>
              <a:rPr lang="en-US" sz="2200" dirty="0" smtClean="0"/>
              <a:t>D</a:t>
            </a:r>
            <a:r>
              <a:rPr lang="ru-RU" sz="2200" dirty="0" smtClean="0"/>
              <a:t>, ПРОСТОГЛАНДИНОВ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754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Острое повреждение почек (ОПП)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незапно возникшее нарушение  функций почек с задержкой выведения продуктов азотистого обмена, расстройством водного, электролитного и кислотно-щелочного баланса.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Острое нарушение функции  почек может быть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обусловлено причинами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преренальными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(шоковая почка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шок кардиогенный,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бактериальный, травматический, гемолиз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миолиз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большого количества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жидкостио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-осаждение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канальцах и их закупорка- в результате нарушается образование мочи.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Внутрипочечное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осаждение мочевой кислоты и оксалата кальция)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интраренальными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токсическое поражение почки)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постренальными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(обструкция мочевыводящего тракта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уратами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оксалатами кальция останавливает образование и выведение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мочи)</a:t>
            </a:r>
          </a:p>
        </p:txBody>
      </p:sp>
    </p:spTree>
    <p:extLst>
      <p:ext uri="{BB962C8B-B14F-4D97-AF65-F5344CB8AC3E}">
        <p14:creationId xmlns:p14="http://schemas.microsoft.com/office/powerpoint/2010/main" val="19650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течения ОПП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 стадия- начальная. Не имеет специфических клинических проявлений, клинические симптомы основного патологического процесса</a:t>
            </a:r>
          </a:p>
          <a:p>
            <a:pPr marL="0" indent="0">
              <a:buNone/>
            </a:pPr>
            <a:r>
              <a:rPr lang="ru-RU" dirty="0" smtClean="0"/>
              <a:t>2 стадия – </a:t>
            </a:r>
            <a:r>
              <a:rPr lang="ru-RU" dirty="0" err="1" smtClean="0"/>
              <a:t>олигурическая</a:t>
            </a:r>
            <a:r>
              <a:rPr lang="ru-RU" dirty="0" smtClean="0"/>
              <a:t> или </a:t>
            </a:r>
            <a:r>
              <a:rPr lang="ru-RU" dirty="0" err="1" smtClean="0"/>
              <a:t>анурическая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 стадия- восстановления диуреза</a:t>
            </a:r>
          </a:p>
          <a:p>
            <a:pPr marL="0" indent="0">
              <a:buNone/>
            </a:pPr>
            <a:r>
              <a:rPr lang="ru-RU" dirty="0" smtClean="0"/>
              <a:t>4 стадия – полное восстановление гомеостаза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24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Анамнестические данные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первичном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анамнезе могут быть указания на перенесенную 1-3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назад острую стрептококковую инфекцию, переохлаждение (при обострении ХГН причины обострений выявляются редко), аналогичные клинические проявления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74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766560" y="1027906"/>
            <a:ext cx="566057" cy="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38199" y="1844629"/>
            <a:ext cx="1687288" cy="1309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Азотемия –</a:t>
            </a:r>
            <a:r>
              <a:rPr lang="ru-RU" sz="2000" dirty="0" err="1" smtClean="0">
                <a:solidFill>
                  <a:srgbClr val="FF0000"/>
                </a:solidFill>
              </a:rPr>
              <a:t>креатинина</a:t>
            </a:r>
            <a:r>
              <a:rPr lang="ru-RU" sz="2000" dirty="0" smtClean="0">
                <a:solidFill>
                  <a:srgbClr val="FF0000"/>
                </a:solidFill>
              </a:rPr>
              <a:t> крови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08665" y="1844627"/>
            <a:ext cx="1663337" cy="1309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Ка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&gt;</a:t>
            </a:r>
            <a:r>
              <a:rPr lang="ru-RU" sz="2000" dirty="0" smtClean="0">
                <a:solidFill>
                  <a:srgbClr val="FF0000"/>
                </a:solidFill>
              </a:rPr>
              <a:t>5,5 </a:t>
            </a:r>
            <a:r>
              <a:rPr lang="ru-RU" sz="2000" dirty="0" err="1" smtClean="0">
                <a:solidFill>
                  <a:srgbClr val="FF0000"/>
                </a:solidFill>
              </a:rPr>
              <a:t>ммоль</a:t>
            </a:r>
            <a:r>
              <a:rPr lang="ru-RU" sz="2000" dirty="0" smtClean="0">
                <a:solidFill>
                  <a:srgbClr val="FF0000"/>
                </a:solidFill>
              </a:rPr>
              <a:t>/л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15841" y="1844628"/>
            <a:ext cx="1480456" cy="1309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Na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&lt;</a:t>
            </a:r>
            <a:r>
              <a:rPr lang="ru-RU" sz="2000" dirty="0" smtClean="0">
                <a:solidFill>
                  <a:srgbClr val="FF0000"/>
                </a:solidFill>
              </a:rPr>
              <a:t>135 </a:t>
            </a:r>
            <a:r>
              <a:rPr lang="ru-RU" sz="2000" dirty="0" err="1" smtClean="0">
                <a:solidFill>
                  <a:srgbClr val="FF0000"/>
                </a:solidFill>
              </a:rPr>
              <a:t>ммоль</a:t>
            </a:r>
            <a:r>
              <a:rPr lang="ru-RU" sz="2000" dirty="0" smtClean="0">
                <a:solidFill>
                  <a:srgbClr val="FF0000"/>
                </a:solidFill>
              </a:rPr>
              <a:t>/л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40136" y="1825624"/>
            <a:ext cx="1341121" cy="1309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&gt;</a:t>
            </a:r>
            <a:r>
              <a:rPr lang="ru-RU" dirty="0" smtClean="0">
                <a:solidFill>
                  <a:srgbClr val="FF0000"/>
                </a:solidFill>
              </a:rPr>
              <a:t>5,5</a:t>
            </a:r>
            <a:r>
              <a:rPr lang="ru-RU" sz="1600" dirty="0" smtClean="0">
                <a:solidFill>
                  <a:srgbClr val="FF0000"/>
                </a:solidFill>
              </a:rPr>
              <a:t>МГ</a:t>
            </a:r>
            <a:r>
              <a:rPr lang="ru-RU" dirty="0" smtClean="0">
                <a:solidFill>
                  <a:srgbClr val="FF0000"/>
                </a:solidFill>
              </a:rPr>
              <a:t>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 flipV="1">
            <a:off x="846363" y="2072639"/>
            <a:ext cx="252548" cy="853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Стрелка вверх 20"/>
          <p:cNvSpPr/>
          <p:nvPr/>
        </p:nvSpPr>
        <p:spPr>
          <a:xfrm>
            <a:off x="3152505" y="1976846"/>
            <a:ext cx="383180" cy="9492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flipH="1">
            <a:off x="4815841" y="1976846"/>
            <a:ext cx="435428" cy="862149"/>
          </a:xfrm>
          <a:prstGeom prst="downArrow">
            <a:avLst>
              <a:gd name="adj1" fmla="val 50000"/>
              <a:gd name="adj2" fmla="val 39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>
            <a:off x="6540136" y="1976846"/>
            <a:ext cx="372291" cy="9492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8125097" y="1844628"/>
            <a:ext cx="1724294" cy="1290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flipH="1" flipV="1">
            <a:off x="9986552" y="1844620"/>
            <a:ext cx="1504409" cy="1290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flipV="1">
            <a:off x="3535685" y="426714"/>
            <a:ext cx="5143505" cy="1170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474030" y="766354"/>
            <a:ext cx="3599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2 ст. СНИЖЕНИЕ ДИУРЕЗА </a:t>
            </a: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8125096" y="2072639"/>
            <a:ext cx="34506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>
            <a:off x="9518469" y="2010153"/>
            <a:ext cx="308080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8679190" y="1915512"/>
            <a:ext cx="70211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Са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&gt;</a:t>
            </a:r>
            <a:r>
              <a:rPr lang="ru-RU" dirty="0" smtClean="0">
                <a:solidFill>
                  <a:srgbClr val="FF0000"/>
                </a:solidFill>
              </a:rPr>
              <a:t>10,5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ru-RU" dirty="0" smtClean="0">
                <a:solidFill>
                  <a:srgbClr val="FF0000"/>
                </a:solidFill>
              </a:rPr>
              <a:t>8,5 мг%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179242" y="2281646"/>
            <a:ext cx="122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РН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ru-RU" dirty="0" smtClean="0">
                <a:solidFill>
                  <a:srgbClr val="FF0000"/>
                </a:solidFill>
              </a:rPr>
              <a:t>7,35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87028" y="4188823"/>
            <a:ext cx="1625246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динамия</a:t>
            </a:r>
          </a:p>
          <a:p>
            <a:pPr algn="ctr"/>
            <a:r>
              <a:rPr lang="ru-RU" dirty="0"/>
              <a:t>т</a:t>
            </a:r>
            <a:r>
              <a:rPr lang="ru-RU" dirty="0" smtClean="0"/>
              <a:t>ошнота</a:t>
            </a:r>
          </a:p>
          <a:p>
            <a:pPr algn="ctr"/>
            <a:r>
              <a:rPr lang="ru-RU" dirty="0" smtClean="0"/>
              <a:t>рвота</a:t>
            </a:r>
          </a:p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030583" y="4188823"/>
            <a:ext cx="1419502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Нарушение ритма</a:t>
            </a:r>
          </a:p>
          <a:p>
            <a:pPr algn="ctr"/>
            <a:r>
              <a:rPr lang="ru-RU" dirty="0" smtClean="0"/>
              <a:t>Остановка сердца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894217" y="4188823"/>
            <a:ext cx="1314994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Гипергидратация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653344" y="4188823"/>
            <a:ext cx="1227914" cy="1506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8255726" y="4188823"/>
            <a:ext cx="1672045" cy="1541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&gt; </a:t>
            </a:r>
            <a:r>
              <a:rPr lang="ru-RU" dirty="0" smtClean="0"/>
              <a:t>Сердечная </a:t>
            </a:r>
            <a:r>
              <a:rPr lang="ru-RU" dirty="0"/>
              <a:t>аритмия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&lt; </a:t>
            </a:r>
            <a:r>
              <a:rPr lang="ru-RU" dirty="0" smtClean="0"/>
              <a:t>Мышечные подергивания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0293537" y="4188823"/>
            <a:ext cx="1271446" cy="1506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5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восстановления диуреза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 ст. Полиурия – снижение азотемии, возможна </a:t>
            </a:r>
            <a:r>
              <a:rPr lang="ru-RU" dirty="0" err="1" smtClean="0"/>
              <a:t>гипокалиемия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 ст. Стадия восстановления гомеостаза – нормализация в крови азотистых шлаков и электролитов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1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Морфо-функциональная сущность ХБП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Фиброз сосудов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</a:t>
            </a:r>
            <a:r>
              <a:rPr lang="ru-RU" dirty="0" err="1" smtClean="0"/>
              <a:t>интерстиция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     атрофия канальцев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</a:t>
            </a:r>
            <a:r>
              <a:rPr lang="ru-RU" dirty="0" err="1" smtClean="0"/>
              <a:t>гломерулосклероз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995749" y="2238103"/>
            <a:ext cx="8708" cy="252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807131" y="2743200"/>
            <a:ext cx="8708" cy="209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7384869" y="3230880"/>
            <a:ext cx="8708" cy="28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 flipV="1">
            <a:off x="6740434" y="4066902"/>
            <a:ext cx="3701143" cy="24732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123611" y="4598126"/>
            <a:ext cx="33179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Терминальная почечная недостаточность</a:t>
            </a:r>
            <a:endParaRPr lang="ru-RU" sz="3200" dirty="0"/>
          </a:p>
        </p:txBody>
      </p:sp>
      <p:sp>
        <p:nvSpPr>
          <p:cNvPr id="31" name="Стрелка вниз 30"/>
          <p:cNvSpPr/>
          <p:nvPr/>
        </p:nvSpPr>
        <p:spPr>
          <a:xfrm flipH="1">
            <a:off x="8349341" y="3705542"/>
            <a:ext cx="241664" cy="3613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76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клубочковой фильтрации (СКФ)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СКФ- интегральный показатель, отражающий «благополучие всех структур органа»</a:t>
            </a:r>
          </a:p>
          <a:p>
            <a:r>
              <a:rPr lang="ru-RU" dirty="0" smtClean="0"/>
              <a:t>СКФ тесно коррелирует с парциальными функциями</a:t>
            </a:r>
          </a:p>
          <a:p>
            <a:pPr marL="0" indent="0">
              <a:buNone/>
            </a:pPr>
            <a:r>
              <a:rPr lang="ru-RU" dirty="0" smtClean="0"/>
              <a:t>   - экскрецией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- метаболизмом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эндокринной</a:t>
            </a:r>
          </a:p>
          <a:p>
            <a:r>
              <a:rPr lang="ru-RU" dirty="0"/>
              <a:t> </a:t>
            </a:r>
            <a:r>
              <a:rPr lang="ru-RU" dirty="0" smtClean="0"/>
              <a:t>Хроническое поражение любой структуры органа (клубочков, канальцев, сосудов, </a:t>
            </a:r>
            <a:r>
              <a:rPr lang="ru-RU" dirty="0" err="1" smtClean="0"/>
              <a:t>интерстиция</a:t>
            </a:r>
            <a:r>
              <a:rPr lang="ru-RU" dirty="0" smtClean="0"/>
              <a:t>) в конечном итоге приводит к глобальной дисфункции органа и снижению СКФ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/>
              <a:t>СКФ зависит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эффективности образования почечного </a:t>
            </a:r>
            <a:r>
              <a:rPr lang="ru-RU" sz="1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ультрафильтрата</a:t>
            </a: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отдельном нефроне</a:t>
            </a:r>
          </a:p>
          <a:p>
            <a:pPr marL="0" indent="0">
              <a:buNone/>
            </a:pP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(системная гемодинамика, </a:t>
            </a:r>
            <a:r>
              <a:rPr lang="ru-RU" sz="1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гломерулярное</a:t>
            </a: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кровообращение, состояние структуры клубочка)</a:t>
            </a:r>
          </a:p>
          <a:p>
            <a:pPr marL="0" indent="0">
              <a:buNone/>
            </a:pPr>
            <a:endParaRPr lang="ru-RU" sz="1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количества действующих нефронов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040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697" y="24320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Патологические процессы, вызывающие ХБП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Сосудистые заболевания – АГ, ишемическая болезнь почек и др.</a:t>
            </a:r>
          </a:p>
          <a:p>
            <a:r>
              <a:rPr lang="ru-RU" dirty="0" smtClean="0"/>
              <a:t>Инфекционные заболевания</a:t>
            </a:r>
          </a:p>
          <a:p>
            <a:r>
              <a:rPr lang="ru-RU" dirty="0" smtClean="0"/>
              <a:t>Аутоиммунные заболевания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6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Критерии  ХБП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 ХБП следует понимать наличие любых маркеров, связанных с повреждением почек и </a:t>
            </a:r>
            <a:r>
              <a:rPr lang="ru-RU" dirty="0" err="1"/>
              <a:t>персистирующих</a:t>
            </a:r>
            <a:r>
              <a:rPr lang="ru-RU" dirty="0"/>
              <a:t> в течение более трех месяцев вне зависимости от нозологического диагноза. </a:t>
            </a:r>
          </a:p>
          <a:p>
            <a:r>
              <a:rPr lang="ru-RU" dirty="0" smtClean="0"/>
              <a:t> </a:t>
            </a:r>
            <a:r>
              <a:rPr lang="ru-RU" dirty="0"/>
              <a:t>Под маркерами повреждения почек следует понимать любые изменения, выявляющиеся при клинико‐лабораторном обследовании, </a:t>
            </a:r>
            <a:r>
              <a:rPr lang="ru-RU" dirty="0" smtClean="0"/>
              <a:t>которые отражают патологический процесс в почечной ткани.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5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снижения функции почек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скорости клубочковой фильтрации, стандартизированной на поверхность тела, находящийся ниже нормальных значений, т.е. ниже 90мл/мин/1,73 м2. СКФ в пределах 60–89 мл/мин/1,73 м2 расценивают как начальное или незначительное ее снижение. Для установления ХБП в этом случае необходимо наличие также и маркеров почечного повреждения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отсутствии ХБП не диагностируется.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 65 лет и старше это расценивают как вариант возрастной нормы.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СКФ ниже 60 мл/мин/1,73 м2, наличие ХБП устанавливается даже при отсутствии каких‐либо маркеров почечного повреждения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7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32290"/>
              </p:ext>
            </p:extLst>
          </p:nvPr>
        </p:nvGraphicFramePr>
        <p:xfrm>
          <a:off x="862146" y="719662"/>
          <a:ext cx="10607042" cy="505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3521">
                  <a:extLst>
                    <a:ext uri="{9D8B030D-6E8A-4147-A177-3AD203B41FA5}">
                      <a16:colId xmlns:a16="http://schemas.microsoft.com/office/drawing/2014/main" val="1295914521"/>
                    </a:ext>
                  </a:extLst>
                </a:gridCol>
                <a:gridCol w="5303521">
                  <a:extLst>
                    <a:ext uri="{9D8B030D-6E8A-4147-A177-3AD203B41FA5}">
                      <a16:colId xmlns:a16="http://schemas.microsoft.com/office/drawing/2014/main" val="3569614223"/>
                    </a:ext>
                  </a:extLst>
                </a:gridCol>
              </a:tblGrid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Маркер ХБП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954707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Повышенная альбуминурия/протеинурия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Рекомендация 2.4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749300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Стойкие изменения в анализах мочи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Эритроцитурия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лейкоцитурия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цилиндурия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402280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</a:t>
                      </a:r>
                      <a:r>
                        <a:rPr lang="ru-RU" baseline="0" dirty="0" smtClean="0"/>
                        <a:t> электролитного состава крови и мочи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Измененния</a:t>
                      </a:r>
                      <a:r>
                        <a:rPr lang="ru-RU" baseline="0" dirty="0" smtClean="0"/>
                        <a:t> концентрации электролитов в сыворотке крови и моче, кислотно-щелочного равновесия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629694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 почек по данным лучевых методов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Аномалии развития почек, кисты, гидронефроз,</a:t>
                      </a:r>
                      <a:r>
                        <a:rPr lang="ru-RU" baseline="0" dirty="0" smtClean="0"/>
                        <a:t> изменения размеров почки (почек)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420739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Патоморфологические изменения в тканях почек по данным </a:t>
                      </a:r>
                      <a:r>
                        <a:rPr lang="ru-RU" dirty="0" err="1" smtClean="0"/>
                        <a:t>нефробиопсии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активного повреждения почечных структур, нефросклероза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461185"/>
                  </a:ext>
                </a:extLst>
              </a:tr>
              <a:tr h="689671">
                <a:tc>
                  <a:txBody>
                    <a:bodyPr/>
                    <a:lstStyle/>
                    <a:p>
                      <a:r>
                        <a:rPr lang="ru-RU" dirty="0" smtClean="0"/>
                        <a:t>Стойкое снижение СКФ ниже 60 мл/мин/1,73 м2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Указывает на ХБП даже в отсутствии</a:t>
                      </a:r>
                      <a:r>
                        <a:rPr lang="ru-RU" baseline="0" dirty="0" smtClean="0"/>
                        <a:t> других маркеров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4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8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3192" y="889844"/>
            <a:ext cx="937691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2.4. 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больного с ХБП следует выполнять исследование уровня альбуминурии/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протеинурии,поскольку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этот показатель имеет важное значение для диагностики ХБП, оценки прогноза ее течения, риска сердечно‐сосудистых осложнений, а также выбора тактики лечения.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2.4.1 Для оценки альбуминурии/протеинурии следует определять ее уровень в суточной моче или отношение альбумин/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общий белок/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разовой, предпочтительно утренней порции мочи.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2.4.2 Исследование экскреции альбумина с мочой следует проводить с целью диагностики и мониторинга ХБП при отсутствии протеинурии в разовых порциях мочи или уровне протеинурии &lt;0,5 г/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(или ее эквивалента по определению отношения общий белок мочи/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мочи</a:t>
            </a:r>
          </a:p>
        </p:txBody>
      </p:sp>
    </p:spTree>
    <p:extLst>
      <p:ext uri="{BB962C8B-B14F-4D97-AF65-F5344CB8AC3E}">
        <p14:creationId xmlns:p14="http://schemas.microsoft.com/office/powerpoint/2010/main" val="39392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70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развития симптомов при нефритическом синдроме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3944"/>
            <a:ext cx="10515600" cy="543910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Нефритический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всегда свидетельствует об активности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(острого, дебюта или обострения ХГН).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Мочевой синдром (протеинурия, преобладающая гематурия, асептическая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лейкоцитурия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обусловлен повышенной проницаемостью клубочковой базальной мембраны вследствие активного иммунного воспаления.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размер которых больше пор базальной мембраны, проникают через эти поры благодаря способности деформироваться, вытягиваться, принимать змеевидную форму.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Лейкоцитурия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имеет сывороточное происхождение. При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нефритическом синдроме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лейкоцитурия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чаще умеренная (не более 30-40 в поле зрения), представленная в основном лимфоцитами, не сопровождаемая бактериурией, свидетельствует об активности нефрита.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Артериальная гипертензия обусловлена активацией РААС вследствие иммунного воспаления в клубочках.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Отеки при нефритическом синдроме имеют сложный генез, в большей степени они обусловлены задержкой (ретенцией) натрия почками, чем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гипоальбуминемией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07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стадий ХБП по СКФ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515209"/>
              </p:ext>
            </p:extLst>
          </p:nvPr>
        </p:nvGraphicFramePr>
        <p:xfrm>
          <a:off x="838200" y="1825625"/>
          <a:ext cx="10515600" cy="43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743">
                  <a:extLst>
                    <a:ext uri="{9D8B030D-6E8A-4147-A177-3AD203B41FA5}">
                      <a16:colId xmlns:a16="http://schemas.microsoft.com/office/drawing/2014/main" val="6238461"/>
                    </a:ext>
                  </a:extLst>
                </a:gridCol>
                <a:gridCol w="2542903">
                  <a:extLst>
                    <a:ext uri="{9D8B030D-6E8A-4147-A177-3AD203B41FA5}">
                      <a16:colId xmlns:a16="http://schemas.microsoft.com/office/drawing/2014/main" val="130288353"/>
                    </a:ext>
                  </a:extLst>
                </a:gridCol>
                <a:gridCol w="4136571">
                  <a:extLst>
                    <a:ext uri="{9D8B030D-6E8A-4147-A177-3AD203B41FA5}">
                      <a16:colId xmlns:a16="http://schemas.microsoft.com/office/drawing/2014/main" val="453133446"/>
                    </a:ext>
                  </a:extLst>
                </a:gridCol>
                <a:gridCol w="2192383">
                  <a:extLst>
                    <a:ext uri="{9D8B030D-6E8A-4147-A177-3AD203B41FA5}">
                      <a16:colId xmlns:a16="http://schemas.microsoft.com/office/drawing/2014/main" val="3271295940"/>
                    </a:ext>
                  </a:extLst>
                </a:gridCol>
              </a:tblGrid>
              <a:tr h="818718">
                <a:tc rowSpan="7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400" dirty="0" smtClean="0"/>
                        <a:t>Стадии по СКФ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Стадии ХБП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Уровень СКФ</a:t>
                      </a:r>
                      <a:r>
                        <a:rPr lang="en-US" sz="2400" dirty="0" smtClean="0"/>
                        <a:t> </a:t>
                      </a:r>
                      <a:r>
                        <a:rPr lang="ru-RU" sz="2400" baseline="0" dirty="0" smtClean="0"/>
                        <a:t> мл/мин/1,73 м2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93016"/>
                  </a:ext>
                </a:extLst>
              </a:tr>
              <a:tr h="474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Высокая</a:t>
                      </a:r>
                      <a:r>
                        <a:rPr lang="ru-RU" sz="2400" baseline="0" dirty="0" smtClean="0"/>
                        <a:t> или оптимальная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</a:t>
                      </a:r>
                      <a:r>
                        <a:rPr lang="en-US" sz="2400" baseline="0" dirty="0" smtClean="0"/>
                        <a:t> 90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773978"/>
                  </a:ext>
                </a:extLst>
              </a:tr>
              <a:tr h="474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Незначительно сниженная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60-89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12568"/>
                  </a:ext>
                </a:extLst>
              </a:tr>
              <a:tr h="474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С3а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Умеренно сниженная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45-59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63537"/>
                  </a:ext>
                </a:extLst>
              </a:tr>
              <a:tr h="474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С3б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Существенно сниженная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30-44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496643"/>
                  </a:ext>
                </a:extLst>
              </a:tr>
              <a:tr h="4743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Резко сниженная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15-29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860108"/>
                  </a:ext>
                </a:extLst>
              </a:tr>
              <a:tr h="8187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Терминальная почечная недостаточность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15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55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3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почек и симптомы их нарушений (поздние)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48954"/>
              </p:ext>
            </p:extLst>
          </p:nvPr>
        </p:nvGraphicFramePr>
        <p:xfrm>
          <a:off x="838200" y="1628503"/>
          <a:ext cx="10515600" cy="493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086">
                  <a:extLst>
                    <a:ext uri="{9D8B030D-6E8A-4147-A177-3AD203B41FA5}">
                      <a16:colId xmlns:a16="http://schemas.microsoft.com/office/drawing/2014/main" val="3958979859"/>
                    </a:ext>
                  </a:extLst>
                </a:gridCol>
                <a:gridCol w="6999514">
                  <a:extLst>
                    <a:ext uri="{9D8B030D-6E8A-4147-A177-3AD203B41FA5}">
                      <a16:colId xmlns:a16="http://schemas.microsoft.com/office/drawing/2014/main" val="284641899"/>
                    </a:ext>
                  </a:extLst>
                </a:gridCol>
              </a:tblGrid>
              <a:tr h="3864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Функции почек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Симптомы нарушений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5374"/>
                  </a:ext>
                </a:extLst>
              </a:tr>
              <a:tr h="54003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Экскреторная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Азотемия, уремия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969992"/>
                  </a:ext>
                </a:extLst>
              </a:tr>
              <a:tr h="984776"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Волюморегуляция</a:t>
                      </a:r>
                      <a:endParaRPr lang="ru-RU" sz="2800" dirty="0" smtClean="0"/>
                    </a:p>
                    <a:p>
                      <a:r>
                        <a:rPr lang="ru-RU" sz="2800" dirty="0" err="1" smtClean="0"/>
                        <a:t>Осморегуляция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Артериальная гипертензия</a:t>
                      </a:r>
                    </a:p>
                    <a:p>
                      <a:r>
                        <a:rPr lang="ru-RU" sz="2800" dirty="0" smtClean="0"/>
                        <a:t>Отеки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419892"/>
                  </a:ext>
                </a:extLst>
              </a:tr>
              <a:tr h="142951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Электролитный обмен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Нарушение электролитного баланса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32777"/>
                  </a:ext>
                </a:extLst>
              </a:tr>
              <a:tr h="54003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Регуляция КОС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Метаболический ацидоз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70973"/>
                  </a:ext>
                </a:extLst>
              </a:tr>
              <a:tr h="984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Эндокринная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Анемия</a:t>
                      </a:r>
                    </a:p>
                    <a:p>
                      <a:r>
                        <a:rPr lang="ru-RU" sz="2800" dirty="0" smtClean="0"/>
                        <a:t>Остеодистрофия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137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Хроническая почечная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ХБП 3-4-и 5 ст.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1984"/>
            <a:ext cx="10515600" cy="5003321"/>
          </a:xfrm>
        </p:spPr>
        <p:txBody>
          <a:bodyPr>
            <a:normAutofit/>
          </a:bodyPr>
          <a:lstStyle/>
          <a:p>
            <a:r>
              <a:rPr lang="ru-RU" b="1" dirty="0"/>
              <a:t>Хроническая почечная недостаточность </a:t>
            </a:r>
            <a:r>
              <a:rPr lang="ru-RU" dirty="0"/>
              <a:t>(ХПН) - синдром, возникающий вследствие необратимого прогрессирующего снижения функций почек, обусловленного уменьшением массы их функционирующей паренхимы, характеризуется сдвигом регулируемых почками параметров гомеостаза с </a:t>
            </a:r>
            <a:r>
              <a:rPr lang="ru-RU" dirty="0" smtClean="0"/>
              <a:t>расстройствами </a:t>
            </a:r>
            <a:r>
              <a:rPr lang="ru-RU" dirty="0"/>
              <a:t>метаболизма и развитием патологии ряда органов и систем.</a:t>
            </a:r>
          </a:p>
          <a:p>
            <a:r>
              <a:rPr lang="ru-RU" dirty="0" smtClean="0"/>
              <a:t>Соответственно </a:t>
            </a:r>
            <a:r>
              <a:rPr lang="ru-RU" dirty="0"/>
              <a:t>классификации KDOQI (</a:t>
            </a:r>
            <a:r>
              <a:rPr lang="ru-RU" dirty="0" err="1"/>
              <a:t>Kidney</a:t>
            </a:r>
            <a:r>
              <a:rPr lang="ru-RU" dirty="0"/>
              <a:t> </a:t>
            </a:r>
            <a:r>
              <a:rPr lang="ru-RU" dirty="0" err="1"/>
              <a:t>Disease</a:t>
            </a:r>
            <a:r>
              <a:rPr lang="ru-RU" dirty="0"/>
              <a:t> </a:t>
            </a:r>
            <a:r>
              <a:rPr lang="ru-RU" dirty="0" err="1"/>
              <a:t>Outcome</a:t>
            </a:r>
            <a:r>
              <a:rPr lang="ru-RU" dirty="0"/>
              <a:t> </a:t>
            </a:r>
            <a:r>
              <a:rPr lang="ru-RU" dirty="0" err="1"/>
              <a:t>Quality</a:t>
            </a:r>
            <a:r>
              <a:rPr lang="ru-RU" dirty="0"/>
              <a:t> </a:t>
            </a:r>
            <a:r>
              <a:rPr lang="ru-RU" dirty="0" err="1"/>
              <a:t>Initiative</a:t>
            </a:r>
            <a:r>
              <a:rPr lang="ru-RU" dirty="0"/>
              <a:t> - Инициативная группа по изучению положения людей с заболеванием </a:t>
            </a:r>
            <a:r>
              <a:rPr lang="ru-RU" dirty="0" smtClean="0"/>
              <a:t>почек) ХПН </a:t>
            </a:r>
            <a:r>
              <a:rPr lang="ru-RU" dirty="0"/>
              <a:t>может быть обозначена как: ХБП стадии 3 при снижении СКФ до 30-59 мл/мин; ХБП стадии 4 при СКФ 15-29 мл/мин; ХБП стадии 5, если СКФ ниже 15 мл/мин. В последнем случае применим </a:t>
            </a:r>
            <a:r>
              <a:rPr lang="ru-RU" dirty="0" smtClean="0"/>
              <a:t> </a:t>
            </a:r>
            <a:r>
              <a:rPr lang="ru-RU" dirty="0"/>
              <a:t>термин «терминальная ХПН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871"/>
          </a:xfrm>
        </p:spPr>
        <p:txBody>
          <a:bodyPr>
            <a:normAutofit/>
          </a:bodyPr>
          <a:lstStyle/>
          <a:p>
            <a:r>
              <a:rPr lang="ru-RU" dirty="0" smtClean="0"/>
              <a:t>Морфо-функциональная сущность ХПН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Вследствие значительного повреждения гомеостатических почечных функций почек развиваются </a:t>
            </a:r>
            <a:endParaRPr lang="ru-RU" dirty="0" smtClean="0"/>
          </a:p>
          <a:p>
            <a:r>
              <a:rPr lang="ru-RU" dirty="0" smtClean="0"/>
              <a:t>азотемия,</a:t>
            </a:r>
          </a:p>
          <a:p>
            <a:r>
              <a:rPr lang="ru-RU" dirty="0" err="1" smtClean="0"/>
              <a:t>дисэлектролитемия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гиперволемия</a:t>
            </a:r>
            <a:r>
              <a:rPr lang="ru-RU" dirty="0" smtClean="0"/>
              <a:t>/</a:t>
            </a:r>
            <a:r>
              <a:rPr lang="ru-RU" dirty="0" err="1" smtClean="0"/>
              <a:t>гипергидратация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 ацидоз/</a:t>
            </a:r>
            <a:r>
              <a:rPr lang="ru-RU" dirty="0" err="1" smtClean="0"/>
              <a:t>ацидемия</a:t>
            </a:r>
            <a:endParaRPr lang="ru-RU" dirty="0" smtClean="0"/>
          </a:p>
          <a:p>
            <a:r>
              <a:rPr lang="ru-RU" dirty="0" smtClean="0"/>
              <a:t>Нарушения </a:t>
            </a:r>
            <a:r>
              <a:rPr lang="ru-RU" dirty="0"/>
              <a:t>эндокринных функций приводят к анемии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вторичному </a:t>
            </a:r>
            <a:r>
              <a:rPr lang="ru-RU" dirty="0" err="1"/>
              <a:t>гиперпаратиреозу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способствуют развитию артериальной гипертензии, присущей большинству заболеваний почек и часто предшествующей азотемии.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23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прогрессирования хронической почечной дисфункции и факторы риска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ru-RU" dirty="0"/>
              <a:t>основных причин ХПН на протяжении последних десятилетий претерпела существенные изменения, что обусловлено общим постарением населения, ростом заболеваемости сахарным диабетом, артериальной гипертензией и атеросклерозом.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24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 прогрессирования почечной дисфункции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Все </a:t>
            </a:r>
            <a:r>
              <a:rPr lang="ru-RU" dirty="0"/>
              <a:t>факторы можно разделить на три категории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 первой категории относят </a:t>
            </a:r>
            <a:r>
              <a:rPr lang="ru-RU" dirty="0" err="1"/>
              <a:t>немодифицируемые</a:t>
            </a:r>
            <a:r>
              <a:rPr lang="ru-RU" dirty="0"/>
              <a:t> факторы: возраст, пол, генетические и расовые особенности. </a:t>
            </a:r>
            <a:endParaRPr lang="ru-RU" dirty="0" smtClean="0"/>
          </a:p>
          <a:p>
            <a:r>
              <a:rPr lang="ru-RU" dirty="0" smtClean="0"/>
              <a:t>Вторая </a:t>
            </a:r>
            <a:r>
              <a:rPr lang="ru-RU" dirty="0"/>
              <a:t>категория включает инициирующие факторы, определяющие развитие заболевания у предрасположенных пациентов: иммунные (</a:t>
            </a:r>
            <a:r>
              <a:rPr lang="ru-RU" dirty="0" err="1"/>
              <a:t>гломерулонефрит</a:t>
            </a:r>
            <a:r>
              <a:rPr lang="ru-RU" dirty="0"/>
              <a:t>), гемодинамические (гипертоническая </a:t>
            </a:r>
            <a:r>
              <a:rPr lang="ru-RU" dirty="0" err="1"/>
              <a:t>нефроангиопатия</a:t>
            </a:r>
            <a:r>
              <a:rPr lang="ru-RU" dirty="0"/>
              <a:t>) и метаболические нарушения (сахарный диабет, </a:t>
            </a:r>
            <a:r>
              <a:rPr lang="ru-RU" dirty="0" err="1"/>
              <a:t>дислипидемия</a:t>
            </a:r>
            <a:r>
              <a:rPr lang="ru-RU" dirty="0"/>
              <a:t>, </a:t>
            </a:r>
            <a:r>
              <a:rPr lang="ru-RU" dirty="0" err="1"/>
              <a:t>гиперурикемия</a:t>
            </a:r>
            <a:r>
              <a:rPr lang="ru-RU" dirty="0"/>
              <a:t>, высокое потребление белка). </a:t>
            </a:r>
            <a:endParaRPr lang="ru-RU" dirty="0" smtClean="0"/>
          </a:p>
          <a:p>
            <a:r>
              <a:rPr lang="ru-RU" dirty="0" smtClean="0"/>
              <a:t>Наконец</a:t>
            </a:r>
            <a:r>
              <a:rPr lang="ru-RU" dirty="0"/>
              <a:t>, третья категория включает </a:t>
            </a:r>
            <a:r>
              <a:rPr lang="ru-RU" dirty="0" smtClean="0"/>
              <a:t> </a:t>
            </a:r>
            <a:r>
              <a:rPr lang="ru-RU" dirty="0"/>
              <a:t>модифицируемые факторы, влияющие на прогноз и скорость прогрессирования ХПН: артериальная гипертензия, протеинурия, гипергликемия, </a:t>
            </a:r>
            <a:r>
              <a:rPr lang="ru-RU" dirty="0" err="1"/>
              <a:t>дислипидемия</a:t>
            </a:r>
            <a:r>
              <a:rPr lang="ru-RU" dirty="0"/>
              <a:t>, курение.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94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Клиническая </a:t>
            </a:r>
            <a:r>
              <a:rPr lang="ru-RU" altLang="ru-RU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 тяжести хронической почечной недостаточности (KDOQI, 2002)</a:t>
            </a:r>
            <a:r>
              <a:rPr lang="ru-RU" altLang="ru-RU" sz="2000" dirty="0">
                <a:latin typeface="Arial" panose="020B0604020202020204" pitchFamily="34" charset="0"/>
              </a:rPr>
              <a:t/>
            </a:r>
            <a:br>
              <a:rPr lang="ru-RU" altLang="ru-RU" sz="2000" dirty="0">
                <a:latin typeface="Arial" panose="020B0604020202020204" pitchFamily="34" charset="0"/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257248"/>
              </p:ext>
            </p:extLst>
          </p:nvPr>
        </p:nvGraphicFramePr>
        <p:xfrm>
          <a:off x="698741" y="1104181"/>
          <a:ext cx="11041809" cy="6977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0701">
                  <a:extLst>
                    <a:ext uri="{9D8B030D-6E8A-4147-A177-3AD203B41FA5}">
                      <a16:colId xmlns:a16="http://schemas.microsoft.com/office/drawing/2014/main" val="1735432291"/>
                    </a:ext>
                  </a:extLst>
                </a:gridCol>
                <a:gridCol w="2202777">
                  <a:extLst>
                    <a:ext uri="{9D8B030D-6E8A-4147-A177-3AD203B41FA5}">
                      <a16:colId xmlns:a16="http://schemas.microsoft.com/office/drawing/2014/main" val="3088885316"/>
                    </a:ext>
                  </a:extLst>
                </a:gridCol>
                <a:gridCol w="2202777">
                  <a:extLst>
                    <a:ext uri="{9D8B030D-6E8A-4147-A177-3AD203B41FA5}">
                      <a16:colId xmlns:a16="http://schemas.microsoft.com/office/drawing/2014/main" val="3408730642"/>
                    </a:ext>
                  </a:extLst>
                </a:gridCol>
                <a:gridCol w="2202777">
                  <a:extLst>
                    <a:ext uri="{9D8B030D-6E8A-4147-A177-3AD203B41FA5}">
                      <a16:colId xmlns:a16="http://schemas.microsoft.com/office/drawing/2014/main" val="3315688777"/>
                    </a:ext>
                  </a:extLst>
                </a:gridCol>
                <a:gridCol w="2202777">
                  <a:extLst>
                    <a:ext uri="{9D8B030D-6E8A-4147-A177-3AD203B41FA5}">
                      <a16:colId xmlns:a16="http://schemas.microsoft.com/office/drawing/2014/main" val="2899793921"/>
                    </a:ext>
                  </a:extLst>
                </a:gridCol>
              </a:tblGrid>
              <a:tr h="865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Стадия ХПН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Клиническая оценка тяжести ХПН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СКФ, мл/мин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Основные клинические </a:t>
                      </a:r>
                      <a:r>
                        <a:rPr lang="ru-RU" sz="1400" dirty="0" smtClean="0">
                          <a:effectLst/>
                        </a:rPr>
                        <a:t>симптомы и синдромы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Лечебные мероприятия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extLst>
                  <a:ext uri="{0D108BD9-81ED-4DB2-BD59-A6C34878D82A}">
                    <a16:rowId xmlns:a16="http://schemas.microsoft.com/office/drawing/2014/main" val="2371362441"/>
                  </a:ext>
                </a:extLst>
              </a:tr>
              <a:tr h="1403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III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Начальная (легкая) ХПН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30-59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Артериальная гипертензия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err="1">
                          <a:effectLst/>
                        </a:rPr>
                        <a:t>Нефропротекция</a:t>
                      </a:r>
                      <a:r>
                        <a:rPr lang="ru-RU" sz="900" dirty="0">
                          <a:effectLst/>
                        </a:rPr>
                        <a:t>, лечение артериальной гипертензии, коррекция анемии и </a:t>
                      </a:r>
                      <a:r>
                        <a:rPr lang="ru-RU" sz="900" dirty="0" err="1">
                          <a:effectLst/>
                        </a:rPr>
                        <a:t>гиперфосфатемии</a:t>
                      </a:r>
                      <a:r>
                        <a:rPr lang="ru-RU" sz="900" dirty="0">
                          <a:effectLst/>
                        </a:rPr>
                        <a:t>, назначение аналогов витамина D. Ограничение белка до 0,8-0,6 г/кг в сутки, при показаниях- с </a:t>
                      </a:r>
                      <a:r>
                        <a:rPr lang="ru-RU" sz="900" dirty="0" err="1">
                          <a:effectLst/>
                        </a:rPr>
                        <a:t>кетоаналогами</a:t>
                      </a:r>
                      <a:r>
                        <a:rPr lang="ru-RU" sz="900" dirty="0">
                          <a:effectLst/>
                        </a:rPr>
                        <a:t> незаменимых аминокислот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extLst>
                  <a:ext uri="{0D108BD9-81ED-4DB2-BD59-A6C34878D82A}">
                    <a16:rowId xmlns:a16="http://schemas.microsoft.com/office/drawing/2014/main" val="3933268530"/>
                  </a:ext>
                </a:extLst>
              </a:tr>
              <a:tr h="1402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IV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Умеренная ХПН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15-29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То же + анемия, вторичный </a:t>
                      </a:r>
                      <a:r>
                        <a:rPr lang="ru-RU" sz="1600" dirty="0" err="1">
                          <a:effectLst/>
                        </a:rPr>
                        <a:t>гиперпаратиреоз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Коррекция артериальной гипертензии, анемии и гиперфосфатемии; лечение аналогами витамина D. Ограничение содержания в рационе К+ и Na+ до 60 ммоль/сут, белка - 0,7-0,3 г/кг в сутки + кетоаналоги незаменимых аминокислот. Подготовка к ЗПТ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extLst>
                  <a:ext uri="{0D108BD9-81ED-4DB2-BD59-A6C34878D82A}">
                    <a16:rowId xmlns:a16="http://schemas.microsoft.com/office/drawing/2014/main" val="742198786"/>
                  </a:ext>
                </a:extLst>
              </a:tr>
              <a:tr h="19252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V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Тяжелая ХПН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&lt;15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То же + задержка жидкости, анорексия, тошнота, рвота, </a:t>
                      </a:r>
                      <a:r>
                        <a:rPr lang="ru-RU" sz="1600" dirty="0" smtClean="0">
                          <a:effectLst/>
                        </a:rPr>
                        <a:t>зуд, снижение </a:t>
                      </a:r>
                      <a:r>
                        <a:rPr lang="ru-RU" sz="1600" dirty="0">
                          <a:effectLst/>
                        </a:rPr>
                        <a:t>ментальных </a:t>
                      </a:r>
                      <a:r>
                        <a:rPr lang="ru-RU" sz="1600" dirty="0" smtClean="0">
                          <a:effectLst/>
                        </a:rPr>
                        <a:t>функций, перикардит, плеврит. отек легких, уремическая кома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Плановое начало ЗПТ (чаще диализа; при возможности проводят трансплантацию почки без предварительного диализа)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extLst>
                  <a:ext uri="{0D108BD9-81ED-4DB2-BD59-A6C34878D82A}">
                    <a16:rowId xmlns:a16="http://schemas.microsoft.com/office/drawing/2014/main" val="9887111"/>
                  </a:ext>
                </a:extLst>
              </a:tr>
              <a:tr h="1380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Терминальная ХПН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&lt;5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То же + отек легких, кома, метаболический ацидоз, </a:t>
                      </a:r>
                      <a:r>
                        <a:rPr lang="ru-RU" sz="1600" dirty="0" err="1">
                          <a:effectLst/>
                        </a:rPr>
                        <a:t>гиперкалиемия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Экстренный диализ, паллиативная ургентная помощь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31" marR="14131" marT="14131" marB="14131" anchor="ctr"/>
                </a:tc>
                <a:extLst>
                  <a:ext uri="{0D108BD9-81ED-4DB2-BD59-A6C34878D82A}">
                    <a16:rowId xmlns:a16="http://schemas.microsoft.com/office/drawing/2014/main" val="376738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начинающейся ХПН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полиурия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никтурия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(нарушение концентрационной функции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почек, удлинение времени работы почек)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Прогрессирующая ХПН-уремия</a:t>
            </a:r>
          </a:p>
          <a:p>
            <a:r>
              <a:rPr lang="ru-RU" dirty="0" smtClean="0"/>
              <a:t>Слабость, сонливость, апатия, мышечная слабость (уремическая энцефалопатия), </a:t>
            </a:r>
            <a:r>
              <a:rPr lang="ru-RU" dirty="0" err="1" smtClean="0"/>
              <a:t>олигурия</a:t>
            </a:r>
            <a:r>
              <a:rPr lang="ru-RU" dirty="0" smtClean="0"/>
              <a:t> (снижена фильтрация), симптомы диспепсии (тошнота, рвота, диарея – раздражение аммиаком </a:t>
            </a:r>
            <a:r>
              <a:rPr lang="ru-RU" dirty="0" err="1" smtClean="0"/>
              <a:t>слизисты</a:t>
            </a:r>
            <a:r>
              <a:rPr lang="ru-RU" dirty="0" smtClean="0"/>
              <a:t> </a:t>
            </a:r>
            <a:r>
              <a:rPr lang="ru-RU" dirty="0" err="1" smtClean="0"/>
              <a:t>жкт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Зуд кожи (выделение уремических токсинов кожей)</a:t>
            </a:r>
          </a:p>
          <a:p>
            <a:r>
              <a:rPr lang="ru-RU" dirty="0" smtClean="0"/>
              <a:t>Язык сухой, коричневый, запах мочи или аммиака(мочевина разлагается бактериями до аммиака)</a:t>
            </a:r>
          </a:p>
          <a:p>
            <a:r>
              <a:rPr lang="ru-RU" dirty="0" smtClean="0"/>
              <a:t>Уремическая кома (нарушение обмена электролитов- К, </a:t>
            </a:r>
            <a:r>
              <a:rPr lang="ru-RU" dirty="0" err="1" smtClean="0"/>
              <a:t>Са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Гиперкалиемия</a:t>
            </a:r>
            <a:r>
              <a:rPr lang="ru-RU" dirty="0" smtClean="0"/>
              <a:t> с развитием аритмии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1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прогрессирующей ХПН (уремии)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Фибринозный перикардит (шум трения перикарда), затем экссудативный перикардит (сдавление миокарда, одышка и др. симптомы)</a:t>
            </a:r>
          </a:p>
          <a:p>
            <a:r>
              <a:rPr lang="ru-RU" dirty="0" smtClean="0"/>
              <a:t>Плеврит сухой, экссудативный</a:t>
            </a:r>
          </a:p>
          <a:p>
            <a:r>
              <a:rPr lang="ru-RU" dirty="0"/>
              <a:t> О</a:t>
            </a:r>
            <a:r>
              <a:rPr lang="ru-RU" dirty="0" smtClean="0"/>
              <a:t>тек легких, отек мозга ( </a:t>
            </a:r>
            <a:r>
              <a:rPr lang="ru-RU" dirty="0" err="1" smtClean="0"/>
              <a:t>гиперволемия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8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Ан. крови общий-</a:t>
            </a:r>
            <a:r>
              <a:rPr lang="ru-RU" dirty="0" err="1" smtClean="0"/>
              <a:t>нормохромная</a:t>
            </a:r>
            <a:r>
              <a:rPr lang="ru-RU" dirty="0" smtClean="0"/>
              <a:t>, </a:t>
            </a:r>
            <a:r>
              <a:rPr lang="ru-RU" dirty="0" err="1" smtClean="0"/>
              <a:t>нормоцитарная</a:t>
            </a:r>
            <a:r>
              <a:rPr lang="ru-RU" dirty="0" smtClean="0"/>
              <a:t> анемия, лейкопения, тромбоцитопения (воздействие уремических токсинов на костный мозг, снижение </a:t>
            </a:r>
            <a:r>
              <a:rPr lang="ru-RU" dirty="0" err="1" smtClean="0"/>
              <a:t>эритропоэтина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Увеличение времени кровотечения (тромбоцитопения)</a:t>
            </a:r>
          </a:p>
          <a:p>
            <a:r>
              <a:rPr lang="ru-RU" dirty="0" smtClean="0"/>
              <a:t>Б/х крови </a:t>
            </a:r>
            <a:r>
              <a:rPr lang="en-US" dirty="0" smtClean="0"/>
              <a:t>:</a:t>
            </a:r>
            <a:r>
              <a:rPr lang="ru-RU" dirty="0" smtClean="0"/>
              <a:t> увеличение </a:t>
            </a:r>
            <a:r>
              <a:rPr lang="ru-RU" dirty="0" err="1" smtClean="0"/>
              <a:t>креатинина</a:t>
            </a:r>
            <a:r>
              <a:rPr lang="ru-RU" dirty="0" smtClean="0"/>
              <a:t>, мочевины, щелочной </a:t>
            </a:r>
            <a:r>
              <a:rPr lang="ru-RU" dirty="0" err="1" smtClean="0"/>
              <a:t>фосфатазы,аммиака</a:t>
            </a:r>
            <a:r>
              <a:rPr lang="ru-RU" dirty="0" smtClean="0"/>
              <a:t>, мочевой кислоты, холестерина, повышение фосфора, калия, снижение натрия, повышение магния, повышение щелочной фосфатазы.</a:t>
            </a:r>
          </a:p>
          <a:p>
            <a:r>
              <a:rPr lang="ru-RU" dirty="0"/>
              <a:t> </a:t>
            </a:r>
            <a:r>
              <a:rPr lang="ru-RU" b="1" dirty="0" smtClean="0"/>
              <a:t>Снижение СКФ – ключевой показатель</a:t>
            </a:r>
            <a:r>
              <a:rPr lang="ru-RU" dirty="0" smtClean="0"/>
              <a:t>!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Инструментальные методы </a:t>
            </a:r>
            <a:r>
              <a:rPr lang="ru-RU" dirty="0" smtClean="0"/>
              <a:t>могут выявить причину ХПН.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0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9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физикальные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Отеки </a:t>
            </a:r>
            <a:r>
              <a:rPr lang="ru-RU" dirty="0"/>
              <a:t>- от минимальных (пастозность лица) до массивных. </a:t>
            </a:r>
            <a:endParaRPr lang="ru-RU" dirty="0" smtClean="0"/>
          </a:p>
          <a:p>
            <a:r>
              <a:rPr lang="ru-RU" dirty="0" smtClean="0"/>
              <a:t>АД </a:t>
            </a:r>
            <a:r>
              <a:rPr lang="ru-RU" dirty="0"/>
              <a:t>(систолическое и диастолическое) повышено. </a:t>
            </a:r>
            <a:endParaRPr lang="ru-RU" dirty="0" smtClean="0"/>
          </a:p>
          <a:p>
            <a:r>
              <a:rPr lang="ru-RU" dirty="0" smtClean="0"/>
              <a:t>Температура </a:t>
            </a:r>
            <a:r>
              <a:rPr lang="ru-RU" dirty="0"/>
              <a:t>тела при первичных ХГН нормальная. При вторичных </a:t>
            </a:r>
            <a:r>
              <a:rPr lang="ru-RU" dirty="0" err="1"/>
              <a:t>гломерулонефритах</a:t>
            </a:r>
            <a:r>
              <a:rPr lang="ru-RU" dirty="0"/>
              <a:t> выявляют признаки </a:t>
            </a:r>
            <a:r>
              <a:rPr lang="ru-RU" dirty="0" smtClean="0"/>
              <a:t>системных заболеваний соединительной ткани, </a:t>
            </a:r>
            <a:r>
              <a:rPr lang="ru-RU" dirty="0"/>
              <a:t>системных </a:t>
            </a:r>
            <a:r>
              <a:rPr lang="ru-RU" dirty="0" err="1"/>
              <a:t>васкулитов</a:t>
            </a:r>
            <a:r>
              <a:rPr lang="ru-RU" dirty="0"/>
              <a:t> (лихорадка, похудание, боли в мышцах и суставах, кардит, артрит, дерматит, геморрагические высыпания, </a:t>
            </a:r>
            <a:r>
              <a:rPr lang="ru-RU" dirty="0" err="1"/>
              <a:t>гепатолиенальный</a:t>
            </a:r>
            <a:r>
              <a:rPr lang="ru-RU" dirty="0"/>
              <a:t> синдром, боли в животе).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позднем обращении больного к врачу повышение АД и отеки могут </a:t>
            </a:r>
            <a:r>
              <a:rPr lang="ru-RU" dirty="0" smtClean="0"/>
              <a:t>отсутствовать (имеется мочевой синдром).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2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(субъективные и объективные)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-Макрогематурия</a:t>
            </a:r>
            <a:r>
              <a:rPr lang="ru-RU" dirty="0" smtClean="0"/>
              <a:t>  </a:t>
            </a:r>
            <a:r>
              <a:rPr lang="ru-RU" dirty="0"/>
              <a:t>(моча приобретает вид мясных помоев),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снижение </a:t>
            </a:r>
            <a:r>
              <a:rPr lang="ru-RU" dirty="0"/>
              <a:t>диуреза, вплоть до анурии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-резкая головная </a:t>
            </a:r>
            <a:r>
              <a:rPr lang="ru-RU" dirty="0"/>
              <a:t>боль,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-отеки </a:t>
            </a:r>
            <a:r>
              <a:rPr lang="ru-RU" dirty="0"/>
              <a:t>разной степени выраженности (развиваются быстро, в течение часов, дней</a:t>
            </a:r>
            <a:r>
              <a:rPr lang="ru-RU" dirty="0" smtClean="0"/>
              <a:t>),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повышение АД.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Температура </a:t>
            </a:r>
            <a:r>
              <a:rPr lang="ru-RU" dirty="0"/>
              <a:t>тела обычно нормальная, боль в пояснице не характерна.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72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(лабораторные) симптомы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2125"/>
            <a:ext cx="10515600" cy="4414838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моче выявляют протеинурию менее чем 3-5 г/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(ниже нефротического уровня).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Гематурия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наличием измененных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дисморфных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эритроцитов, лучше различимых в фазово-контрастном микроскопе, формирующих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эритроцитарные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(кровяные) цилиндры в свежеприготовленном осадке мочи.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асептической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лейкоцитурии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лимфоцитурии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(более 20% всех лейкоцитов в осадке мочи).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3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3735</Words>
  <Application>Microsoft Office PowerPoint</Application>
  <PresentationFormat>Широкоэкранный</PresentationFormat>
  <Paragraphs>509</Paragraphs>
  <Slides>69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5" baseType="lpstr">
      <vt:lpstr>Arial</vt:lpstr>
      <vt:lpstr>Calibri</vt:lpstr>
      <vt:lpstr>Calibri Light</vt:lpstr>
      <vt:lpstr>Symbol</vt:lpstr>
      <vt:lpstr>Times New Roman</vt:lpstr>
      <vt:lpstr>Тема Office</vt:lpstr>
      <vt:lpstr>Синдромы поражения мочевыделительной системы</vt:lpstr>
      <vt:lpstr>Мочевой синдром (МС)</vt:lpstr>
      <vt:lpstr> </vt:lpstr>
      <vt:lpstr>Нефритический синдром Синонимы Остронефритический синдром, мочевой синдром с артериальной гипертонией и отеками, циклическая форма гломерулонефрита. </vt:lpstr>
      <vt:lpstr>Анамнестические данные</vt:lpstr>
      <vt:lpstr>Механизмы развития симптомов при нефритическом синдроме</vt:lpstr>
      <vt:lpstr>Клинические симптомы (физикальные) </vt:lpstr>
      <vt:lpstr>Клинические симптомы (субъективные и объективные) </vt:lpstr>
      <vt:lpstr>Параклинические (лабораторные) симптомы</vt:lpstr>
      <vt:lpstr>Параклинические (лабораторные) симптомы</vt:lpstr>
      <vt:lpstr>Параклинические (лабораторные)симптомы </vt:lpstr>
      <vt:lpstr>Параклинические симтомы </vt:lpstr>
      <vt:lpstr>Инструментальные исследования</vt:lpstr>
      <vt:lpstr>Классификация нефротического синдрома (нс)</vt:lpstr>
      <vt:lpstr>Нефротический синдром</vt:lpstr>
      <vt:lpstr>Морфо-функциональная сущность</vt:lpstr>
      <vt:lpstr>Основные причины нефротического синдрома</vt:lpstr>
      <vt:lpstr>Клинические симптомы (субъективные) </vt:lpstr>
      <vt:lpstr>Клинические симптомы (объективные) </vt:lpstr>
      <vt:lpstr>Параклинические симптомы (лабораторные)</vt:lpstr>
      <vt:lpstr>Биохимический анализ крови</vt:lpstr>
      <vt:lpstr>Б/х исследование сыворотки крови </vt:lpstr>
      <vt:lpstr>Инструментальное обследование</vt:lpstr>
      <vt:lpstr>Почечная колика -</vt:lpstr>
      <vt:lpstr>Морфо-функциональная сущность синдрома почечной колики</vt:lpstr>
      <vt:lpstr>Камнеобразующие компоненты мочи</vt:lpstr>
      <vt:lpstr>Клинические симптомы (субъективные)</vt:lpstr>
      <vt:lpstr>Анамнестические данные</vt:lpstr>
      <vt:lpstr>Клинические симптомы (объективные)</vt:lpstr>
      <vt:lpstr>Параклинические симптомы</vt:lpstr>
      <vt:lpstr>Неотложная помощь при почечной колике</vt:lpstr>
      <vt:lpstr>Инфекция мочевыводящих путей (ИМП) – синдром, включающий в себя клинические  симптомы инфекции верхних и нижних мочевых путей, мужских половых органов и бессимптомную бактериурию. </vt:lpstr>
      <vt:lpstr>Клинические симптомы ИМП(субъективные)</vt:lpstr>
      <vt:lpstr>Данные анамнеза</vt:lpstr>
      <vt:lpstr>Клинические симптомы (объективные)</vt:lpstr>
      <vt:lpstr>Параклинические симптомы (лабораторные)</vt:lpstr>
      <vt:lpstr>Параклинические симптомы (лабораторные)</vt:lpstr>
      <vt:lpstr>Параклинические симптомы (лабораторные)</vt:lpstr>
      <vt:lpstr>Параклинические симптомы (лабораторные)</vt:lpstr>
      <vt:lpstr>Параклинические симптомы (инструментальные)</vt:lpstr>
      <vt:lpstr>Параклинические симптомы (инструментальные)</vt:lpstr>
      <vt:lpstr>Синдром почечной артериальной гипертонии</vt:lpstr>
      <vt:lpstr>Морфо-функциональная сущность синдрома почечной АГ</vt:lpstr>
      <vt:lpstr>Морфо-функциональная сущность синдрома почечной АГ</vt:lpstr>
      <vt:lpstr>Синдромы глобальной дисфункции почек(почечной недостаточности)</vt:lpstr>
      <vt:lpstr>Основные функции почек</vt:lpstr>
      <vt:lpstr>Острое повреждение почек (ОПП)</vt:lpstr>
      <vt:lpstr>Острое нарушение функции  почек может быть обусловлено причинами </vt:lpstr>
      <vt:lpstr>Стадии течения ОПП</vt:lpstr>
      <vt:lpstr>Презентация PowerPoint</vt:lpstr>
      <vt:lpstr>Стадия восстановления диуреза</vt:lpstr>
      <vt:lpstr>Морфо-функциональная сущность ХБП</vt:lpstr>
      <vt:lpstr>Скорость клубочковой фильтрации (СКФ)</vt:lpstr>
      <vt:lpstr>СКФ зависит </vt:lpstr>
      <vt:lpstr>Патологические процессы, вызывающие ХБП</vt:lpstr>
      <vt:lpstr>Критерии  ХБП</vt:lpstr>
      <vt:lpstr>Критерии снижения функции почек</vt:lpstr>
      <vt:lpstr>Презентация PowerPoint</vt:lpstr>
      <vt:lpstr>Презентация PowerPoint</vt:lpstr>
      <vt:lpstr>Классификация стадий ХБП по СКФ</vt:lpstr>
      <vt:lpstr>Основные функции почек и симптомы их нарушений (поздние)</vt:lpstr>
      <vt:lpstr>Хроническая почечная недостаточность -это ХБП 3-4-и 5 ст.</vt:lpstr>
      <vt:lpstr>Морфо-функциональная сущность ХПН</vt:lpstr>
      <vt:lpstr>Причины прогрессирования хронической почечной дисфункции и факторы риска</vt:lpstr>
      <vt:lpstr>Факторы риска прогрессирования почечной дисфункции</vt:lpstr>
      <vt:lpstr>Клиническая классификация тяжести хронической почечной недостаточности (KDOQI, 2002) </vt:lpstr>
      <vt:lpstr> Клинические симптомы начинающейся ХПН: полиурия и никтурия (нарушение концентрационной функции почек, удлинение времени работы почек) </vt:lpstr>
      <vt:lpstr>Клинические симптомы прогрессирующей ХПН (уремии)</vt:lpstr>
      <vt:lpstr>Параклинические симптомы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Синдромы поражения почек</dc:title>
  <dc:creator>Elena</dc:creator>
  <cp:lastModifiedBy>Elena</cp:lastModifiedBy>
  <cp:revision>182</cp:revision>
  <dcterms:created xsi:type="dcterms:W3CDTF">2018-11-29T16:28:16Z</dcterms:created>
  <dcterms:modified xsi:type="dcterms:W3CDTF">2020-09-10T14:23:50Z</dcterms:modified>
</cp:coreProperties>
</file>