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86"/>
  </p:notesMasterIdLst>
  <p:sldIdLst>
    <p:sldId id="256" r:id="rId4"/>
    <p:sldId id="349" r:id="rId5"/>
    <p:sldId id="303" r:id="rId6"/>
    <p:sldId id="297" r:id="rId7"/>
    <p:sldId id="298" r:id="rId8"/>
    <p:sldId id="384" r:id="rId9"/>
    <p:sldId id="299" r:id="rId10"/>
    <p:sldId id="333" r:id="rId11"/>
    <p:sldId id="300" r:id="rId12"/>
    <p:sldId id="325" r:id="rId13"/>
    <p:sldId id="323" r:id="rId14"/>
    <p:sldId id="345" r:id="rId15"/>
    <p:sldId id="377" r:id="rId16"/>
    <p:sldId id="390" r:id="rId17"/>
    <p:sldId id="339" r:id="rId18"/>
    <p:sldId id="399" r:id="rId19"/>
    <p:sldId id="335" r:id="rId20"/>
    <p:sldId id="400" r:id="rId21"/>
    <p:sldId id="403" r:id="rId22"/>
    <p:sldId id="355" r:id="rId23"/>
    <p:sldId id="337" r:id="rId24"/>
    <p:sldId id="301" r:id="rId25"/>
    <p:sldId id="302" r:id="rId26"/>
    <p:sldId id="307" r:id="rId27"/>
    <p:sldId id="309" r:id="rId28"/>
    <p:sldId id="310" r:id="rId29"/>
    <p:sldId id="311" r:id="rId30"/>
    <p:sldId id="312" r:id="rId31"/>
    <p:sldId id="313" r:id="rId32"/>
    <p:sldId id="319" r:id="rId33"/>
    <p:sldId id="408" r:id="rId34"/>
    <p:sldId id="409" r:id="rId35"/>
    <p:sldId id="410" r:id="rId36"/>
    <p:sldId id="267" r:id="rId37"/>
    <p:sldId id="315" r:id="rId38"/>
    <p:sldId id="320" r:id="rId39"/>
    <p:sldId id="273" r:id="rId40"/>
    <p:sldId id="274" r:id="rId41"/>
    <p:sldId id="368" r:id="rId42"/>
    <p:sldId id="360" r:id="rId43"/>
    <p:sldId id="411" r:id="rId44"/>
    <p:sldId id="386" r:id="rId45"/>
    <p:sldId id="369" r:id="rId46"/>
    <p:sldId id="321" r:id="rId47"/>
    <p:sldId id="292" r:id="rId48"/>
    <p:sldId id="276" r:id="rId49"/>
    <p:sldId id="277" r:id="rId50"/>
    <p:sldId id="278" r:id="rId51"/>
    <p:sldId id="426" r:id="rId52"/>
    <p:sldId id="421" r:id="rId53"/>
    <p:sldId id="427" r:id="rId54"/>
    <p:sldId id="422" r:id="rId55"/>
    <p:sldId id="398" r:id="rId56"/>
    <p:sldId id="412" r:id="rId57"/>
    <p:sldId id="413" r:id="rId58"/>
    <p:sldId id="414" r:id="rId59"/>
    <p:sldId id="415" r:id="rId60"/>
    <p:sldId id="381" r:id="rId61"/>
    <p:sldId id="380" r:id="rId62"/>
    <p:sldId id="363" r:id="rId63"/>
    <p:sldId id="371" r:id="rId64"/>
    <p:sldId id="373" r:id="rId65"/>
    <p:sldId id="383" r:id="rId66"/>
    <p:sldId id="417" r:id="rId67"/>
    <p:sldId id="397" r:id="rId68"/>
    <p:sldId id="416" r:id="rId69"/>
    <p:sldId id="382" r:id="rId70"/>
    <p:sldId id="389" r:id="rId71"/>
    <p:sldId id="395" r:id="rId72"/>
    <p:sldId id="418" r:id="rId73"/>
    <p:sldId id="286" r:id="rId74"/>
    <p:sldId id="396" r:id="rId75"/>
    <p:sldId id="425" r:id="rId76"/>
    <p:sldId id="367" r:id="rId77"/>
    <p:sldId id="261" r:id="rId78"/>
    <p:sldId id="264" r:id="rId79"/>
    <p:sldId id="394" r:id="rId80"/>
    <p:sldId id="423" r:id="rId81"/>
    <p:sldId id="329" r:id="rId82"/>
    <p:sldId id="420" r:id="rId83"/>
    <p:sldId id="330" r:id="rId84"/>
    <p:sldId id="405" r:id="rId8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62" autoAdjust="0"/>
  </p:normalViewPr>
  <p:slideViewPr>
    <p:cSldViewPr>
      <p:cViewPr varScale="1">
        <p:scale>
          <a:sx n="104" d="100"/>
          <a:sy n="104" d="100"/>
        </p:scale>
        <p:origin x="18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tableStyles" Target="tableStyles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F1674-752C-47CD-A57E-1B43E8FE3530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57953-DD10-44F4-A2FF-E6A644C88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316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21523-54A0-46A5-9E1D-FD971F7A401D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642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4 w 1722"/>
                <a:gd name="T1" fmla="*/ 62 h 66"/>
                <a:gd name="T2" fmla="*/ 1714 w 1722"/>
                <a:gd name="T3" fmla="*/ 56 h 66"/>
                <a:gd name="T4" fmla="*/ 0 w 1722"/>
                <a:gd name="T5" fmla="*/ 0 h 66"/>
                <a:gd name="T6" fmla="*/ 0 w 1722"/>
                <a:gd name="T7" fmla="*/ 44 h 66"/>
                <a:gd name="T8" fmla="*/ 1714 w 1722"/>
                <a:gd name="T9" fmla="*/ 62 h 66"/>
                <a:gd name="T10" fmla="*/ 1714 w 1722"/>
                <a:gd name="T11" fmla="*/ 6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1 w 975"/>
                <a:gd name="T1" fmla="*/ 48 h 101"/>
                <a:gd name="T2" fmla="*/ 971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1 w 975"/>
                <a:gd name="T9" fmla="*/ 48 h 101"/>
                <a:gd name="T10" fmla="*/ 971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3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3 w 2141"/>
                <a:gd name="T7" fmla="*/ 0 h 198"/>
                <a:gd name="T8" fmla="*/ 2133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0 w 2517"/>
                <a:gd name="T1" fmla="*/ 276 h 276"/>
                <a:gd name="T2" fmla="*/ 2505 w 2517"/>
                <a:gd name="T3" fmla="*/ 204 h 276"/>
                <a:gd name="T4" fmla="*/ 2248 w 2517"/>
                <a:gd name="T5" fmla="*/ 0 h 276"/>
                <a:gd name="T6" fmla="*/ 0 w 2517"/>
                <a:gd name="T7" fmla="*/ 276 h 276"/>
                <a:gd name="T8" fmla="*/ 2170 w 2517"/>
                <a:gd name="T9" fmla="*/ 276 h 276"/>
                <a:gd name="T10" fmla="*/ 2170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5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5 w 729"/>
                <a:gd name="T7" fmla="*/ 240 h 240"/>
                <a:gd name="T8" fmla="*/ 725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5 w 729"/>
                <a:gd name="T1" fmla="*/ 318 h 318"/>
                <a:gd name="T2" fmla="*/ 725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5 w 729"/>
                <a:gd name="T9" fmla="*/ 318 h 318"/>
                <a:gd name="T10" fmla="*/ 725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8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973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2973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BA4E-A8E7-4D0F-B396-09139C05EB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68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24153-F6F1-430D-8D74-11B9700E0BF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07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96368-502E-43D7-8328-6B191059225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13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4 w 1722"/>
                <a:gd name="T1" fmla="*/ 62 h 66"/>
                <a:gd name="T2" fmla="*/ 1714 w 1722"/>
                <a:gd name="T3" fmla="*/ 56 h 66"/>
                <a:gd name="T4" fmla="*/ 0 w 1722"/>
                <a:gd name="T5" fmla="*/ 0 h 66"/>
                <a:gd name="T6" fmla="*/ 0 w 1722"/>
                <a:gd name="T7" fmla="*/ 44 h 66"/>
                <a:gd name="T8" fmla="*/ 1714 w 1722"/>
                <a:gd name="T9" fmla="*/ 62 h 66"/>
                <a:gd name="T10" fmla="*/ 1714 w 1722"/>
                <a:gd name="T11" fmla="*/ 6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1 w 975"/>
                <a:gd name="T1" fmla="*/ 48 h 101"/>
                <a:gd name="T2" fmla="*/ 971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1 w 975"/>
                <a:gd name="T9" fmla="*/ 48 h 101"/>
                <a:gd name="T10" fmla="*/ 971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3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3 w 2141"/>
                <a:gd name="T7" fmla="*/ 0 h 198"/>
                <a:gd name="T8" fmla="*/ 2133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0 w 2517"/>
                <a:gd name="T1" fmla="*/ 276 h 276"/>
                <a:gd name="T2" fmla="*/ 2505 w 2517"/>
                <a:gd name="T3" fmla="*/ 204 h 276"/>
                <a:gd name="T4" fmla="*/ 2248 w 2517"/>
                <a:gd name="T5" fmla="*/ 0 h 276"/>
                <a:gd name="T6" fmla="*/ 0 w 2517"/>
                <a:gd name="T7" fmla="*/ 276 h 276"/>
                <a:gd name="T8" fmla="*/ 2170 w 2517"/>
                <a:gd name="T9" fmla="*/ 276 h 276"/>
                <a:gd name="T10" fmla="*/ 2170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5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5 w 729"/>
                <a:gd name="T7" fmla="*/ 240 h 240"/>
                <a:gd name="T8" fmla="*/ 725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5 w 729"/>
                <a:gd name="T1" fmla="*/ 318 h 318"/>
                <a:gd name="T2" fmla="*/ 725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5 w 729"/>
                <a:gd name="T9" fmla="*/ 318 h 318"/>
                <a:gd name="T10" fmla="*/ 725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8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973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2973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BA4E-A8E7-4D0F-B396-09139C05EB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19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71F0F-89A4-4945-B749-D86E0115C11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70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E61B5-3F02-4145-82D5-5B5D780E1D2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137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9EC78-A09A-40A2-975B-B908AF8D4A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98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3EB5F-1CA6-4D2C-89F9-78CCE809A92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75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5BC0B-30C6-4454-A8D5-79F8033065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64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8AFDD-1BF7-4BA2-AF21-B5C8EA80DFE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80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086AD-E0D3-4C4F-B271-D12D3107A09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2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71F0F-89A4-4945-B749-D86E0115C11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54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4005C-0C21-472C-AC9F-FA15268C4FB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0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24153-F6F1-430D-8D74-11B9700E0BF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89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96368-502E-43D7-8328-6B191059225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58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2 w 1722"/>
                <a:gd name="T1" fmla="*/ 61 h 66"/>
                <a:gd name="T2" fmla="*/ 1712 w 1722"/>
                <a:gd name="T3" fmla="*/ 55 h 66"/>
                <a:gd name="T4" fmla="*/ 0 w 1722"/>
                <a:gd name="T5" fmla="*/ 0 h 66"/>
                <a:gd name="T6" fmla="*/ 0 w 1722"/>
                <a:gd name="T7" fmla="*/ 43 h 66"/>
                <a:gd name="T8" fmla="*/ 1712 w 1722"/>
                <a:gd name="T9" fmla="*/ 61 h 66"/>
                <a:gd name="T10" fmla="*/ 1712 w 1722"/>
                <a:gd name="T11" fmla="*/ 61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0 w 975"/>
                <a:gd name="T1" fmla="*/ 48 h 101"/>
                <a:gd name="T2" fmla="*/ 970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0 w 975"/>
                <a:gd name="T9" fmla="*/ 48 h 101"/>
                <a:gd name="T10" fmla="*/ 970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1 w 2141"/>
                <a:gd name="T7" fmla="*/ 0 h 198"/>
                <a:gd name="T8" fmla="*/ 213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67 w 2517"/>
                <a:gd name="T1" fmla="*/ 276 h 276"/>
                <a:gd name="T2" fmla="*/ 2502 w 2517"/>
                <a:gd name="T3" fmla="*/ 204 h 276"/>
                <a:gd name="T4" fmla="*/ 2245 w 2517"/>
                <a:gd name="T5" fmla="*/ 0 h 276"/>
                <a:gd name="T6" fmla="*/ 0 w 2517"/>
                <a:gd name="T7" fmla="*/ 276 h 276"/>
                <a:gd name="T8" fmla="*/ 2167 w 2517"/>
                <a:gd name="T9" fmla="*/ 276 h 276"/>
                <a:gd name="T10" fmla="*/ 2167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4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4 w 729"/>
                <a:gd name="T7" fmla="*/ 240 h 240"/>
                <a:gd name="T8" fmla="*/ 724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4 w 729"/>
                <a:gd name="T1" fmla="*/ 318 h 318"/>
                <a:gd name="T2" fmla="*/ 724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4 w 729"/>
                <a:gd name="T9" fmla="*/ 318 h 318"/>
                <a:gd name="T10" fmla="*/ 724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7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973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2973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59FB2-80CE-48AB-A335-79B10F4DF0E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42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0F393-0F94-46BD-8B78-0E74CE49A5B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2964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5F61B-3B14-44F7-A4ED-4E31A429833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58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72D2A-5899-4910-A982-9895311505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244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5A4FA-D150-407A-9666-A2E699E6C48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541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25050-7B6B-4640-9F72-DE32CA02C7B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588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4727B-0160-460E-8AA1-3CA1A8283F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96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E61B5-3F02-4145-82D5-5B5D780E1D2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633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1678C-6FCB-40AF-841F-42EB715685A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810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8177D-BB79-4C1B-8850-3A0E8FA9F2F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450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CE1DC-56A3-4833-8056-ED3B527ECF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88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FC86C-A27B-4128-A14F-AFEE0AADC6D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045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34FCA-3113-4DA1-AF49-15FB9EDC16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923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9EC78-A09A-40A2-975B-B908AF8D4A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3EB5F-1CA6-4D2C-89F9-78CCE809A92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5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5BC0B-30C6-4454-A8D5-79F8033065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8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8AFDD-1BF7-4BA2-AF21-B5C8EA80DFE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3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086AD-E0D3-4C4F-B271-D12D3107A09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3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4005C-0C21-472C-AC9F-FA15268C4FB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867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7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7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4 w 1722"/>
                <a:gd name="T1" fmla="*/ 62 h 66"/>
                <a:gd name="T2" fmla="*/ 1714 w 1722"/>
                <a:gd name="T3" fmla="*/ 56 h 66"/>
                <a:gd name="T4" fmla="*/ 0 w 1722"/>
                <a:gd name="T5" fmla="*/ 0 h 66"/>
                <a:gd name="T6" fmla="*/ 0 w 1722"/>
                <a:gd name="T7" fmla="*/ 44 h 66"/>
                <a:gd name="T8" fmla="*/ 1714 w 1722"/>
                <a:gd name="T9" fmla="*/ 62 h 66"/>
                <a:gd name="T10" fmla="*/ 1714 w 1722"/>
                <a:gd name="T11" fmla="*/ 6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7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1 w 975"/>
                <a:gd name="T1" fmla="*/ 48 h 101"/>
                <a:gd name="T2" fmla="*/ 971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1 w 975"/>
                <a:gd name="T9" fmla="*/ 48 h 101"/>
                <a:gd name="T10" fmla="*/ 971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3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3 w 2141"/>
                <a:gd name="T7" fmla="*/ 0 h 198"/>
                <a:gd name="T8" fmla="*/ 2133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8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0 w 2517"/>
                <a:gd name="T1" fmla="*/ 276 h 276"/>
                <a:gd name="T2" fmla="*/ 2505 w 2517"/>
                <a:gd name="T3" fmla="*/ 204 h 276"/>
                <a:gd name="T4" fmla="*/ 2248 w 2517"/>
                <a:gd name="T5" fmla="*/ 0 h 276"/>
                <a:gd name="T6" fmla="*/ 0 w 2517"/>
                <a:gd name="T7" fmla="*/ 276 h 276"/>
                <a:gd name="T8" fmla="*/ 2170 w 2517"/>
                <a:gd name="T9" fmla="*/ 276 h 276"/>
                <a:gd name="T10" fmla="*/ 2170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8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5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5 w 729"/>
                <a:gd name="T7" fmla="*/ 240 h 240"/>
                <a:gd name="T8" fmla="*/ 725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8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5 w 729"/>
                <a:gd name="T1" fmla="*/ 318 h 318"/>
                <a:gd name="T2" fmla="*/ 725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5 w 729"/>
                <a:gd name="T9" fmla="*/ 318 h 318"/>
                <a:gd name="T10" fmla="*/ 725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8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8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9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9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9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9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9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9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9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8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70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70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70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70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70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70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70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70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71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871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871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87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871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71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7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1E2FF5-79A3-40E0-B433-11D0FEF7A935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804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867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7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7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4 w 1722"/>
                <a:gd name="T1" fmla="*/ 62 h 66"/>
                <a:gd name="T2" fmla="*/ 1714 w 1722"/>
                <a:gd name="T3" fmla="*/ 56 h 66"/>
                <a:gd name="T4" fmla="*/ 0 w 1722"/>
                <a:gd name="T5" fmla="*/ 0 h 66"/>
                <a:gd name="T6" fmla="*/ 0 w 1722"/>
                <a:gd name="T7" fmla="*/ 44 h 66"/>
                <a:gd name="T8" fmla="*/ 1714 w 1722"/>
                <a:gd name="T9" fmla="*/ 62 h 66"/>
                <a:gd name="T10" fmla="*/ 1714 w 1722"/>
                <a:gd name="T11" fmla="*/ 6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7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1 w 975"/>
                <a:gd name="T1" fmla="*/ 48 h 101"/>
                <a:gd name="T2" fmla="*/ 971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1 w 975"/>
                <a:gd name="T9" fmla="*/ 48 h 101"/>
                <a:gd name="T10" fmla="*/ 971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3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3 w 2141"/>
                <a:gd name="T7" fmla="*/ 0 h 198"/>
                <a:gd name="T8" fmla="*/ 2133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8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0 w 2517"/>
                <a:gd name="T1" fmla="*/ 276 h 276"/>
                <a:gd name="T2" fmla="*/ 2505 w 2517"/>
                <a:gd name="T3" fmla="*/ 204 h 276"/>
                <a:gd name="T4" fmla="*/ 2248 w 2517"/>
                <a:gd name="T5" fmla="*/ 0 h 276"/>
                <a:gd name="T6" fmla="*/ 0 w 2517"/>
                <a:gd name="T7" fmla="*/ 276 h 276"/>
                <a:gd name="T8" fmla="*/ 2170 w 2517"/>
                <a:gd name="T9" fmla="*/ 276 h 276"/>
                <a:gd name="T10" fmla="*/ 2170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8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5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5 w 729"/>
                <a:gd name="T7" fmla="*/ 240 h 240"/>
                <a:gd name="T8" fmla="*/ 725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8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5 w 729"/>
                <a:gd name="T1" fmla="*/ 318 h 318"/>
                <a:gd name="T2" fmla="*/ 725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5 w 729"/>
                <a:gd name="T9" fmla="*/ 318 h 318"/>
                <a:gd name="T10" fmla="*/ 725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8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8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9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9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9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9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9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9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9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8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70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70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70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70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70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70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70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70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71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871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871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87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871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71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7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1E2FF5-79A3-40E0-B433-11D0FEF7A935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482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867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7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7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2 w 1722"/>
                <a:gd name="T1" fmla="*/ 61 h 66"/>
                <a:gd name="T2" fmla="*/ 1712 w 1722"/>
                <a:gd name="T3" fmla="*/ 55 h 66"/>
                <a:gd name="T4" fmla="*/ 0 w 1722"/>
                <a:gd name="T5" fmla="*/ 0 h 66"/>
                <a:gd name="T6" fmla="*/ 0 w 1722"/>
                <a:gd name="T7" fmla="*/ 43 h 66"/>
                <a:gd name="T8" fmla="*/ 1712 w 1722"/>
                <a:gd name="T9" fmla="*/ 61 h 66"/>
                <a:gd name="T10" fmla="*/ 1712 w 1722"/>
                <a:gd name="T11" fmla="*/ 61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7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0 w 975"/>
                <a:gd name="T1" fmla="*/ 48 h 101"/>
                <a:gd name="T2" fmla="*/ 970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0 w 975"/>
                <a:gd name="T9" fmla="*/ 48 h 101"/>
                <a:gd name="T10" fmla="*/ 970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1 w 2141"/>
                <a:gd name="T7" fmla="*/ 0 h 198"/>
                <a:gd name="T8" fmla="*/ 213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8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67 w 2517"/>
                <a:gd name="T1" fmla="*/ 276 h 276"/>
                <a:gd name="T2" fmla="*/ 2502 w 2517"/>
                <a:gd name="T3" fmla="*/ 204 h 276"/>
                <a:gd name="T4" fmla="*/ 2245 w 2517"/>
                <a:gd name="T5" fmla="*/ 0 h 276"/>
                <a:gd name="T6" fmla="*/ 0 w 2517"/>
                <a:gd name="T7" fmla="*/ 276 h 276"/>
                <a:gd name="T8" fmla="*/ 2167 w 2517"/>
                <a:gd name="T9" fmla="*/ 276 h 276"/>
                <a:gd name="T10" fmla="*/ 2167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8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4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4 w 729"/>
                <a:gd name="T7" fmla="*/ 240 h 240"/>
                <a:gd name="T8" fmla="*/ 724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8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4 w 729"/>
                <a:gd name="T1" fmla="*/ 318 h 318"/>
                <a:gd name="T2" fmla="*/ 724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4 w 729"/>
                <a:gd name="T9" fmla="*/ 318 h 318"/>
                <a:gd name="T10" fmla="*/ 724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8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8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9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9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9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9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9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9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69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7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70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70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70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70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70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70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70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70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71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871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871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87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871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71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7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DE8049-426C-4A82-AA5E-D8F01DA67AB7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306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/>
              <a:t>Эхокардиография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ru-RU" dirty="0"/>
              <a:t>лекция</a:t>
            </a:r>
          </a:p>
        </p:txBody>
      </p:sp>
      <p:pic>
        <p:nvPicPr>
          <p:cNvPr id="4" name="Picture 3" descr="C:\Users\asus\Desktop\лена научка!!!\Heart Echocardiography Diagram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" y="-13622"/>
            <a:ext cx="9140754" cy="688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967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7813"/>
            <a:ext cx="8147248" cy="270867"/>
          </a:xfrm>
        </p:spPr>
        <p:txBody>
          <a:bodyPr/>
          <a:lstStyle/>
          <a:p>
            <a:r>
              <a:rPr lang="ru-RU" sz="2400" dirty="0" err="1"/>
              <a:t>Эхокг</a:t>
            </a:r>
            <a:r>
              <a:rPr lang="ru-RU" sz="2400" dirty="0"/>
              <a:t> по длинной оси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70485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431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и М режимы </a:t>
            </a:r>
            <a:r>
              <a:rPr lang="ru-RU" sz="2400" dirty="0"/>
              <a:t>(на уровне створок митрального клапана)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3"/>
            <a:ext cx="734481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177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7813"/>
            <a:ext cx="8147248" cy="774923"/>
          </a:xfrm>
        </p:spPr>
        <p:txBody>
          <a:bodyPr/>
          <a:lstStyle/>
          <a:p>
            <a:r>
              <a:rPr lang="ru-RU" dirty="0"/>
              <a:t>Методика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472608"/>
          </a:xfrm>
        </p:spPr>
        <p:txBody>
          <a:bodyPr/>
          <a:lstStyle/>
          <a:p>
            <a:r>
              <a:rPr lang="ru-RU" sz="2400" dirty="0">
                <a:effectLst/>
              </a:rPr>
              <a:t>Во время исследования пациент лежит на спине или на левом боку.</a:t>
            </a:r>
          </a:p>
          <a:p>
            <a:r>
              <a:rPr lang="ru-RU" sz="2400" dirty="0">
                <a:effectLst/>
              </a:rPr>
              <a:t> Датчик располагают над сердцем в различных позициях, обеспечивающих доступ к исследованию разных отделов сердца по его длинной и короткой осям.</a:t>
            </a:r>
          </a:p>
          <a:p>
            <a:r>
              <a:rPr lang="ru-RU" sz="2400" dirty="0">
                <a:effectLst/>
              </a:rPr>
              <a:t> Из всех этих позиций проводится секторальное сканирование сердца в плоскости, которая максимально позволяет визуализировать зоны интереса. В основном</a:t>
            </a:r>
          </a:p>
          <a:p>
            <a:r>
              <a:rPr lang="ru-RU" sz="2400" dirty="0">
                <a:effectLst/>
              </a:rPr>
              <a:t>три плоскости: плоскость длинной оси (сагиттальная плоскость): плоскость короткой оси (горизонтальная); плоскость, проходящая через 4 камеры сердца (параллельная дорсальной и проходящая на уровне </a:t>
            </a:r>
            <a:r>
              <a:rPr lang="ru-RU" sz="2400" dirty="0" err="1">
                <a:effectLst/>
              </a:rPr>
              <a:t>длинника</a:t>
            </a:r>
            <a:r>
              <a:rPr lang="ru-RU" sz="2400" dirty="0">
                <a:effectLst/>
              </a:rPr>
              <a:t> сердца).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6768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7813"/>
            <a:ext cx="8147248" cy="846931"/>
          </a:xfrm>
        </p:spPr>
        <p:txBody>
          <a:bodyPr/>
          <a:lstStyle/>
          <a:p>
            <a:r>
              <a:rPr lang="ru-RU" dirty="0"/>
              <a:t>Методика проведения ЭХОКГ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792088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813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Методика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5256584"/>
          </a:xfrm>
        </p:spPr>
        <p:txBody>
          <a:bodyPr/>
          <a:lstStyle/>
          <a:p>
            <a:r>
              <a:rPr lang="ru-RU" sz="2400" dirty="0" err="1"/>
              <a:t>Парастернальная</a:t>
            </a:r>
            <a:r>
              <a:rPr lang="ru-RU" sz="2400" dirty="0"/>
              <a:t> позиция: по длинной оси </a:t>
            </a:r>
          </a:p>
          <a:p>
            <a:r>
              <a:rPr lang="ru-RU" sz="2400" dirty="0"/>
              <a:t>Датчик устанавливается слева от грудины в III, IV и V </a:t>
            </a:r>
            <a:r>
              <a:rPr lang="ru-RU" sz="2400" dirty="0" err="1"/>
              <a:t>межреберье</a:t>
            </a:r>
            <a:r>
              <a:rPr lang="ru-RU" sz="2400" dirty="0"/>
              <a:t>. Ультразвуковой луч (продолжение длинной оси датчика) направляется перпендикулярно к поверхности грудной клетки. Датчик поворачивают таким образом, чтобы его плоскость была параллельна воображаемой линии, соединяющей правое плечо с левой подвздошной областью. Эта позиция рассекает левый желудочек от верхушки до основания. </a:t>
            </a:r>
          </a:p>
          <a:p>
            <a:r>
              <a:rPr lang="ru-RU" sz="2400" dirty="0"/>
              <a:t>Аорта должна находиться в правой части изображения, область верхушки левого желудочка - в левой.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04334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2"/>
            <a:ext cx="8291264" cy="41488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/>
              <a:t>Позиции УЗ датчика  в М режиме ( под контролем В)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r>
              <a:rPr lang="ru-RU" sz="2400" dirty="0" err="1"/>
              <a:t>Парастернальный</a:t>
            </a:r>
            <a:r>
              <a:rPr lang="ru-RU" sz="2400" dirty="0"/>
              <a:t> (рисунок)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/>
              <a:t>3-5 </a:t>
            </a:r>
            <a:r>
              <a:rPr lang="ru-RU" sz="2400" dirty="0" err="1"/>
              <a:t>межреберье</a:t>
            </a:r>
            <a:r>
              <a:rPr lang="ru-RU" sz="2400" dirty="0"/>
              <a:t> слева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/>
              <a:t>1.  На уровне клапанов аорты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/>
              <a:t>2.  На уровне створок митрально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/>
              <a:t>   клапана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/>
              <a:t>3.  На уровне хорд</a:t>
            </a:r>
          </a:p>
          <a:p>
            <a:pPr marL="0" indent="0" eaLnBrk="1" hangingPunct="1">
              <a:buNone/>
              <a:defRPr/>
            </a:pPr>
            <a:endParaRPr lang="ru-RU" sz="2400" dirty="0"/>
          </a:p>
        </p:txBody>
      </p:sp>
      <p:pic>
        <p:nvPicPr>
          <p:cNvPr id="36868" name="Picture 4" descr="img1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08050"/>
            <a:ext cx="3888432" cy="57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894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Сканирование по короткой оси на уровне клапанов аорты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1"/>
            <a:ext cx="856895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993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7813"/>
            <a:ext cx="8147248" cy="702915"/>
          </a:xfrm>
        </p:spPr>
        <p:txBody>
          <a:bodyPr/>
          <a:lstStyle/>
          <a:p>
            <a:r>
              <a:rPr lang="ru-RU" sz="2000" dirty="0"/>
              <a:t>Структуры сердца в </a:t>
            </a:r>
            <a:r>
              <a:rPr lang="ru-RU" sz="2000" dirty="0" err="1"/>
              <a:t>эхокардиографическом</a:t>
            </a:r>
            <a:r>
              <a:rPr lang="ru-RU" sz="2000" dirty="0"/>
              <a:t> изображении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078189"/>
          </a:xfrm>
        </p:spPr>
        <p:txBody>
          <a:bodyPr/>
          <a:lstStyle/>
          <a:p>
            <a:r>
              <a:rPr lang="ru-RU" sz="1800" dirty="0"/>
              <a:t>Ближе всего к датчику находится передняя стенка правого желудочка, за ней - часть выносящего тракта правого желудочка, ниже и правее расположены корень аорты и аортальный клапан. </a:t>
            </a:r>
          </a:p>
          <a:p>
            <a:r>
              <a:rPr lang="ru-RU" sz="1800" dirty="0"/>
              <a:t>Передняя стенка аорты переходит в мембранозную часть </a:t>
            </a:r>
            <a:r>
              <a:rPr lang="ru-RU" sz="1800" dirty="0" err="1"/>
              <a:t>межжелудочной</a:t>
            </a:r>
            <a:r>
              <a:rPr lang="ru-RU" sz="1800" dirty="0"/>
              <a:t> перегородки, задняя спинка аорты - в переднюю створку митрального клапана. </a:t>
            </a:r>
          </a:p>
          <a:p>
            <a:r>
              <a:rPr lang="ru-RU" sz="1800" dirty="0"/>
              <a:t>Сзади от корня аорты и восходящего отдела аорты находится левое предсердие. Сзади от левого предсердия часто обнаруживается </a:t>
            </a:r>
            <a:r>
              <a:rPr lang="ru-RU" sz="1800" dirty="0" err="1"/>
              <a:t>эхонегативное</a:t>
            </a:r>
            <a:r>
              <a:rPr lang="ru-RU" sz="1800" dirty="0"/>
              <a:t> пространство овальной формы. Это  нисходящая аорта. Задняя стенка левого предсердия переходит в атриовентрикулярный бугорок и затем - в заднюю стенку левого желудочка. В области атриовентрикулярного бугорка часто видна </a:t>
            </a:r>
            <a:r>
              <a:rPr lang="ru-RU" sz="1800" dirty="0" err="1"/>
              <a:t>эхонегативная</a:t>
            </a:r>
            <a:r>
              <a:rPr lang="ru-RU" sz="1800" dirty="0"/>
              <a:t> структура круглой формы - это коронарный синус. </a:t>
            </a:r>
          </a:p>
          <a:p>
            <a:r>
              <a:rPr lang="ru-RU" sz="1800" dirty="0"/>
              <a:t>Задняя стенка левого желудочка визуализируется от уровня митрального кольца до капиллярных мышц. </a:t>
            </a:r>
          </a:p>
          <a:p>
            <a:r>
              <a:rPr lang="ru-RU" sz="1200" dirty="0"/>
              <a:t>Направив центральный ультразвуковой луч книзу, можно расширить область визуализации задней стенки левого желудочка. Верхушка левого желудочка находится на одно или несколько </a:t>
            </a:r>
            <a:r>
              <a:rPr lang="ru-RU" sz="1200" dirty="0" err="1"/>
              <a:t>межреберий</a:t>
            </a:r>
            <a:r>
              <a:rPr lang="ru-RU" sz="1200" dirty="0"/>
              <a:t> ниже датчика, установленного </a:t>
            </a:r>
            <a:r>
              <a:rPr lang="ru-RU" sz="1200" dirty="0" err="1"/>
              <a:t>парастернально</a:t>
            </a:r>
            <a:r>
              <a:rPr lang="ru-RU" sz="1200" dirty="0"/>
              <a:t>, и в срез не попадает, так что не следует пытаться судить о локальной сократимости верхушечных сегментов левого желудочка из этой позиции. В полости левого желудочка визуализируется передняя и задняя створки митрального клапана. Межжелудочковая перегородка, ограничивающая полость левого желудочка спереди, видна от мембранозной до области, прилежащей к верхушке левого желудочка.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64071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/>
              <a:t>Эхокг</a:t>
            </a:r>
            <a:r>
              <a:rPr lang="ru-RU" sz="3600" dirty="0"/>
              <a:t> в апикальной позиции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59" b="49475"/>
          <a:stretch/>
        </p:blipFill>
        <p:spPr bwMode="auto">
          <a:xfrm>
            <a:off x="179512" y="1628800"/>
            <a:ext cx="8964488" cy="468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398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Четырехкамерная позиция – апикальная позиция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77686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392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166843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Все 4 камеры </a:t>
            </a:r>
            <a:r>
              <a:rPr lang="ru-RU" sz="2400" dirty="0" err="1"/>
              <a:t>дилатированы</a:t>
            </a:r>
            <a:r>
              <a:rPr lang="ru-RU" sz="2400" dirty="0"/>
              <a:t>,</a:t>
            </a:r>
          </a:p>
          <a:p>
            <a:r>
              <a:rPr lang="ru-RU" sz="2400" dirty="0"/>
              <a:t>Склероз и </a:t>
            </a:r>
            <a:r>
              <a:rPr lang="ru-RU" sz="2400" dirty="0" err="1"/>
              <a:t>кальциноз</a:t>
            </a:r>
            <a:r>
              <a:rPr lang="ru-RU" sz="2400" dirty="0"/>
              <a:t> аортального клапана.</a:t>
            </a:r>
          </a:p>
          <a:p>
            <a:r>
              <a:rPr lang="ru-RU" sz="2400" dirty="0"/>
              <a:t>Мягкая митральная </a:t>
            </a:r>
            <a:r>
              <a:rPr lang="ru-RU" sz="2400" dirty="0" err="1"/>
              <a:t>регургитация</a:t>
            </a:r>
            <a:r>
              <a:rPr lang="ru-RU" sz="2400" dirty="0"/>
              <a:t>, мягкая аортальная </a:t>
            </a:r>
            <a:r>
              <a:rPr lang="ru-RU" sz="2400" dirty="0" err="1"/>
              <a:t>регургитация</a:t>
            </a:r>
            <a:r>
              <a:rPr lang="ru-RU" sz="2400" dirty="0"/>
              <a:t>, </a:t>
            </a:r>
          </a:p>
          <a:p>
            <a:r>
              <a:rPr lang="ru-RU" sz="2400" dirty="0"/>
              <a:t>Умеренная </a:t>
            </a:r>
            <a:r>
              <a:rPr lang="ru-RU" sz="2400" dirty="0" err="1"/>
              <a:t>трикуспидальная</a:t>
            </a:r>
            <a:r>
              <a:rPr lang="ru-RU" sz="2400" dirty="0"/>
              <a:t> </a:t>
            </a:r>
            <a:r>
              <a:rPr lang="ru-RU" sz="2400" dirty="0" err="1"/>
              <a:t>регургитация</a:t>
            </a:r>
            <a:r>
              <a:rPr lang="ru-RU" sz="2400" dirty="0"/>
              <a:t>,</a:t>
            </a:r>
          </a:p>
          <a:p>
            <a:r>
              <a:rPr lang="ru-RU" sz="2400" dirty="0"/>
              <a:t>Глобальная гипокинезия левого желудочка. Нарушение расслабления левого желудочка.</a:t>
            </a:r>
          </a:p>
          <a:p>
            <a:r>
              <a:rPr lang="ru-RU" sz="2400" dirty="0"/>
              <a:t>Выраженная легочная гипертензия. Давление в легочной артерии  60 мм </a:t>
            </a:r>
            <a:r>
              <a:rPr lang="ru-RU" sz="2400" dirty="0" err="1"/>
              <a:t>рт.ст</a:t>
            </a:r>
            <a:r>
              <a:rPr lang="ru-RU" sz="2400" dirty="0"/>
              <a:t>.</a:t>
            </a:r>
          </a:p>
          <a:p>
            <a:r>
              <a:rPr lang="ru-RU" sz="2400" dirty="0"/>
              <a:t>Выраженная дисфункция левого желудочка. Фракция выброса 20%</a:t>
            </a:r>
          </a:p>
        </p:txBody>
      </p:sp>
    </p:spTree>
    <p:extLst>
      <p:ext uri="{BB962C8B-B14F-4D97-AF65-F5344CB8AC3E}">
        <p14:creationId xmlns:p14="http://schemas.microsoft.com/office/powerpoint/2010/main" val="675332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/>
              <a:t>Эхокг</a:t>
            </a:r>
            <a:r>
              <a:rPr lang="ru-RU" sz="3600" dirty="0"/>
              <a:t> в </a:t>
            </a:r>
            <a:r>
              <a:rPr lang="ru-RU" sz="3600" dirty="0" err="1"/>
              <a:t>апикалной</a:t>
            </a:r>
            <a:r>
              <a:rPr lang="ru-RU" sz="3600" dirty="0"/>
              <a:t> позиции и по длинной и короткой осям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799"/>
            <a:ext cx="8640960" cy="43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611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Четырехкамерная позиция – апикальная позиция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77686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70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Эффект </a:t>
            </a:r>
            <a:r>
              <a:rPr lang="ru-RU" dirty="0" err="1">
                <a:effectLst/>
              </a:rPr>
              <a:t>Допплера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5400600"/>
          </a:xfrm>
        </p:spPr>
        <p:txBody>
          <a:bodyPr/>
          <a:lstStyle/>
          <a:p>
            <a:r>
              <a:rPr lang="ru-RU" sz="2400" dirty="0">
                <a:effectLst/>
              </a:rPr>
              <a:t>Эффект </a:t>
            </a:r>
            <a:r>
              <a:rPr lang="ru-RU" sz="2400" dirty="0" err="1">
                <a:effectLst/>
              </a:rPr>
              <a:t>Допплера</a:t>
            </a:r>
            <a:r>
              <a:rPr lang="ru-RU" sz="2400" dirty="0">
                <a:effectLst/>
              </a:rPr>
              <a:t>, лежащий в основе </a:t>
            </a:r>
            <a:r>
              <a:rPr lang="ru-RU" sz="2400" dirty="0" err="1">
                <a:effectLst/>
              </a:rPr>
              <a:t>допплер</a:t>
            </a:r>
            <a:r>
              <a:rPr lang="ru-RU" sz="2400" dirty="0">
                <a:effectLst/>
              </a:rPr>
              <a:t>-эхокардиографии, состоит в том, что </a:t>
            </a:r>
            <a:r>
              <a:rPr lang="ru-RU" sz="2400" u="sng" dirty="0">
                <a:effectLst/>
              </a:rPr>
              <a:t>частота ультразвукового сигнала при отражении его от </a:t>
            </a:r>
            <a:r>
              <a:rPr lang="ru-RU" sz="2400" u="sng" dirty="0" err="1">
                <a:effectLst/>
              </a:rPr>
              <a:t>лоцируемого</a:t>
            </a:r>
            <a:r>
              <a:rPr lang="ru-RU" sz="2400" u="sng" dirty="0">
                <a:effectLst/>
              </a:rPr>
              <a:t> объекта изменяется пропорционально скорости движения объекта (эритроцитов</a:t>
            </a:r>
            <a:r>
              <a:rPr lang="ru-RU" sz="2400" dirty="0">
                <a:effectLst/>
              </a:rPr>
              <a:t>) вдоль оси распространения сигнала. </a:t>
            </a:r>
          </a:p>
          <a:p>
            <a:r>
              <a:rPr lang="ru-RU" sz="2400" dirty="0">
                <a:effectLst/>
              </a:rPr>
              <a:t>При приближении объекта в сторону датчика частота отраженного сигнала увеличивается, при удалении объекта от датчика — уменьшается. </a:t>
            </a:r>
          </a:p>
          <a:p>
            <a:r>
              <a:rPr lang="ru-RU" sz="2400" dirty="0">
                <a:effectLst/>
              </a:rPr>
              <a:t>Это позволяет определить скорость движения объекта (V) (ПОТОКА КРОВИ) при известных генерируемой частоте ультразвука (</a:t>
            </a:r>
            <a:r>
              <a:rPr lang="ru-RU" sz="2400" dirty="0" err="1">
                <a:effectLst/>
              </a:rPr>
              <a:t>fo</a:t>
            </a:r>
            <a:r>
              <a:rPr lang="ru-RU" sz="2400" dirty="0">
                <a:effectLst/>
              </a:rPr>
              <a:t>) и сдвиге частоты в отраженном сигнале (</a:t>
            </a:r>
            <a:r>
              <a:rPr lang="ru-RU" sz="2400" dirty="0" err="1">
                <a:effectLst/>
              </a:rPr>
              <a:t>fd</a:t>
            </a:r>
            <a:r>
              <a:rPr lang="ru-RU" sz="2400" dirty="0">
                <a:effectLst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417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effectLst/>
              </a:rPr>
              <a:t>два режима </a:t>
            </a:r>
            <a:r>
              <a:rPr lang="ru-RU" sz="3200" dirty="0" err="1">
                <a:effectLst/>
              </a:rPr>
              <a:t>допплер</a:t>
            </a:r>
            <a:r>
              <a:rPr lang="ru-RU" sz="3200" dirty="0">
                <a:effectLst/>
              </a:rPr>
              <a:t>-эхокардиографии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30725"/>
          </a:xfrm>
        </p:spPr>
        <p:txBody>
          <a:bodyPr/>
          <a:lstStyle/>
          <a:p>
            <a:r>
              <a:rPr lang="ru-RU" sz="2400" dirty="0">
                <a:effectLst/>
              </a:rPr>
              <a:t> Существует два режима </a:t>
            </a:r>
            <a:r>
              <a:rPr lang="ru-RU" sz="2400" dirty="0" err="1">
                <a:effectLst/>
              </a:rPr>
              <a:t>допплер</a:t>
            </a:r>
            <a:r>
              <a:rPr lang="ru-RU" sz="2400" dirty="0">
                <a:effectLst/>
              </a:rPr>
              <a:t>-эхокардиографии — </a:t>
            </a:r>
            <a:r>
              <a:rPr lang="ru-RU" sz="2400" u="sng" dirty="0">
                <a:effectLst/>
              </a:rPr>
              <a:t>непрерывный</a:t>
            </a:r>
            <a:r>
              <a:rPr lang="ru-RU" sz="2400" dirty="0">
                <a:effectLst/>
              </a:rPr>
              <a:t> и так называемый </a:t>
            </a:r>
            <a:r>
              <a:rPr lang="ru-RU" sz="2400" u="sng" dirty="0">
                <a:effectLst/>
              </a:rPr>
              <a:t>импульсный, </a:t>
            </a:r>
            <a:r>
              <a:rPr lang="ru-RU" sz="2400" dirty="0">
                <a:effectLst/>
              </a:rPr>
              <a:t>предполагающий фокусирование ультразвукового луча, что позволяет исследовать поток крови в ограниченной области, например вблизи митрального клапана.</a:t>
            </a:r>
          </a:p>
          <a:p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Допплер</a:t>
            </a:r>
            <a:r>
              <a:rPr lang="ru-RU" sz="2400" dirty="0">
                <a:effectLst/>
              </a:rPr>
              <a:t>-эхокардиограммы регистрируются в форме </a:t>
            </a:r>
            <a:r>
              <a:rPr lang="ru-RU" sz="2400" u="sng" dirty="0">
                <a:effectLst/>
              </a:rPr>
              <a:t>спектрограммы</a:t>
            </a:r>
            <a:r>
              <a:rPr lang="ru-RU" sz="2400" dirty="0">
                <a:effectLst/>
              </a:rPr>
              <a:t> — изменения спектра частот эхосигналов от исследуемого потока и течение сердечного цикла</a:t>
            </a:r>
          </a:p>
          <a:p>
            <a:r>
              <a:rPr lang="ru-RU" sz="2400" dirty="0">
                <a:effectLst/>
              </a:rPr>
              <a:t> в цветном изображении направления потока на</a:t>
            </a:r>
          </a:p>
          <a:p>
            <a:pPr marL="0" indent="0">
              <a:buNone/>
            </a:pPr>
            <a:r>
              <a:rPr lang="ru-RU" sz="2400" dirty="0">
                <a:effectLst/>
              </a:rPr>
              <a:t>    двухмерной эхокардиограмме благодаря цветовому кодированию сигнала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426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Импульсно-волновой режим (аорта)</a:t>
            </a:r>
            <a:br>
              <a:rPr lang="ru-RU" sz="1400" dirty="0"/>
            </a:br>
            <a:r>
              <a:rPr lang="ru-RU" sz="1400" dirty="0"/>
              <a:t>(аорта – темное пятно в центре – ламинарный кровоток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974850"/>
            <a:ext cx="7128792" cy="47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28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Импульсно-волновой режим. </a:t>
            </a:r>
            <a:br>
              <a:rPr lang="ru-RU" sz="3200" dirty="0"/>
            </a:br>
            <a:r>
              <a:rPr lang="ru-RU" sz="3200" dirty="0"/>
              <a:t>Кровоток через митральный клапан</a:t>
            </a:r>
          </a:p>
        </p:txBody>
      </p:sp>
      <p:pic>
        <p:nvPicPr>
          <p:cNvPr id="5" name="Picture 3" descr="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99288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724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скорость кровотока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472608"/>
          </a:xfrm>
        </p:spPr>
        <p:txBody>
          <a:bodyPr/>
          <a:lstStyle/>
          <a:p>
            <a:r>
              <a:rPr lang="ru-RU" sz="2000" dirty="0">
                <a:effectLst/>
              </a:rPr>
              <a:t>По ламинарному кровотоку можно рассчитать </a:t>
            </a:r>
            <a:r>
              <a:rPr lang="ru-RU" sz="2000" u="sng" dirty="0">
                <a:effectLst/>
              </a:rPr>
              <a:t>скорость кровотока.</a:t>
            </a:r>
            <a:r>
              <a:rPr lang="ru-RU" sz="2000" dirty="0">
                <a:effectLst/>
              </a:rPr>
              <a:t> </a:t>
            </a:r>
          </a:p>
          <a:p>
            <a:r>
              <a:rPr lang="ru-RU" sz="2000" dirty="0">
                <a:effectLst/>
              </a:rPr>
              <a:t>Для этого рассчитывается так называемый </a:t>
            </a:r>
            <a:r>
              <a:rPr lang="ru-RU" sz="2000" u="sng" dirty="0">
                <a:effectLst/>
              </a:rPr>
              <a:t>интеграл линейной скорости кровотока</a:t>
            </a:r>
            <a:r>
              <a:rPr lang="ru-RU" sz="2000" dirty="0">
                <a:effectLst/>
              </a:rPr>
              <a:t> за один сердечный цикл, который представляет собой площадь, занимаемую допплеровским спектром линейных скоростей потока. </a:t>
            </a:r>
          </a:p>
          <a:p>
            <a:r>
              <a:rPr lang="ru-RU" sz="2000" dirty="0">
                <a:effectLst/>
              </a:rPr>
              <a:t>Поскольку форма спектра скоростей потока в аорте близка к треугольной, </a:t>
            </a:r>
            <a:r>
              <a:rPr lang="ru-RU" sz="2000" b="1" dirty="0">
                <a:effectLst/>
              </a:rPr>
              <a:t>то площадь его можно будет считать равной </a:t>
            </a:r>
            <a:r>
              <a:rPr lang="ru-RU" sz="2000" b="1" u="sng" dirty="0">
                <a:effectLst/>
              </a:rPr>
              <a:t>произведению пиковой скорости на период изгнания крови из ЛЖ, деленному на два. </a:t>
            </a:r>
          </a:p>
          <a:p>
            <a:r>
              <a:rPr lang="ru-RU" sz="2000" dirty="0">
                <a:effectLst/>
              </a:rPr>
              <a:t>В современных ультразвуковых приборах имеется приспособление (джойстик или </a:t>
            </a:r>
            <a:r>
              <a:rPr lang="ru-RU" sz="2000" dirty="0" err="1">
                <a:effectLst/>
              </a:rPr>
              <a:t>трекболл</a:t>
            </a:r>
            <a:r>
              <a:rPr lang="ru-RU" sz="2000" dirty="0">
                <a:effectLst/>
              </a:rPr>
              <a:t>), дающее возможность обводить спектр скоростей, после чего его площадь рассчитывается автоматически. </a:t>
            </a:r>
          </a:p>
          <a:p>
            <a:r>
              <a:rPr lang="ru-RU" sz="2000" dirty="0">
                <a:effectLst/>
              </a:rPr>
              <a:t>С помощью </a:t>
            </a:r>
            <a:r>
              <a:rPr lang="ru-RU" sz="2000" dirty="0" err="1">
                <a:effectLst/>
              </a:rPr>
              <a:t>импульсноволнового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допплера</a:t>
            </a:r>
            <a:r>
              <a:rPr lang="ru-RU" sz="2000" dirty="0">
                <a:effectLst/>
              </a:rPr>
              <a:t>  можно определить УО, т.к. величина измеренного таким способом УО в меньшей степени зависит от величины митральной и аортальной </a:t>
            </a:r>
            <a:r>
              <a:rPr lang="ru-RU" sz="2000" dirty="0" err="1">
                <a:effectLst/>
              </a:rPr>
              <a:t>регургитации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04326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147248" cy="846931"/>
          </a:xfrm>
        </p:spPr>
        <p:txBody>
          <a:bodyPr/>
          <a:lstStyle/>
          <a:p>
            <a:r>
              <a:rPr lang="ru-RU" sz="2800" dirty="0"/>
              <a:t>Определение степени стеноза или недостаточности клапанов сердца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616624"/>
          </a:xfrm>
        </p:spPr>
        <p:txBody>
          <a:bodyPr/>
          <a:lstStyle/>
          <a:p>
            <a:r>
              <a:rPr lang="ru-RU" sz="2400" dirty="0">
                <a:effectLst/>
              </a:rPr>
              <a:t>С</a:t>
            </a:r>
            <a:r>
              <a:rPr lang="ru-RU" dirty="0">
                <a:effectLst/>
              </a:rPr>
              <a:t> </a:t>
            </a:r>
            <a:r>
              <a:rPr lang="ru-RU" sz="2000" b="1" dirty="0">
                <a:effectLst/>
              </a:rPr>
              <a:t>помощью импульсно-волновой </a:t>
            </a:r>
            <a:r>
              <a:rPr lang="ru-RU" sz="2000" b="1" dirty="0" err="1">
                <a:effectLst/>
              </a:rPr>
              <a:t>допплер-ЭхоКГ</a:t>
            </a:r>
            <a:r>
              <a:rPr lang="ru-RU" sz="2000" b="1" dirty="0">
                <a:effectLst/>
              </a:rPr>
              <a:t> </a:t>
            </a:r>
            <a:r>
              <a:rPr lang="ru-RU" sz="2000" dirty="0">
                <a:effectLst/>
              </a:rPr>
              <a:t>диагностируются клапанные стенозы и недостаточность клапанов, можно определить степень клапанной недостаточности.</a:t>
            </a:r>
          </a:p>
          <a:p>
            <a:r>
              <a:rPr lang="ru-RU" sz="2000" dirty="0">
                <a:effectLst/>
              </a:rPr>
              <a:t> Для вычисления перепада (градиента) давления на </a:t>
            </a:r>
            <a:r>
              <a:rPr lang="ru-RU" sz="2000" dirty="0" err="1">
                <a:effectLst/>
              </a:rPr>
              <a:t>стенозированном</a:t>
            </a:r>
            <a:r>
              <a:rPr lang="ru-RU" sz="2000" dirty="0">
                <a:effectLst/>
              </a:rPr>
              <a:t> клапане чаще всего приходится использовать </a:t>
            </a:r>
            <a:r>
              <a:rPr lang="ru-RU" sz="2000" u="sng" dirty="0">
                <a:effectLst/>
              </a:rPr>
              <a:t>постоянно-волновой </a:t>
            </a:r>
            <a:r>
              <a:rPr lang="ru-RU" sz="2000" u="sng" dirty="0" err="1">
                <a:effectLst/>
              </a:rPr>
              <a:t>допплер</a:t>
            </a:r>
            <a:r>
              <a:rPr lang="ru-RU" sz="2000" u="sng" dirty="0">
                <a:effectLst/>
              </a:rPr>
              <a:t>. </a:t>
            </a:r>
            <a:r>
              <a:rPr lang="ru-RU" sz="2000" dirty="0">
                <a:effectLst/>
              </a:rPr>
              <a:t> </a:t>
            </a:r>
          </a:p>
          <a:p>
            <a:r>
              <a:rPr lang="ru-RU" sz="2000" dirty="0">
                <a:effectLst/>
              </a:rPr>
              <a:t>Градиент давления вычисляется с помощью упрощенного </a:t>
            </a:r>
            <a:r>
              <a:rPr lang="ru-RU" dirty="0">
                <a:effectLst/>
              </a:rPr>
              <a:t>уравнения Бернулли: </a:t>
            </a:r>
            <a:r>
              <a:rPr lang="ru-RU" dirty="0" err="1">
                <a:effectLst/>
              </a:rPr>
              <a:t>dP</a:t>
            </a:r>
            <a:r>
              <a:rPr lang="ru-RU" dirty="0">
                <a:effectLst/>
              </a:rPr>
              <a:t> = 4V </a:t>
            </a:r>
            <a:r>
              <a:rPr lang="ru-RU" baseline="30000" dirty="0">
                <a:effectLst/>
              </a:rPr>
              <a:t>2</a:t>
            </a:r>
            <a:r>
              <a:rPr lang="ru-RU" dirty="0">
                <a:effectLst/>
              </a:rPr>
              <a:t>, </a:t>
            </a:r>
            <a:r>
              <a:rPr lang="ru-RU" sz="2000" dirty="0">
                <a:effectLst/>
              </a:rPr>
              <a:t>где </a:t>
            </a:r>
            <a:r>
              <a:rPr lang="ru-RU" sz="2000" dirty="0" err="1">
                <a:effectLst/>
              </a:rPr>
              <a:t>dP</a:t>
            </a:r>
            <a:r>
              <a:rPr lang="ru-RU" sz="2000" dirty="0">
                <a:effectLst/>
              </a:rPr>
              <a:t> - градиент давления на </a:t>
            </a:r>
            <a:r>
              <a:rPr lang="ru-RU" sz="2000" dirty="0" err="1">
                <a:effectLst/>
              </a:rPr>
              <a:t>стенозированном</a:t>
            </a:r>
            <a:r>
              <a:rPr lang="ru-RU" sz="2000" dirty="0">
                <a:effectLst/>
              </a:rPr>
              <a:t> клапане в мм </a:t>
            </a:r>
            <a:r>
              <a:rPr lang="ru-RU" sz="2000" dirty="0" err="1">
                <a:effectLst/>
              </a:rPr>
              <a:t>рт.ст</a:t>
            </a:r>
            <a:r>
              <a:rPr lang="ru-RU" sz="2000" dirty="0">
                <a:effectLst/>
              </a:rPr>
              <a:t>., </a:t>
            </a:r>
            <a:r>
              <a:rPr lang="en-US" sz="2000" dirty="0">
                <a:effectLst/>
              </a:rPr>
              <a:t>V</a:t>
            </a:r>
            <a:r>
              <a:rPr lang="ru-RU" sz="2000" dirty="0">
                <a:effectLst/>
              </a:rPr>
              <a:t> - линейная скорость потока в см/с </a:t>
            </a:r>
            <a:r>
              <a:rPr lang="ru-RU" sz="2000" dirty="0" err="1">
                <a:effectLst/>
              </a:rPr>
              <a:t>дистальнее</a:t>
            </a:r>
            <a:r>
              <a:rPr lang="ru-RU" sz="2000" dirty="0">
                <a:effectLst/>
              </a:rPr>
              <a:t> стеноза. </a:t>
            </a:r>
          </a:p>
          <a:p>
            <a:r>
              <a:rPr lang="ru-RU" sz="2000" dirty="0">
                <a:effectLst/>
              </a:rPr>
              <a:t>Если в формулу вводится величина пиковой линейной скорости, рассчитывается пиковый (наибольший) градиент давления, если интеграл линейной скорости - средний. </a:t>
            </a:r>
          </a:p>
          <a:p>
            <a:r>
              <a:rPr lang="ru-RU" sz="2000" dirty="0" err="1">
                <a:effectLst/>
              </a:rPr>
              <a:t>Допплер-ЭхоКГ</a:t>
            </a:r>
            <a:r>
              <a:rPr lang="ru-RU" sz="2000" dirty="0">
                <a:effectLst/>
              </a:rPr>
              <a:t> также дает возможность определить площадь </a:t>
            </a:r>
            <a:r>
              <a:rPr lang="ru-RU" sz="2000" dirty="0" err="1">
                <a:effectLst/>
              </a:rPr>
              <a:t>стенозированного</a:t>
            </a:r>
            <a:r>
              <a:rPr lang="ru-RU" sz="2000" dirty="0">
                <a:effectLst/>
              </a:rPr>
              <a:t> отверстия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173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7813"/>
            <a:ext cx="8147248" cy="558899"/>
          </a:xfrm>
        </p:spPr>
        <p:txBody>
          <a:bodyPr/>
          <a:lstStyle/>
          <a:p>
            <a:r>
              <a:rPr lang="ru-RU" sz="2800" dirty="0" err="1"/>
              <a:t>Л</a:t>
            </a:r>
            <a:r>
              <a:rPr lang="ru-RU" sz="2800"/>
              <a:t>аминарность</a:t>
            </a:r>
            <a:r>
              <a:rPr lang="ru-RU" sz="2800" dirty="0"/>
              <a:t> и турбулентность потока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949280"/>
          </a:xfrm>
        </p:spPr>
        <p:txBody>
          <a:bodyPr/>
          <a:lstStyle/>
          <a:p>
            <a:r>
              <a:rPr lang="ru-RU" sz="2000" dirty="0"/>
              <a:t>Основными признаками нормального потока крови являются его </a:t>
            </a:r>
            <a:r>
              <a:rPr lang="ru-RU" sz="2000" dirty="0" err="1"/>
              <a:t>ламинарность</a:t>
            </a:r>
            <a:r>
              <a:rPr lang="ru-RU" sz="2000" dirty="0"/>
              <a:t> (отсутствие завихрений) и </a:t>
            </a:r>
            <a:r>
              <a:rPr lang="ru-RU" sz="2000" u="sng" dirty="0"/>
              <a:t>естественное для данной фазы сердечного цикла направление.</a:t>
            </a:r>
            <a:r>
              <a:rPr lang="ru-RU" sz="2000" dirty="0"/>
              <a:t> </a:t>
            </a:r>
          </a:p>
          <a:p>
            <a:r>
              <a:rPr lang="ru-RU" sz="2000" dirty="0"/>
              <a:t>Ламинарный поток характеризуется на спектрограмме четкостью эхосигналов и наличием в спектральной полосе светлого «окна».</a:t>
            </a:r>
          </a:p>
          <a:p>
            <a:r>
              <a:rPr lang="ru-RU" sz="2000" dirty="0"/>
              <a:t> Направление потока определяется на спектрограмме по ее расположению </a:t>
            </a:r>
            <a:r>
              <a:rPr lang="ru-RU" sz="2000" u="sng" dirty="0"/>
              <a:t>выше изолинии (поток направлен к датчику) </a:t>
            </a:r>
            <a:r>
              <a:rPr lang="ru-RU" sz="2000" dirty="0"/>
              <a:t>либо ниже изолинии (поток направлен от датчика) </a:t>
            </a:r>
          </a:p>
          <a:p>
            <a:r>
              <a:rPr lang="ru-RU" sz="2000" dirty="0"/>
              <a:t>в диастолу, когда желудочек заполняется кровью из предсердия, является направление к датчику, в систолу естественным является направление потока от датчика (изгнание крови из желудочка в аорту), четко определяемое при локализации вблизи устья аорты. </a:t>
            </a:r>
          </a:p>
          <a:p>
            <a:r>
              <a:rPr lang="ru-RU" sz="2000" dirty="0"/>
              <a:t>При появлении в потоке вихрей, направленных как к датчику, так и от датчика (турбулентный ноток), спектрограмма утрачивает признак светлого «окна», эхосигналы становятся менее четкими и располагаются как ниже, так и выше изолинии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671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effectLst/>
              </a:rPr>
              <a:t>Цветная двухмерная </a:t>
            </a:r>
            <a:r>
              <a:rPr lang="ru-RU" sz="3200" dirty="0" err="1">
                <a:effectLst/>
              </a:rPr>
              <a:t>Допплер</a:t>
            </a:r>
            <a:r>
              <a:rPr lang="ru-RU" sz="3200" dirty="0">
                <a:effectLst/>
              </a:rPr>
              <a:t>-эхокардиограмма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784976" cy="4790157"/>
          </a:xfrm>
        </p:spPr>
        <p:txBody>
          <a:bodyPr/>
          <a:lstStyle/>
          <a:p>
            <a:r>
              <a:rPr lang="ru-RU" sz="2800" dirty="0">
                <a:effectLst/>
              </a:rPr>
              <a:t>Цветная двухмерная </a:t>
            </a:r>
            <a:r>
              <a:rPr lang="ru-RU" sz="2800" dirty="0" err="1">
                <a:effectLst/>
              </a:rPr>
              <a:t>Допплер-эхокг</a:t>
            </a:r>
            <a:r>
              <a:rPr lang="ru-RU" sz="2800" dirty="0">
                <a:effectLst/>
              </a:rPr>
              <a:t> отражает те же свойства потока крови, что и спектрограмма, но в процессе ее воспроизведения на экране осциллоскопа можно наблюдать движение потоков крови в сердце в реальном масштабе времени. При этом ламинарный поток крови, </a:t>
            </a:r>
          </a:p>
          <a:p>
            <a:r>
              <a:rPr lang="ru-RU" sz="2800" b="1" dirty="0">
                <a:effectLst/>
              </a:rPr>
              <a:t>направленный</a:t>
            </a:r>
            <a:r>
              <a:rPr lang="ru-RU" sz="2800" dirty="0">
                <a:effectLst/>
              </a:rPr>
              <a:t> </a:t>
            </a:r>
            <a:r>
              <a:rPr lang="ru-RU" sz="2800" b="1" dirty="0">
                <a:effectLst/>
              </a:rPr>
              <a:t>к датчику,</a:t>
            </a:r>
            <a:r>
              <a:rPr lang="ru-RU" sz="2800" dirty="0">
                <a:effectLst/>
              </a:rPr>
              <a:t> представлен на экране монитора цветом, например </a:t>
            </a:r>
            <a:r>
              <a:rPr lang="ru-RU" sz="2800" b="1" dirty="0">
                <a:effectLst/>
              </a:rPr>
              <a:t>красным, </a:t>
            </a:r>
          </a:p>
          <a:p>
            <a:r>
              <a:rPr lang="ru-RU" sz="2800" b="1" dirty="0">
                <a:effectLst/>
              </a:rPr>
              <a:t>от датчика — другим, например синим</a:t>
            </a:r>
            <a:r>
              <a:rPr lang="ru-RU" sz="2800" dirty="0">
                <a:effectLst/>
              </a:rPr>
              <a:t>.</a:t>
            </a:r>
          </a:p>
          <a:p>
            <a:r>
              <a:rPr lang="ru-RU" sz="2800" dirty="0">
                <a:effectLst/>
              </a:rPr>
              <a:t> Турбулентный поток имеет мозаичный вид с преобладанием зеленого цвета.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265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7812"/>
            <a:ext cx="8363272" cy="3655244"/>
          </a:xfrm>
        </p:spPr>
        <p:txBody>
          <a:bodyPr/>
          <a:lstStyle/>
          <a:p>
            <a:br>
              <a:rPr lang="ru-RU" dirty="0"/>
            </a:br>
            <a:r>
              <a:rPr lang="ru-RU" sz="5400" dirty="0"/>
              <a:t>эхокардиография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при основных синдромах патологии сердечно-сосудистой системы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125861"/>
          </a:xfrm>
        </p:spPr>
        <p:txBody>
          <a:bodyPr/>
          <a:lstStyle/>
          <a:p>
            <a:r>
              <a:rPr lang="ru-RU" dirty="0"/>
              <a:t>д.м.н. доц. </a:t>
            </a:r>
            <a:r>
              <a:rPr lang="ru-RU" dirty="0" err="1"/>
              <a:t>Бурсиков</a:t>
            </a:r>
            <a:r>
              <a:rPr lang="ru-RU" dirty="0"/>
              <a:t> А.В.</a:t>
            </a:r>
          </a:p>
          <a:p>
            <a:r>
              <a:rPr lang="ru-RU" dirty="0"/>
              <a:t>Кафедра пропедевтики внутренних болезней ФГБОУ ВО </a:t>
            </a:r>
            <a:r>
              <a:rPr lang="ru-RU" dirty="0" err="1"/>
              <a:t>ИвГМА</a:t>
            </a:r>
            <a:endParaRPr lang="ru-RU" dirty="0"/>
          </a:p>
          <a:p>
            <a:r>
              <a:rPr lang="ru-RU" dirty="0"/>
              <a:t>2021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362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Цветной </a:t>
            </a:r>
            <a:r>
              <a:rPr lang="ru-RU" dirty="0" err="1"/>
              <a:t>допплер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83264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68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7813"/>
            <a:ext cx="8219256" cy="630907"/>
          </a:xfrm>
        </p:spPr>
        <p:txBody>
          <a:bodyPr/>
          <a:lstStyle/>
          <a:p>
            <a:r>
              <a:rPr lang="ru-RU" sz="3600" dirty="0"/>
              <a:t>Показания для назначения ЭХОКГ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616624"/>
          </a:xfrm>
        </p:spPr>
        <p:txBody>
          <a:bodyPr/>
          <a:lstStyle/>
          <a:p>
            <a:r>
              <a:rPr lang="ru-RU" sz="2400" dirty="0"/>
              <a:t>Подозрение на порок сердца: наличие шумов  в сердце  (в том числе относительная НМК, НТК, НАК)</a:t>
            </a:r>
          </a:p>
          <a:p>
            <a:r>
              <a:rPr lang="ru-RU" sz="2400" dirty="0"/>
              <a:t>Признаки сердечной недостаточности: систолическая и диастолическая дисфункция, дилатация полостей, локальная и диффузная гипокинезия</a:t>
            </a:r>
          </a:p>
          <a:p>
            <a:r>
              <a:rPr lang="ru-RU" sz="2400" dirty="0"/>
              <a:t>Хроническая или острая ишемия миокарда, ПИКС </a:t>
            </a:r>
          </a:p>
          <a:p>
            <a:r>
              <a:rPr lang="ru-RU" sz="2400" dirty="0"/>
              <a:t>Нарушения ритма сердца: (</a:t>
            </a:r>
            <a:r>
              <a:rPr lang="ru-RU" sz="2400" dirty="0" err="1"/>
              <a:t>ремоделирование</a:t>
            </a:r>
            <a:r>
              <a:rPr lang="ru-RU" sz="2400" dirty="0"/>
              <a:t>, увеличение полостей)</a:t>
            </a:r>
          </a:p>
          <a:p>
            <a:r>
              <a:rPr lang="ru-RU" sz="2400" dirty="0"/>
              <a:t>Артериальная гипертония (ГЛЖ и изменение полостей, концентрическая и эксцентрическая ГЛЖ)</a:t>
            </a:r>
          </a:p>
          <a:p>
            <a:r>
              <a:rPr lang="ru-RU" sz="2400" dirty="0"/>
              <a:t>Признаки легочной гипертензии: ГДЖ, ДПЖ, АД лег</a:t>
            </a:r>
          </a:p>
          <a:p>
            <a:r>
              <a:rPr lang="ru-RU" sz="2400" dirty="0"/>
              <a:t>Перикардиальный выпот: наличие и количество жидкости</a:t>
            </a:r>
          </a:p>
          <a:p>
            <a:r>
              <a:rPr lang="ru-RU" sz="2400" dirty="0"/>
              <a:t>Подозрение на бактериальный эндокардит (вегетации на клапанах) </a:t>
            </a:r>
          </a:p>
        </p:txBody>
      </p:sp>
    </p:spTree>
    <p:extLst>
      <p:ext uri="{BB962C8B-B14F-4D97-AF65-F5344CB8AC3E}">
        <p14:creationId xmlns:p14="http://schemas.microsoft.com/office/powerpoint/2010/main" val="1053623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7813"/>
            <a:ext cx="8219256" cy="846931"/>
          </a:xfrm>
        </p:spPr>
        <p:txBody>
          <a:bodyPr/>
          <a:lstStyle/>
          <a:p>
            <a:r>
              <a:rPr lang="ru-RU" sz="3600" dirty="0"/>
              <a:t>Алгоритм выполнения ЭХОКГ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616624"/>
          </a:xfrm>
        </p:spPr>
        <p:txBody>
          <a:bodyPr/>
          <a:lstStyle/>
          <a:p>
            <a:r>
              <a:rPr lang="ru-RU" sz="2000" dirty="0"/>
              <a:t>1. идентифицировать клапаны сердца, учитывая их взаимное расположение; </a:t>
            </a:r>
          </a:p>
          <a:p>
            <a:r>
              <a:rPr lang="ru-RU" sz="2000" dirty="0"/>
              <a:t>2. распознать межжелудочковую и </a:t>
            </a:r>
            <a:r>
              <a:rPr lang="ru-RU" sz="2000" dirty="0" err="1"/>
              <a:t>межпредсердную</a:t>
            </a:r>
            <a:r>
              <a:rPr lang="ru-RU" sz="2000" dirty="0"/>
              <a:t> перегородки, проследить их непрерывность в различных проекциях и плоскостях, оценить тип движения (</a:t>
            </a:r>
            <a:r>
              <a:rPr lang="ru-RU" sz="2000" dirty="0" err="1"/>
              <a:t>нормо</a:t>
            </a:r>
            <a:r>
              <a:rPr lang="ru-RU" sz="2000" dirty="0"/>
              <a:t>-, </a:t>
            </a:r>
            <a:r>
              <a:rPr lang="ru-RU" sz="2000" dirty="0" err="1"/>
              <a:t>гипо</a:t>
            </a:r>
            <a:r>
              <a:rPr lang="ru-RU" sz="2000" dirty="0"/>
              <a:t>- или дискинезия); </a:t>
            </a:r>
          </a:p>
          <a:p>
            <a:r>
              <a:rPr lang="ru-RU" sz="2000" dirty="0"/>
              <a:t>3. оценить анатомическое взаиморасположение клапанов и межжелудочковой перегородки; </a:t>
            </a:r>
          </a:p>
          <a:p>
            <a:r>
              <a:rPr lang="ru-RU" sz="2000" dirty="0"/>
              <a:t>4. охарактеризовать движение створок клапанов сердца; </a:t>
            </a:r>
          </a:p>
          <a:p>
            <a:r>
              <a:rPr lang="ru-RU" sz="2000" dirty="0"/>
              <a:t>5. провести измерения и определить изменения толщины стенок и размеров камер сердца для заключения о наличии и выраженности дилатации полостей и гипертрофии миокарда левого и правого желудочков; </a:t>
            </a:r>
          </a:p>
          <a:p>
            <a:r>
              <a:rPr lang="ru-RU" sz="2000" dirty="0"/>
              <a:t>6. провести </a:t>
            </a:r>
            <a:r>
              <a:rPr lang="ru-RU" sz="2000" dirty="0" err="1"/>
              <a:t>допплер-эхокардиографическое</a:t>
            </a:r>
            <a:r>
              <a:rPr lang="ru-RU" sz="2000" dirty="0"/>
              <a:t> исследование, сочетая его с двумерной эхокардиографией для обнаружения или исключения признаков клапанной </a:t>
            </a:r>
            <a:r>
              <a:rPr lang="ru-RU" sz="2000" dirty="0" err="1"/>
              <a:t>регургитации</a:t>
            </a:r>
            <a:r>
              <a:rPr lang="ru-RU" sz="2000" dirty="0"/>
              <a:t>, сужений на пути кровотока и внутрисердечных шунтов.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073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заключения </a:t>
            </a:r>
            <a:r>
              <a:rPr lang="ru-RU" dirty="0" err="1"/>
              <a:t>ЭХОкг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Найти </a:t>
            </a:r>
            <a:r>
              <a:rPr lang="ru-RU" dirty="0" err="1"/>
              <a:t>ЭХОкг</a:t>
            </a:r>
            <a:r>
              <a:rPr lang="ru-RU" dirty="0"/>
              <a:t> признаки, характеризующие данный клинический синдром (или болезнь);</a:t>
            </a:r>
          </a:p>
          <a:p>
            <a:r>
              <a:rPr lang="ru-RU" dirty="0"/>
              <a:t>При их наличии оценить степень выраженности патологии.</a:t>
            </a:r>
          </a:p>
        </p:txBody>
      </p:sp>
    </p:spTree>
    <p:extLst>
      <p:ext uri="{BB962C8B-B14F-4D97-AF65-F5344CB8AC3E}">
        <p14:creationId xmlns:p14="http://schemas.microsoft.com/office/powerpoint/2010/main" val="3724622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Сканирование по длинной оси</a:t>
            </a:r>
          </a:p>
        </p:txBody>
      </p:sp>
      <p:pic>
        <p:nvPicPr>
          <p:cNvPr id="4" name="Picture 3" descr="C:\Users\asus\Desktop\лена научка!!!\Heart Echocardiography Diagram_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4050" y="1600200"/>
            <a:ext cx="6015900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2394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effectLst/>
              </a:rPr>
              <a:t>Понятие и основные параметры систолической и диастолической функции левого желудочка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4934173"/>
          </a:xfrm>
        </p:spPr>
        <p:txBody>
          <a:bodyPr/>
          <a:lstStyle/>
          <a:p>
            <a:r>
              <a:rPr lang="ru-RU" b="1" dirty="0">
                <a:effectLst/>
              </a:rPr>
              <a:t> </a:t>
            </a:r>
            <a:r>
              <a:rPr lang="ru-RU" sz="2400" dirty="0">
                <a:effectLst/>
              </a:rPr>
              <a:t>Для оценки функционального состояния ЛЖ используется левый </a:t>
            </a:r>
            <a:r>
              <a:rPr lang="ru-RU" sz="2400" dirty="0" err="1">
                <a:effectLst/>
              </a:rPr>
              <a:t>парастернальный</a:t>
            </a:r>
            <a:r>
              <a:rPr lang="ru-RU" sz="2400" dirty="0">
                <a:effectLst/>
              </a:rPr>
              <a:t> доступ, исследование проводится по длинной оси. Для контроля за направлением курсора исследование начинают с двухкамерного режима. Расположив курсор перпендикулярно к продольному сечению сердца на уровне хорд митрального клапана, включают М-режим.</a:t>
            </a:r>
          </a:p>
          <a:p>
            <a:r>
              <a:rPr lang="ru-RU" sz="2400" dirty="0">
                <a:effectLst/>
              </a:rPr>
              <a:t>На этом уровне ультразвуковой луч пересекает последовательно сверху вниз грудную клетку, переднюю стенку правого желудочка, межжелудочковую перегородку, полость ЛЖ, наружный край створок митрального клапана, или хорды, заднюю стенку ЛЖ.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7979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7812"/>
            <a:ext cx="8219256" cy="4231308"/>
          </a:xfrm>
        </p:spPr>
        <p:txBody>
          <a:bodyPr/>
          <a:lstStyle/>
          <a:p>
            <a:r>
              <a:rPr lang="ru-RU" sz="2400" b="1" dirty="0">
                <a:effectLst/>
              </a:rPr>
              <a:t>Максимальный размер ЛЖ (конечный диастолический) измеряется в конце фазы диастолы</a:t>
            </a:r>
            <a:r>
              <a:rPr lang="ru-RU" sz="2400" dirty="0">
                <a:effectLst/>
              </a:rPr>
              <a:t> на уровне </a:t>
            </a:r>
            <a:r>
              <a:rPr lang="ru-RU" sz="2400" dirty="0" err="1">
                <a:effectLst/>
              </a:rPr>
              <a:t>инцизуры</a:t>
            </a:r>
            <a:r>
              <a:rPr lang="ru-RU" sz="2400" dirty="0">
                <a:effectLst/>
              </a:rPr>
              <a:t> на задней стенке ЛЖ (момент систолы предсердия),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 </a:t>
            </a:r>
            <a:br>
              <a:rPr lang="ru-RU" sz="2400" dirty="0">
                <a:effectLst/>
              </a:rPr>
            </a:br>
            <a:r>
              <a:rPr lang="ru-RU" sz="2400" b="1" dirty="0">
                <a:effectLst/>
              </a:rPr>
              <a:t>минимальный</a:t>
            </a:r>
            <a:r>
              <a:rPr lang="ru-RU" sz="2400" dirty="0">
                <a:effectLst/>
              </a:rPr>
              <a:t> (конечный систолический) - в месте максимального сближения задней стенки и межжелудочковой перегородки.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437112"/>
            <a:ext cx="8147248" cy="1693813"/>
          </a:xfrm>
        </p:spPr>
        <p:txBody>
          <a:bodyPr/>
          <a:lstStyle/>
          <a:p>
            <a:r>
              <a:rPr lang="ru-RU" sz="1800" dirty="0">
                <a:effectLst/>
              </a:rPr>
              <a:t>Затем вычисляется объем ЛЖ в систолу и диастолу по формуле:</a:t>
            </a:r>
          </a:p>
        </p:txBody>
      </p:sp>
    </p:spTree>
    <p:extLst>
      <p:ext uri="{BB962C8B-B14F-4D97-AF65-F5344CB8AC3E}">
        <p14:creationId xmlns:p14="http://schemas.microsoft.com/office/powerpoint/2010/main" val="9423564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/>
              <a:t>Конечно-систолический и конечно-диастолический размеры ЛЖ ( в М-режиме)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9940" name="Picture 4" descr="КДР и КС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00213"/>
            <a:ext cx="72009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7559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/>
              <a:t>Систолическая функция</a:t>
            </a:r>
            <a:r>
              <a:rPr lang="ru-RU"/>
              <a:t>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40964" name="Picture 4" descr="КДО,КСО, Ф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13690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0314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7813"/>
            <a:ext cx="8219256" cy="702915"/>
          </a:xfrm>
        </p:spPr>
        <p:txBody>
          <a:bodyPr/>
          <a:lstStyle/>
          <a:p>
            <a:r>
              <a:rPr lang="ru-RU" dirty="0"/>
              <a:t>Измерения в М режиме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208912" cy="58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621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/>
              <a:t>эхокардиография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>
                <a:effectLst/>
              </a:rPr>
              <a:t>Эхокардиография</a:t>
            </a:r>
            <a:r>
              <a:rPr lang="ru-RU" sz="2800" dirty="0">
                <a:effectLst/>
              </a:rPr>
              <a:t> (греч. </a:t>
            </a:r>
            <a:r>
              <a:rPr lang="ru-RU" sz="2800" dirty="0" err="1">
                <a:effectLst/>
              </a:rPr>
              <a:t>ēchō</a:t>
            </a:r>
            <a:r>
              <a:rPr lang="ru-RU" sz="2800" dirty="0">
                <a:effectLst/>
              </a:rPr>
              <a:t> отголосок, эхо + </a:t>
            </a:r>
            <a:r>
              <a:rPr lang="ru-RU" sz="2800" dirty="0" err="1">
                <a:effectLst/>
              </a:rPr>
              <a:t>kardia</a:t>
            </a:r>
            <a:r>
              <a:rPr lang="ru-RU" sz="2800" dirty="0">
                <a:effectLst/>
              </a:rPr>
              <a:t> сердце + </a:t>
            </a:r>
            <a:r>
              <a:rPr lang="ru-RU" sz="2800" dirty="0" err="1">
                <a:effectLst/>
              </a:rPr>
              <a:t>graphō</a:t>
            </a:r>
            <a:r>
              <a:rPr lang="ru-RU" sz="2800" dirty="0">
                <a:effectLst/>
              </a:rPr>
              <a:t> писать, изображать: синоним ультразвуковая кардиография) — метод исследования и диагностики </a:t>
            </a:r>
            <a:r>
              <a:rPr lang="ru-RU" sz="2800" u="sng" dirty="0">
                <a:effectLst/>
              </a:rPr>
              <a:t>нарушений морфологии и механической деятельности сердца</a:t>
            </a:r>
            <a:r>
              <a:rPr lang="ru-RU" sz="2800" dirty="0">
                <a:effectLst/>
              </a:rPr>
              <a:t>, основанный на регистрации отраженных от движущихся структур сердца ультразвуковых сигналов.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4455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Нормативы размеров и функции  левого желудочка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30725"/>
          </a:xfrm>
        </p:spPr>
        <p:txBody>
          <a:bodyPr/>
          <a:lstStyle/>
          <a:p>
            <a:r>
              <a:rPr lang="ru-RU" dirty="0"/>
              <a:t>КДР 37-56 мм</a:t>
            </a:r>
          </a:p>
          <a:p>
            <a:r>
              <a:rPr lang="ru-RU" dirty="0"/>
              <a:t>КСР 25-36 мм</a:t>
            </a:r>
          </a:p>
          <a:p>
            <a:r>
              <a:rPr lang="ru-RU" dirty="0"/>
              <a:t>Толщина МЖП 0,6-0.9 (ж) 0,6-1,0 (м) см</a:t>
            </a:r>
          </a:p>
          <a:p>
            <a:r>
              <a:rPr lang="ru-RU" dirty="0"/>
              <a:t>Толщина ЗСЛЖ 0,6-0.9 (ж) 0,6-1,0 (м) см</a:t>
            </a:r>
          </a:p>
          <a:p>
            <a:pPr marL="0" indent="0">
              <a:buNone/>
            </a:pPr>
            <a:r>
              <a:rPr lang="ru-RU" dirty="0"/>
              <a:t>      Ударный объем  40-100 мл </a:t>
            </a:r>
          </a:p>
          <a:p>
            <a:r>
              <a:rPr lang="ru-RU" dirty="0"/>
              <a:t>ФВ более 50% </a:t>
            </a:r>
          </a:p>
          <a:p>
            <a:r>
              <a:rPr lang="ru-RU" b="1" i="1" dirty="0"/>
              <a:t>3. по  </a:t>
            </a:r>
            <a:r>
              <a:rPr lang="en-US" b="1" i="1" dirty="0"/>
              <a:t>Simpson</a:t>
            </a:r>
            <a:r>
              <a:rPr lang="ru-RU" b="1" i="1" dirty="0"/>
              <a:t> – метод дисков </a:t>
            </a:r>
          </a:p>
          <a:p>
            <a:r>
              <a:rPr lang="ru-RU" b="1" i="1" dirty="0"/>
              <a:t>фракцию выброса: КДО-КСО/КДО в норме ФВ &gt;50%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23807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Дилатация различных полостей сердца как показатель </a:t>
            </a:r>
            <a:r>
              <a:rPr lang="ru-RU" sz="2800" dirty="0" err="1"/>
              <a:t>кардиомегалии</a:t>
            </a:r>
            <a:r>
              <a:rPr lang="ru-RU" sz="2800" dirty="0"/>
              <a:t>  в апикальной позиции (СН)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" y="1927225"/>
            <a:ext cx="801052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4222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Дилатация различных полостей сердца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" y="1927225"/>
            <a:ext cx="801052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5841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Схема измерения камер сердца при двухмерной ЭХОКГ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52"/>
          <a:stretch/>
        </p:blipFill>
        <p:spPr bwMode="auto">
          <a:xfrm>
            <a:off x="683568" y="2008186"/>
            <a:ext cx="7920879" cy="424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5042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Оценка подвижности стенок ЛЖ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>
                <a:effectLst/>
              </a:rPr>
              <a:t>Во время системы толщина перегородки увеличивается на 38-70 %, задней стенки - на 36-80 %.</a:t>
            </a:r>
            <a:endParaRPr lang="ru-RU" sz="2800" dirty="0">
              <a:effectLst/>
            </a:endParaRPr>
          </a:p>
          <a:p>
            <a:r>
              <a:rPr lang="ru-RU" sz="2800" dirty="0">
                <a:effectLst/>
              </a:rPr>
              <a:t>Нормальное значение (</a:t>
            </a:r>
            <a:r>
              <a:rPr lang="ru-RU" sz="2800" dirty="0" err="1">
                <a:effectLst/>
              </a:rPr>
              <a:t>нормокинез</a:t>
            </a:r>
            <a:r>
              <a:rPr lang="ru-RU" sz="2800" dirty="0">
                <a:effectLst/>
              </a:rPr>
              <a:t>) амплитуды межжелудочковой перегородки находятся в пределах 0,5-0,8 см, задней стенки ЛЖ - 0,9-1,4 см. </a:t>
            </a:r>
          </a:p>
          <a:p>
            <a:r>
              <a:rPr lang="ru-RU" sz="2800" dirty="0">
                <a:effectLst/>
              </a:rPr>
              <a:t>Гипокинез представляет собой уменьшение амплитуды движения, </a:t>
            </a:r>
            <a:r>
              <a:rPr lang="ru-RU" sz="2800" dirty="0" err="1">
                <a:effectLst/>
              </a:rPr>
              <a:t>акинез</a:t>
            </a:r>
            <a:r>
              <a:rPr lang="ru-RU" sz="2800" dirty="0">
                <a:effectLst/>
              </a:rPr>
              <a:t> - отсутствие амплитуды.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906040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872208"/>
          </a:xfrm>
        </p:spPr>
        <p:txBody>
          <a:bodyPr/>
          <a:lstStyle/>
          <a:p>
            <a:r>
              <a:rPr lang="ru-RU" sz="1200" dirty="0"/>
              <a:t>Обязательная часть </a:t>
            </a:r>
            <a:r>
              <a:rPr lang="ru-RU" sz="1200" dirty="0" err="1"/>
              <a:t>эхокардиографического</a:t>
            </a:r>
            <a:r>
              <a:rPr lang="ru-RU" sz="1200" dirty="0"/>
              <a:t> исследования - это М-модальное исследование, которое почти всегда проводится исключительно из позиции </a:t>
            </a:r>
            <a:r>
              <a:rPr lang="ru-RU" sz="1200" dirty="0" err="1"/>
              <a:t>парастернальной</a:t>
            </a:r>
            <a:r>
              <a:rPr lang="ru-RU" sz="1200" dirty="0"/>
              <a:t> длинной оси левого желудочка</a:t>
            </a:r>
            <a:br>
              <a:rPr lang="ru-RU" sz="2400" dirty="0"/>
            </a:br>
            <a:r>
              <a:rPr lang="ru-RU" sz="2400" b="1" dirty="0">
                <a:effectLst/>
              </a:rPr>
              <a:t>Нормальные значения </a:t>
            </a:r>
            <a:r>
              <a:rPr lang="ru-RU" sz="2400" b="1" dirty="0" err="1">
                <a:effectLst/>
              </a:rPr>
              <a:t>эхокардиографических</a:t>
            </a:r>
            <a:r>
              <a:rPr lang="ru-RU" sz="2400" b="1" dirty="0">
                <a:effectLst/>
              </a:rPr>
              <a:t> показателей, измеряемых из </a:t>
            </a:r>
            <a:r>
              <a:rPr lang="ru-RU" sz="2400" b="1" dirty="0" err="1">
                <a:effectLst/>
              </a:rPr>
              <a:t>парастернального</a:t>
            </a:r>
            <a:r>
              <a:rPr lang="ru-RU" sz="2400" b="1" dirty="0">
                <a:effectLst/>
              </a:rPr>
              <a:t> доступа по длинной и короткой осям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8147248" cy="4214093"/>
          </a:xfrm>
        </p:spPr>
        <p:txBody>
          <a:bodyPr/>
          <a:lstStyle/>
          <a:p>
            <a:r>
              <a:rPr lang="ru-RU" sz="2400" dirty="0">
                <a:effectLst/>
              </a:rPr>
              <a:t>Аорта:</a:t>
            </a:r>
          </a:p>
          <a:p>
            <a:r>
              <a:rPr lang="ru-RU" sz="2400" dirty="0">
                <a:effectLst/>
              </a:rPr>
              <a:t>1) фиброзное кольцо - 1,8-2,6 см;</a:t>
            </a:r>
          </a:p>
          <a:p>
            <a:r>
              <a:rPr lang="ru-RU" sz="2400" dirty="0">
                <a:effectLst/>
              </a:rPr>
              <a:t>2) восходящий отдел - 2,0-3,7 см;</a:t>
            </a:r>
          </a:p>
          <a:p>
            <a:r>
              <a:rPr lang="ru-RU" sz="2400" dirty="0">
                <a:effectLst/>
              </a:rPr>
              <a:t>3) открытие клапана - 1,5-2,6 см;</a:t>
            </a:r>
          </a:p>
          <a:p>
            <a:r>
              <a:rPr lang="ru-RU" sz="2400" dirty="0">
                <a:effectLst/>
              </a:rPr>
              <a:t>4) площадь отверстия &gt; 2, 0 см2. </a:t>
            </a:r>
          </a:p>
          <a:p>
            <a:r>
              <a:rPr lang="ru-RU" sz="2400" b="1" dirty="0">
                <a:effectLst/>
              </a:rPr>
              <a:t>Размер левого предсердия - 1,9-4,0 см.</a:t>
            </a:r>
            <a:endParaRPr lang="ru-RU" sz="2400" dirty="0">
              <a:effectLst/>
            </a:endParaRPr>
          </a:p>
          <a:p>
            <a:r>
              <a:rPr lang="ru-RU" sz="2400" dirty="0">
                <a:effectLst/>
              </a:rPr>
              <a:t> </a:t>
            </a:r>
          </a:p>
          <a:p>
            <a:r>
              <a:rPr lang="ru-RU" sz="2400" b="1" dirty="0">
                <a:effectLst/>
              </a:rPr>
              <a:t>Митральный клапан:</a:t>
            </a:r>
            <a:endParaRPr lang="ru-RU" sz="2400" dirty="0">
              <a:effectLst/>
            </a:endParaRPr>
          </a:p>
          <a:p>
            <a:r>
              <a:rPr lang="ru-RU" sz="2400" dirty="0">
                <a:effectLst/>
              </a:rPr>
              <a:t>1) фиброзное кольцо - 2,3-3,0 см;</a:t>
            </a:r>
          </a:p>
          <a:p>
            <a:r>
              <a:rPr lang="ru-RU" sz="2400" dirty="0">
                <a:effectLst/>
              </a:rPr>
              <a:t>2) площадь открытия - 2,5-6,0 см2.</a:t>
            </a:r>
          </a:p>
          <a:p>
            <a:r>
              <a:rPr lang="ru-RU" sz="2400" dirty="0">
                <a:effectLst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5283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/>
              <a:t>Нормальная ЭХОКГ  в допплеровском режиме – митральный клапан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41988" name="Picture 4" descr="допплер митр нор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60625"/>
            <a:ext cx="75612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0375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допплерография</a:t>
            </a:r>
          </a:p>
        </p:txBody>
      </p:sp>
      <p:pic>
        <p:nvPicPr>
          <p:cNvPr id="43011" name="Picture 3" descr="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557338"/>
            <a:ext cx="7273925" cy="4967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6121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/>
              <a:t>Диастолическая дисфункция при СН, определяемая методом </a:t>
            </a:r>
            <a:r>
              <a:rPr lang="ru-RU" sz="2400" dirty="0" err="1"/>
              <a:t>допплера</a:t>
            </a:r>
            <a:r>
              <a:rPr lang="ru-RU" sz="2400" dirty="0"/>
              <a:t> 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dirty="0"/>
              <a:t>Норма Е</a:t>
            </a:r>
            <a:r>
              <a:rPr lang="en-US" sz="2000" dirty="0"/>
              <a:t> &gt;</a:t>
            </a:r>
            <a:r>
              <a:rPr lang="ru-RU" sz="2000" dirty="0"/>
              <a:t>А (1)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/>
              <a:t>Классический тип – замедленная релаксация  диастолической дисфункции Е </a:t>
            </a:r>
            <a:r>
              <a:rPr lang="en-US" sz="2000" dirty="0"/>
              <a:t>&lt;</a:t>
            </a:r>
            <a:r>
              <a:rPr lang="ru-RU" sz="2000" dirty="0"/>
              <a:t> 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err="1"/>
              <a:t>Псевдонормальный</a:t>
            </a:r>
            <a:r>
              <a:rPr lang="ru-RU" sz="2000" dirty="0"/>
              <a:t> тип диастолической дисфункции Е</a:t>
            </a:r>
            <a:r>
              <a:rPr lang="en-US" sz="2000" dirty="0"/>
              <a:t> &gt;</a:t>
            </a:r>
            <a:r>
              <a:rPr lang="ru-RU" sz="2000" dirty="0"/>
              <a:t>А в 2 раза (2)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/>
              <a:t>Е – скорость раннего диастолического наполнения (фаза быстрого наполнения)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/>
              <a:t>А – скорость позднего диастолического наполнения (систола предсердий)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400"/>
          </a:p>
        </p:txBody>
      </p:sp>
      <p:pic>
        <p:nvPicPr>
          <p:cNvPr id="44037" name="Picture 7" descr="img0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341438"/>
            <a:ext cx="3024187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3475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/>
              <a:t>Диастолическая функция ЛЖ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7263"/>
            <a:ext cx="932497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41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 метода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5400600"/>
          </a:xfrm>
        </p:spPr>
        <p:txBody>
          <a:bodyPr/>
          <a:lstStyle/>
          <a:p>
            <a:r>
              <a:rPr lang="ru-RU" sz="2400" dirty="0">
                <a:effectLst/>
              </a:rPr>
              <a:t>Принцип метода основан на свойстве ультразвука отражаться на границе двух сред с неодинаковой акустической плотностью или ультразвуковым сопротивлением </a:t>
            </a:r>
          </a:p>
          <a:p>
            <a:r>
              <a:rPr lang="ru-RU" sz="2400" dirty="0">
                <a:effectLst/>
              </a:rPr>
              <a:t>Чем больше разность ультразвукового сопротивления на границе сред, тем сильнее </a:t>
            </a:r>
            <a:r>
              <a:rPr lang="ru-RU" sz="2400" b="1" u="sng" dirty="0">
                <a:effectLst/>
              </a:rPr>
              <a:t>степень отражения,</a:t>
            </a:r>
            <a:r>
              <a:rPr lang="ru-RU" sz="2400" u="sng" dirty="0">
                <a:effectLst/>
              </a:rPr>
              <a:t> </a:t>
            </a:r>
            <a:r>
              <a:rPr lang="ru-RU" sz="2400" dirty="0">
                <a:effectLst/>
              </a:rPr>
              <a:t>которая зависит также от угла падения луча на поверхность раздела сред. </a:t>
            </a:r>
          </a:p>
          <a:p>
            <a:r>
              <a:rPr lang="ru-RU" sz="2400" dirty="0">
                <a:effectLst/>
              </a:rPr>
              <a:t>Чем выше частота ультразвука, т.е., чем короче длина волны, тем выше разрешающая способность используемого аппарата; при частоте 2,25 МГц разрешающая способность соответствует примерно </a:t>
            </a:r>
            <a:r>
              <a:rPr lang="ru-RU" sz="2400" u="sng" dirty="0">
                <a:effectLst/>
              </a:rPr>
              <a:t>1 мм  (датчик 2-5 МГц)</a:t>
            </a:r>
          </a:p>
          <a:p>
            <a:endParaRPr lang="ru-RU" sz="1100" u="sng" dirty="0"/>
          </a:p>
        </p:txBody>
      </p:sp>
    </p:spTree>
    <p:extLst>
      <p:ext uri="{BB962C8B-B14F-4D97-AF65-F5344CB8AC3E}">
        <p14:creationId xmlns:p14="http://schemas.microsoft.com/office/powerpoint/2010/main" val="29485976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Показатели диастолической функции ЛЖ по </a:t>
            </a:r>
            <a:r>
              <a:rPr lang="ru-RU" sz="1800" dirty="0" err="1"/>
              <a:t>трансмитральному</a:t>
            </a:r>
            <a:r>
              <a:rPr lang="ru-RU" sz="1800" dirty="0"/>
              <a:t> потоку</a:t>
            </a:r>
            <a:br>
              <a:rPr lang="ru-RU" sz="1800" dirty="0"/>
            </a:br>
            <a:r>
              <a:rPr lang="ru-RU" sz="1800" dirty="0"/>
              <a:t> IVRТ— время </a:t>
            </a:r>
            <a:r>
              <a:rPr lang="ru-RU" sz="1800" dirty="0" err="1"/>
              <a:t>изоволюмического</a:t>
            </a:r>
            <a:r>
              <a:rPr lang="ru-RU" sz="1800" dirty="0"/>
              <a:t> расслабления от момента закрытия аортального клапана до момента открытия митрального клапана; DT — время замедления </a:t>
            </a:r>
            <a:r>
              <a:rPr lang="ru-RU" sz="1800" dirty="0" err="1"/>
              <a:t>раннедиастолического</a:t>
            </a:r>
            <a:r>
              <a:rPr lang="ru-RU" sz="1800" dirty="0"/>
              <a:t> наполнения; 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3"/>
            <a:ext cx="6840760" cy="519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2543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/>
              <a:t> </a:t>
            </a:r>
            <a:r>
              <a:rPr lang="ru-RU" sz="2000" dirty="0"/>
              <a:t>IVRТ— время </a:t>
            </a:r>
            <a:r>
              <a:rPr lang="ru-RU" sz="2000" dirty="0" err="1"/>
              <a:t>изоволюмического</a:t>
            </a:r>
            <a:r>
              <a:rPr lang="ru-RU" sz="2000" dirty="0"/>
              <a:t> расслабления от момента закрытия аортального клапана до момента открытия митрального клапана; </a:t>
            </a:r>
            <a:br>
              <a:rPr lang="ru-RU" sz="2000" dirty="0"/>
            </a:br>
            <a:r>
              <a:rPr lang="ru-RU" sz="2000" dirty="0"/>
              <a:t>DT — время замедления </a:t>
            </a:r>
            <a:r>
              <a:rPr lang="ru-RU" sz="2000" dirty="0" err="1"/>
              <a:t>раннедиастолического</a:t>
            </a:r>
            <a:r>
              <a:rPr lang="ru-RU" sz="2000" dirty="0"/>
              <a:t> наполнения;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7" b="26879"/>
          <a:stretch/>
        </p:blipFill>
        <p:spPr bwMode="auto">
          <a:xfrm>
            <a:off x="179512" y="1653308"/>
            <a:ext cx="8784976" cy="436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1673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7812"/>
            <a:ext cx="8291264" cy="1783035"/>
          </a:xfrm>
        </p:spPr>
        <p:txBody>
          <a:bodyPr/>
          <a:lstStyle/>
          <a:p>
            <a:pPr algn="l"/>
            <a:r>
              <a:rPr lang="ru-RU" sz="2000" dirty="0"/>
              <a:t>Нормальная длительность периода </a:t>
            </a:r>
            <a:r>
              <a:rPr lang="ru-RU" sz="2000" dirty="0" err="1"/>
              <a:t>изоволюмической</a:t>
            </a:r>
            <a:r>
              <a:rPr lang="ru-RU" sz="2000" dirty="0"/>
              <a:t> релаксации (</a:t>
            </a:r>
            <a:r>
              <a:rPr lang="ru-RU" sz="2000" dirty="0" err="1"/>
              <a:t>isovolumic</a:t>
            </a:r>
            <a:r>
              <a:rPr lang="ru-RU" sz="2000" dirty="0"/>
              <a:t> </a:t>
            </a:r>
            <a:r>
              <a:rPr lang="ru-RU" sz="2000" dirty="0" err="1"/>
              <a:t>relaxation</a:t>
            </a:r>
            <a:r>
              <a:rPr lang="ru-RU" sz="2000" dirty="0"/>
              <a:t> </a:t>
            </a:r>
            <a:r>
              <a:rPr lang="ru-RU" sz="2000" dirty="0" err="1"/>
              <a:t>time</a:t>
            </a:r>
            <a:r>
              <a:rPr lang="ru-RU" sz="2000" dirty="0"/>
              <a:t>, IVRT) составляет 70—90 </a:t>
            </a:r>
            <a:r>
              <a:rPr lang="ru-RU" sz="2000" dirty="0" err="1"/>
              <a:t>мс</a:t>
            </a:r>
            <a:r>
              <a:rPr lang="ru-RU" sz="2000" dirty="0"/>
              <a:t> (0,07 сек), при ухудшении расслабления ЛЖ эта величина возрастает. </a:t>
            </a:r>
            <a:br>
              <a:rPr lang="ru-RU" sz="2000" dirty="0"/>
            </a:br>
            <a:r>
              <a:rPr lang="ru-RU" sz="2000" dirty="0"/>
              <a:t>время замедления (</a:t>
            </a:r>
            <a:r>
              <a:rPr lang="ru-RU" sz="2000" dirty="0" err="1"/>
              <a:t>deceleration</a:t>
            </a:r>
            <a:r>
              <a:rPr lang="ru-RU" sz="2000" dirty="0"/>
              <a:t> </a:t>
            </a:r>
            <a:r>
              <a:rPr lang="ru-RU" sz="2000" dirty="0" err="1"/>
              <a:t>time</a:t>
            </a:r>
            <a:r>
              <a:rPr lang="ru-RU" sz="2000" dirty="0"/>
              <a:t> — DT) — от точки, когда достигнута максимальная скорость </a:t>
            </a:r>
            <a:r>
              <a:rPr lang="ru-RU" sz="2000" dirty="0" err="1"/>
              <a:t>раннедиастолического</a:t>
            </a:r>
            <a:r>
              <a:rPr lang="ru-RU" sz="2000" dirty="0"/>
              <a:t> наполнения, до момента его прекращения; </a:t>
            </a:r>
            <a:br>
              <a:rPr lang="ru-RU" sz="2000" dirty="0"/>
            </a:br>
            <a:r>
              <a:rPr lang="ru-RU" sz="2000" dirty="0"/>
              <a:t>нормальная величина — 190±20 </a:t>
            </a:r>
            <a:r>
              <a:rPr lang="ru-RU" sz="2000" dirty="0" err="1"/>
              <a:t>мс</a:t>
            </a:r>
            <a:r>
              <a:rPr lang="ru-RU" sz="2000" dirty="0"/>
              <a:t>.(0,2 сек)</a:t>
            </a:r>
            <a:r>
              <a:rPr lang="ru-RU" sz="2000" dirty="0">
                <a:effectLst/>
              </a:rPr>
              <a:t> </a:t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04864"/>
            <a:ext cx="8291264" cy="3926061"/>
          </a:xfrm>
        </p:spPr>
        <p:txBody>
          <a:bodyPr/>
          <a:lstStyle/>
          <a:p>
            <a:r>
              <a:rPr lang="ru-RU" sz="1800" b="1" dirty="0">
                <a:effectLst/>
              </a:rPr>
              <a:t>нарушением релаксации ЛЖ: </a:t>
            </a:r>
          </a:p>
          <a:p>
            <a:r>
              <a:rPr lang="ru-RU" sz="1800" dirty="0">
                <a:effectLst/>
              </a:rPr>
              <a:t> увеличивается период </a:t>
            </a:r>
            <a:r>
              <a:rPr lang="ru-RU" sz="1800" dirty="0" err="1">
                <a:effectLst/>
              </a:rPr>
              <a:t>изоволюмической</a:t>
            </a:r>
            <a:r>
              <a:rPr lang="ru-RU" sz="1800" dirty="0">
                <a:effectLst/>
              </a:rPr>
              <a:t> релаксации; </a:t>
            </a:r>
          </a:p>
          <a:p>
            <a:r>
              <a:rPr lang="ru-RU" sz="1800" dirty="0">
                <a:effectLst/>
              </a:rPr>
              <a:t>снижается скорость </a:t>
            </a:r>
            <a:r>
              <a:rPr lang="ru-RU" sz="1800" dirty="0" err="1">
                <a:effectLst/>
              </a:rPr>
              <a:t>раннедиастолического</a:t>
            </a:r>
            <a:r>
              <a:rPr lang="ru-RU" sz="1800" dirty="0">
                <a:effectLst/>
              </a:rPr>
              <a:t> наполнения, а скорость потока вследствие систолы предсердий не меняется или возрастает; соответственно уменьшается отношение Е/А; </a:t>
            </a:r>
          </a:p>
          <a:p>
            <a:r>
              <a:rPr lang="ru-RU" sz="1800" dirty="0">
                <a:effectLst/>
              </a:rPr>
              <a:t>увеличивается время замедления </a:t>
            </a:r>
            <a:r>
              <a:rPr lang="ru-RU" sz="1800" dirty="0" err="1">
                <a:effectLst/>
              </a:rPr>
              <a:t>раннедиастолического</a:t>
            </a:r>
            <a:r>
              <a:rPr lang="ru-RU" sz="1800" dirty="0">
                <a:effectLst/>
              </a:rPr>
              <a:t> потока. </a:t>
            </a:r>
          </a:p>
          <a:p>
            <a:r>
              <a:rPr lang="ru-RU" sz="1800" dirty="0">
                <a:effectLst/>
              </a:rPr>
              <a:t>Такой характер потока чаще отмечают у лиц с ГЛЖ и/или ИБС при нормальном или умеренно повышенном давлении в левом предсердии, когда систолическая функция ЛЖ не нарушена, а выявляется только нарушение диастолического расслабления. </a:t>
            </a:r>
          </a:p>
          <a:p>
            <a:r>
              <a:rPr lang="ru-RU" sz="1800" dirty="0">
                <a:effectLst/>
              </a:rPr>
              <a:t>Как следствие,  на долю предсердия приходится соответственно большая работа, которая вызывает его дилатацию. Аналогичная графика потока выявляется у больных с остро возникшим повышением </a:t>
            </a:r>
            <a:r>
              <a:rPr lang="ru-RU" sz="1800" dirty="0" err="1">
                <a:effectLst/>
              </a:rPr>
              <a:t>постнагрузки</a:t>
            </a:r>
            <a:r>
              <a:rPr lang="ru-RU" sz="1800" dirty="0">
                <a:effectLst/>
              </a:rPr>
              <a:t>  (повышением АД).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38982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277813"/>
            <a:ext cx="8075240" cy="486891"/>
          </a:xfrm>
        </p:spPr>
        <p:txBody>
          <a:bodyPr/>
          <a:lstStyle/>
          <a:p>
            <a:r>
              <a:rPr lang="ru-RU" sz="1800" dirty="0"/>
              <a:t>Критерии диагностики </a:t>
            </a:r>
            <a:r>
              <a:rPr lang="ru-RU" sz="1800"/>
              <a:t>диастолической дисфункции</a:t>
            </a:r>
            <a:endParaRPr lang="ru-RU" sz="1800" dirty="0"/>
          </a:p>
        </p:txBody>
      </p:sp>
      <p:pic>
        <p:nvPicPr>
          <p:cNvPr id="7" name="Объект 6" descr="https://cyberleninka.ru/viewer_images/15557352/f/3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1" t="6610" r="45960" b="71172"/>
          <a:stretch/>
        </p:blipFill>
        <p:spPr bwMode="auto">
          <a:xfrm>
            <a:off x="1331640" y="764704"/>
            <a:ext cx="5256584" cy="2880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45024"/>
            <a:ext cx="52565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5138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77813"/>
            <a:ext cx="8219256" cy="990947"/>
          </a:xfrm>
        </p:spPr>
        <p:txBody>
          <a:bodyPr/>
          <a:lstStyle/>
          <a:p>
            <a:r>
              <a:rPr lang="ru-RU" sz="2000" b="1" dirty="0"/>
              <a:t>Нормальный ПЖ – сложная структура в виде полумесяца, прилежащая к ЛЖ, которая полностью не визуализируется ни в одной из позиций двухмерной ЭХОКГ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5256584"/>
          </a:xfrm>
        </p:spPr>
        <p:txBody>
          <a:bodyPr/>
          <a:lstStyle/>
          <a:p>
            <a:r>
              <a:rPr lang="ru-RU" sz="2400" dirty="0"/>
              <a:t>ПЖ очень чувствителен к изменению давления внутри его и поэтому легко расширяется – дилатация ПЖ.</a:t>
            </a:r>
          </a:p>
          <a:p>
            <a:r>
              <a:rPr lang="ru-RU" sz="2400" dirty="0"/>
              <a:t>Его лучше оценивать из апикальной 4-камерой позиции: </a:t>
            </a:r>
            <a:r>
              <a:rPr lang="ru-RU" sz="2400" b="1" dirty="0"/>
              <a:t>в норме его площадь и срединный размер должны быть меньше, чем левого</a:t>
            </a:r>
          </a:p>
          <a:p>
            <a:r>
              <a:rPr lang="ru-RU" sz="2400" dirty="0"/>
              <a:t>Умеренная дилатация АЖ – его площадь равна площади левого, </a:t>
            </a:r>
          </a:p>
          <a:p>
            <a:r>
              <a:rPr lang="ru-RU" sz="2400" dirty="0"/>
              <a:t>При выраженной  - преобладает и формирует верхушку сердца</a:t>
            </a:r>
          </a:p>
          <a:p>
            <a:r>
              <a:rPr lang="ru-RU" sz="2400" dirty="0"/>
              <a:t>В норме срединный диаметр  в апикальной позиции ПЖ не более 33 мм, продольный размер 7,9 см.</a:t>
            </a:r>
          </a:p>
          <a:p>
            <a:r>
              <a:rPr lang="ru-RU" sz="2400" dirty="0"/>
              <a:t>в </a:t>
            </a:r>
            <a:r>
              <a:rPr lang="ru-RU" sz="2400" dirty="0" err="1"/>
              <a:t>парастернальной</a:t>
            </a:r>
            <a:r>
              <a:rPr lang="ru-RU" sz="2400" dirty="0"/>
              <a:t> позиции  ПЖ не более 22 мм</a:t>
            </a:r>
          </a:p>
        </p:txBody>
      </p:sp>
    </p:spTree>
    <p:extLst>
      <p:ext uri="{BB962C8B-B14F-4D97-AF65-F5344CB8AC3E}">
        <p14:creationId xmlns:p14="http://schemas.microsoft.com/office/powerpoint/2010/main" val="35991254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Левое и правое предсердия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5184576"/>
          </a:xfrm>
        </p:spPr>
        <p:txBody>
          <a:bodyPr/>
          <a:lstStyle/>
          <a:p>
            <a:r>
              <a:rPr lang="ru-RU" sz="2400" dirty="0"/>
              <a:t>Расширенное ЛП – маркер как длительности, так и тяжести диастолической дисфункции и степени повышения АД в легочной артерии.</a:t>
            </a:r>
          </a:p>
          <a:p>
            <a:r>
              <a:rPr lang="ru-RU" sz="2400" dirty="0"/>
              <a:t>ЛП определяется из </a:t>
            </a:r>
            <a:r>
              <a:rPr lang="ru-RU" sz="2400" dirty="0" err="1"/>
              <a:t>парастернальной</a:t>
            </a:r>
            <a:r>
              <a:rPr lang="ru-RU" sz="2400" dirty="0"/>
              <a:t> позиции в М режиме, но это </a:t>
            </a:r>
            <a:r>
              <a:rPr lang="ru-RU" sz="2400" dirty="0" err="1"/>
              <a:t>передне</a:t>
            </a:r>
            <a:r>
              <a:rPr lang="ru-RU" sz="2400" dirty="0"/>
              <a:t>-задний размер, поэтому  измеряют также в апикальной позиции и измеряют его объем</a:t>
            </a:r>
          </a:p>
          <a:p>
            <a:r>
              <a:rPr lang="ru-RU" sz="2400" dirty="0"/>
              <a:t>ПП измеряется из апикальной позиции, его диаметр не более 45 мм.</a:t>
            </a:r>
          </a:p>
          <a:p>
            <a:r>
              <a:rPr lang="ru-RU" sz="2400" dirty="0"/>
              <a:t>Измерение диаметра АОРТЫ – расширяется при АГ </a:t>
            </a:r>
          </a:p>
          <a:p>
            <a:r>
              <a:rPr lang="ru-RU" sz="2400" dirty="0"/>
              <a:t>Измерение диаметра НПВ –  (н -  1, 7 см) расширяется при правожелудочковой СН</a:t>
            </a:r>
          </a:p>
        </p:txBody>
      </p:sp>
    </p:spTree>
    <p:extLst>
      <p:ext uri="{BB962C8B-B14F-4D97-AF65-F5344CB8AC3E}">
        <p14:creationId xmlns:p14="http://schemas.microsoft.com/office/powerpoint/2010/main" val="13436733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277813"/>
            <a:ext cx="8712968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dirty="0" err="1"/>
              <a:t>ЭХОкг</a:t>
            </a:r>
            <a:r>
              <a:rPr lang="ru-RU" altLang="ru-RU" sz="3200" dirty="0"/>
              <a:t> критерии выявления ГЛЖ:</a:t>
            </a:r>
            <a:r>
              <a:rPr lang="ru-RU" altLang="ru-RU" sz="3200" b="1" dirty="0"/>
              <a:t> </a:t>
            </a:r>
            <a:br>
              <a:rPr lang="ru-RU" altLang="ru-RU" sz="3200" b="1" dirty="0"/>
            </a:br>
            <a:r>
              <a:rPr lang="ru-RU" altLang="ru-RU" sz="3200" b="1" dirty="0"/>
              <a:t>индекс массы миокарда </a:t>
            </a:r>
            <a:r>
              <a:rPr lang="ru-RU" altLang="ru-RU" sz="3200" dirty="0"/>
              <a:t>ИММЛЖ в г/м2): 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ru-RU" altLang="ru-RU" sz="2400" dirty="0"/>
              <a:t>ИММ ЛЖ ≥ 115г/м2</a:t>
            </a:r>
            <a:br>
              <a:rPr lang="ru-RU" altLang="ru-RU" sz="2400" dirty="0"/>
            </a:br>
            <a:r>
              <a:rPr lang="ru-RU" altLang="ru-RU" sz="2400" dirty="0"/>
              <a:t>- мужчины, </a:t>
            </a:r>
          </a:p>
          <a:p>
            <a:pPr eaLnBrk="1" hangingPunct="1">
              <a:buFontTx/>
              <a:buChar char="-"/>
              <a:defRPr/>
            </a:pPr>
            <a:r>
              <a:rPr lang="ru-RU" altLang="ru-RU" sz="2400" dirty="0"/>
              <a:t>ИММ ЛЖ ≥ 95 г/м2 – женщины</a:t>
            </a:r>
          </a:p>
          <a:p>
            <a:pPr eaLnBrk="1" hangingPunct="1">
              <a:buFontTx/>
              <a:buChar char="-"/>
              <a:defRPr/>
            </a:pPr>
            <a:r>
              <a:rPr lang="ru-RU" altLang="ru-RU" sz="2400" dirty="0"/>
              <a:t>Толщина МЖП ≥ 13 </a:t>
            </a:r>
          </a:p>
          <a:p>
            <a:pPr marL="0" indent="0" eaLnBrk="1" hangingPunct="1">
              <a:buNone/>
              <a:defRPr/>
            </a:pPr>
            <a:r>
              <a:rPr lang="ru-RU" altLang="ru-RU" sz="2400" dirty="0"/>
              <a:t>     мм (12 ж) </a:t>
            </a:r>
          </a:p>
          <a:p>
            <a:pPr eaLnBrk="1" hangingPunct="1">
              <a:buFontTx/>
              <a:buChar char="-"/>
              <a:defRPr/>
            </a:pPr>
            <a:r>
              <a:rPr lang="ru-RU" altLang="ru-RU" sz="2400" dirty="0"/>
              <a:t>Толщина задней стенки ≥12 мм (11 ж) </a:t>
            </a:r>
          </a:p>
          <a:p>
            <a:pPr eaLnBrk="1" hangingPunct="1">
              <a:defRPr/>
            </a:pPr>
            <a:endParaRPr lang="ru-RU" altLang="ru-RU" sz="2400" dirty="0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55976" y="1600200"/>
            <a:ext cx="4330824" cy="506916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dirty="0"/>
              <a:t>ММЛЖ = 0,83х {(</a:t>
            </a:r>
            <a:r>
              <a:rPr lang="ru-RU" altLang="ru-RU" dirty="0" err="1"/>
              <a:t>КДР+ТМЖПд+ТЗСд</a:t>
            </a:r>
            <a:r>
              <a:rPr lang="ru-RU" altLang="ru-RU" dirty="0"/>
              <a:t>)3-КДР3} +0,6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b="1" dirty="0"/>
              <a:t>индекс массы миокарда </a:t>
            </a:r>
            <a:r>
              <a:rPr lang="ru-RU" altLang="ru-RU" dirty="0"/>
              <a:t>ИММЛЖ в г/м2):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b="1" dirty="0"/>
              <a:t>ИММ = ММЛЖ/ ППТ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dirty="0"/>
              <a:t>Относительная толщина стенок (ОТС) ЛЖ ТЗСЛЖ+ТМЖП/КДРЛЖ (</a:t>
            </a:r>
            <a:r>
              <a:rPr lang="en-US" altLang="ru-RU" sz="2000" dirty="0" err="1"/>
              <a:t>Canau</a:t>
            </a:r>
            <a:r>
              <a:rPr lang="en-US" altLang="ru-RU" sz="2000" dirty="0"/>
              <a:t> A</a:t>
            </a:r>
            <a:r>
              <a:rPr lang="ru-RU" altLang="ru-RU" sz="2000" b="1" dirty="0"/>
              <a:t>.</a:t>
            </a:r>
            <a:r>
              <a:rPr lang="ru-RU" altLang="ru-RU" sz="2000" dirty="0"/>
              <a:t> </a:t>
            </a:r>
            <a:r>
              <a:rPr lang="en-US" altLang="ru-RU" sz="2000" dirty="0"/>
              <a:t>et al</a:t>
            </a:r>
            <a:r>
              <a:rPr lang="ru-RU" altLang="ru-RU" sz="2000" dirty="0"/>
              <a:t>., 1992).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dirty="0"/>
              <a:t>Концентрическая ГЛЖ (увеличение ИМЛЖ больше нормы и     ОТС более 0,45) </a:t>
            </a:r>
            <a:endParaRPr lang="ru-RU" altLang="ru-RU" sz="2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dirty="0"/>
              <a:t>Эксцентрическая ГЛЖ (ОТС&lt;0,45, увеличение ИМЛЖ) </a:t>
            </a:r>
            <a:endParaRPr lang="ru-RU" altLang="ru-RU" sz="2000" b="1" dirty="0"/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26362383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260648"/>
            <a:ext cx="4392488" cy="659735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b="1" dirty="0" err="1"/>
              <a:t>Эхокг</a:t>
            </a:r>
            <a:r>
              <a:rPr lang="ru-RU" altLang="ru-RU" sz="2400" b="1" dirty="0"/>
              <a:t> в диагностике митрального стеноза</a:t>
            </a:r>
            <a:r>
              <a:rPr lang="ru-RU" altLang="ru-RU" sz="2400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dirty="0"/>
              <a:t>Диаметр а-в отверстия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dirty="0"/>
              <a:t>Норма 4-6 см2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dirty="0"/>
              <a:t>Нарушения гемодинамики,</a:t>
            </a:r>
            <a:r>
              <a:rPr lang="en-US" altLang="ru-RU" sz="2400" dirty="0"/>
              <a:t> </a:t>
            </a:r>
            <a:r>
              <a:rPr lang="ru-RU" altLang="ru-RU" sz="2400" dirty="0"/>
              <a:t>если площадь а-в отверстия менее 1,5 см2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dirty="0"/>
              <a:t>Феномен «рыбьего рта»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dirty="0"/>
              <a:t>Увеличение размера ЛП более 40 мм в </a:t>
            </a:r>
            <a:r>
              <a:rPr lang="ru-RU" altLang="ru-RU" sz="2400" dirty="0" err="1"/>
              <a:t>парастернальной</a:t>
            </a:r>
            <a:r>
              <a:rPr lang="ru-RU" altLang="ru-RU" sz="2400" dirty="0"/>
              <a:t> позиции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dirty="0"/>
              <a:t>Увеличение размера ПЖ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ru-RU" altLang="ru-RU" sz="2400" dirty="0"/>
              <a:t>    </a:t>
            </a:r>
            <a:r>
              <a:rPr lang="en-US" altLang="ru-RU" sz="2400" dirty="0"/>
              <a:t>&gt;</a:t>
            </a:r>
            <a:r>
              <a:rPr lang="ru-RU" altLang="ru-RU" sz="2400" dirty="0"/>
              <a:t>33 мм в апикальной позиции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dirty="0"/>
              <a:t>Средний градиент давления: (мм рт. ст.):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ru-RU" altLang="ru-RU" sz="2400" dirty="0"/>
              <a:t>     5; 5-10, </a:t>
            </a:r>
            <a:r>
              <a:rPr lang="en-US" altLang="ru-RU" sz="2400" dirty="0"/>
              <a:t>&gt; 10</a:t>
            </a:r>
            <a:endParaRPr lang="ru-RU" altLang="ru-RU" sz="2000" dirty="0"/>
          </a:p>
        </p:txBody>
      </p:sp>
      <p:sp>
        <p:nvSpPr>
          <p:cNvPr id="47111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648200" y="260350"/>
            <a:ext cx="4038600" cy="5865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altLang="ru-RU" sz="1600"/>
          </a:p>
        </p:txBody>
      </p:sp>
      <p:pic>
        <p:nvPicPr>
          <p:cNvPr id="52229" name="Picture 4" descr="img1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57200"/>
            <a:ext cx="3378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126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Эхокг</a:t>
            </a:r>
            <a:r>
              <a:rPr lang="ru-RU" dirty="0"/>
              <a:t> в диагностике митрального стеноза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00808"/>
            <a:ext cx="3754760" cy="4430117"/>
          </a:xfrm>
        </p:spPr>
        <p:txBody>
          <a:bodyPr/>
          <a:lstStyle/>
          <a:p>
            <a:r>
              <a:rPr lang="ru-RU" dirty="0"/>
              <a:t>Митральный стеноз: увеличение ЛП, створки МК не расходятся</a:t>
            </a:r>
          </a:p>
          <a:p>
            <a:pPr marL="0" indent="0">
              <a:buNone/>
            </a:pPr>
            <a:r>
              <a:rPr lang="ru-RU" sz="2000" dirty="0"/>
              <a:t>(</a:t>
            </a:r>
            <a:r>
              <a:rPr lang="ru-RU" sz="2000" dirty="0" err="1"/>
              <a:t>парастернальная</a:t>
            </a:r>
            <a:r>
              <a:rPr lang="ru-RU" sz="2000" dirty="0"/>
              <a:t> позиция по длинной оси)</a:t>
            </a:r>
            <a:endParaRPr lang="ru-RU" dirty="0"/>
          </a:p>
        </p:txBody>
      </p:sp>
      <p:pic>
        <p:nvPicPr>
          <p:cNvPr id="2050" name="Picture 2" descr="C:\Users\ИвановоБур\Documents\учебные материалы ФЛЕШ\ЭХОКГ\мс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320479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8727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Ультразвуковые критерии степени тяжести митрального стеноза</a:t>
            </a: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444175"/>
              </p:ext>
            </p:extLst>
          </p:nvPr>
        </p:nvGraphicFramePr>
        <p:xfrm>
          <a:off x="251520" y="1854200"/>
          <a:ext cx="8784976" cy="40230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3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3461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Митральный стеноз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4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мягкий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умеренный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тяжелый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6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Средний градиент давления, </a:t>
                      </a:r>
                      <a:r>
                        <a:rPr lang="ru-RU" sz="2400" dirty="0" err="1">
                          <a:effectLst/>
                          <a:latin typeface="Times New Roman"/>
                          <a:ea typeface="Times New Roman"/>
                        </a:rPr>
                        <a:t>мм.рт.ст</a:t>
                      </a: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менее 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5-10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 более 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69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Систолическое давление в легочной артерии, мм.рт.ст.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менее 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30-50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 более 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46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Площадь а-в отверстия, см</a:t>
                      </a:r>
                      <a:r>
                        <a:rPr lang="ru-RU" sz="2400" baseline="30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более 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1,0-1,5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менее 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33525" y="2659390"/>
            <a:ext cx="1085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Таблица  1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854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/>
              <a:t>Режимы ультразвукового сканирования</a:t>
            </a:r>
            <a:endParaRPr lang="ru-RU" dirty="0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М – движение </a:t>
            </a:r>
          </a:p>
          <a:p>
            <a:pPr eaLnBrk="1" hangingPunct="1">
              <a:defRPr/>
            </a:pPr>
            <a:r>
              <a:rPr lang="ru-RU" dirty="0"/>
              <a:t>В - двухмерный</a:t>
            </a:r>
          </a:p>
        </p:txBody>
      </p:sp>
      <p:pic>
        <p:nvPicPr>
          <p:cNvPr id="35844" name="Picture 7" descr="img145"/>
          <p:cNvPicPr>
            <a:picLocks noGrp="1" noChangeAspect="1" noChangeArrowheads="1"/>
          </p:cNvPicPr>
          <p:nvPr>
            <p:ph type="body"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70" t="-1150" r="-8570" b="26889"/>
          <a:stretch/>
        </p:blipFill>
        <p:spPr>
          <a:xfrm>
            <a:off x="3275856" y="1412776"/>
            <a:ext cx="5688632" cy="53285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3341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800" dirty="0"/>
              <a:t>Допплеровский принцип определения митральной и аортальной </a:t>
            </a:r>
            <a:r>
              <a:rPr lang="ru-RU" altLang="ru-RU" sz="2800" dirty="0" err="1"/>
              <a:t>регургитации</a:t>
            </a:r>
            <a:endParaRPr lang="ru-RU" altLang="ru-RU" sz="2800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/>
          </a:p>
        </p:txBody>
      </p:sp>
      <p:pic>
        <p:nvPicPr>
          <p:cNvPr id="31748" name="Picture 4" descr="20081214-5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5" r="4124"/>
          <a:stretch>
            <a:fillRect/>
          </a:stretch>
        </p:blipFill>
        <p:spPr bwMode="auto">
          <a:xfrm>
            <a:off x="179388" y="1916113"/>
            <a:ext cx="87471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0142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Митральная </a:t>
            </a:r>
            <a:r>
              <a:rPr lang="ru-RU" dirty="0" err="1"/>
              <a:t>регургитация</a:t>
            </a:r>
            <a:r>
              <a:rPr lang="ru-RU" dirty="0"/>
              <a:t> тяжелая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517" y="1600200"/>
            <a:ext cx="6040966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6641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Митральная </a:t>
            </a:r>
            <a:r>
              <a:rPr lang="ru-RU" dirty="0" err="1"/>
              <a:t>регургитация</a:t>
            </a:r>
            <a:r>
              <a:rPr lang="ru-RU" dirty="0"/>
              <a:t> с оценкой объема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2" y="1689100"/>
            <a:ext cx="627697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6268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7813"/>
            <a:ext cx="8147248" cy="702915"/>
          </a:xfrm>
        </p:spPr>
        <p:txBody>
          <a:bodyPr/>
          <a:lstStyle/>
          <a:p>
            <a:r>
              <a:rPr lang="ru-RU" sz="3600" dirty="0"/>
              <a:t>ЭХОКГ признаки митральной недостаточности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412776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- нарушение структуры клапана (утолщение створок, отрыв хорд), </a:t>
            </a:r>
          </a:p>
          <a:p>
            <a:r>
              <a:rPr lang="ru-RU" sz="3600" dirty="0"/>
              <a:t>- систолическая сепарация (</a:t>
            </a:r>
            <a:r>
              <a:rPr lang="ru-RU" sz="3600" dirty="0" err="1"/>
              <a:t>несмыкание</a:t>
            </a:r>
            <a:r>
              <a:rPr lang="ru-RU" sz="3600" dirty="0"/>
              <a:t>) створок, </a:t>
            </a:r>
          </a:p>
          <a:p>
            <a:r>
              <a:rPr lang="ru-RU" sz="3600" dirty="0"/>
              <a:t>- дилатация левых отделов сердца (ЛП и ЛЖ) </a:t>
            </a:r>
          </a:p>
          <a:p>
            <a:r>
              <a:rPr lang="ru-RU" sz="3600" dirty="0"/>
              <a:t>- цветной </a:t>
            </a:r>
            <a:r>
              <a:rPr lang="ru-RU" sz="3600" dirty="0" err="1"/>
              <a:t>допплер</a:t>
            </a:r>
            <a:r>
              <a:rPr lang="ru-RU" sz="3600" dirty="0"/>
              <a:t>  - обратный ток крови из ЛЖ в левое предсердие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642392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7813"/>
            <a:ext cx="8496944" cy="558899"/>
          </a:xfrm>
        </p:spPr>
        <p:txBody>
          <a:bodyPr/>
          <a:lstStyle/>
          <a:p>
            <a:r>
              <a:rPr lang="ru-RU" sz="2800" dirty="0"/>
              <a:t>ЭХОКГ критерии степени выраженности НМК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340768"/>
            <a:ext cx="8928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минимальная (I ст.) </a:t>
            </a:r>
            <a:r>
              <a:rPr lang="ru-RU" sz="2400" dirty="0"/>
              <a:t>– </a:t>
            </a:r>
            <a:r>
              <a:rPr lang="ru-RU" sz="2000" dirty="0"/>
              <a:t>митральная </a:t>
            </a:r>
            <a:r>
              <a:rPr lang="ru-RU" sz="2000" dirty="0" err="1"/>
              <a:t>регургитация</a:t>
            </a:r>
            <a:r>
              <a:rPr lang="ru-RU" sz="2000" dirty="0"/>
              <a:t> 4 мм в  полость левого предсердия (</a:t>
            </a:r>
            <a:r>
              <a:rPr lang="ru-RU" sz="2000" dirty="0" err="1"/>
              <a:t>регургитационная</a:t>
            </a:r>
            <a:r>
              <a:rPr lang="ru-RU" sz="2000" dirty="0"/>
              <a:t> струя в створках митрального клапана), конечный диастолический объем левого желудочка – в норме, фракция выброса – норма, ЛП – норма, давление в ЛА – норма</a:t>
            </a:r>
            <a:r>
              <a:rPr lang="ru-RU" sz="2400" dirty="0"/>
              <a:t>; </a:t>
            </a:r>
            <a:br>
              <a:rPr lang="ru-RU" sz="2400" dirty="0"/>
            </a:br>
            <a:r>
              <a:rPr lang="ru-RU" sz="2400" b="1" dirty="0"/>
              <a:t>средняя (II ст.) </a:t>
            </a:r>
            <a:r>
              <a:rPr lang="ru-RU" sz="2400" dirty="0"/>
              <a:t>– </a:t>
            </a:r>
            <a:r>
              <a:rPr lang="ru-RU" sz="2000" dirty="0" err="1"/>
              <a:t>регургитационный</a:t>
            </a:r>
            <a:r>
              <a:rPr lang="ru-RU" sz="2000" dirty="0"/>
              <a:t> поток проникает  в полость левого предсердия на 1/3 (10-15 мм), конечный диастолический объем левого желудочка – в норме, фракция выброса – норма, ЛП– норма, давление в ЛА в норме</a:t>
            </a:r>
            <a:r>
              <a:rPr lang="ru-RU" sz="2400" dirty="0"/>
              <a:t>; </a:t>
            </a:r>
            <a:br>
              <a:rPr lang="ru-RU" sz="2400" dirty="0"/>
            </a:br>
            <a:r>
              <a:rPr lang="ru-RU" sz="2400" b="1" dirty="0"/>
              <a:t>выраженная (III ст.) </a:t>
            </a:r>
            <a:r>
              <a:rPr lang="ru-RU" sz="2400" dirty="0"/>
              <a:t>– </a:t>
            </a:r>
            <a:r>
              <a:rPr lang="ru-RU" sz="2000" dirty="0" err="1"/>
              <a:t>регургитационный</a:t>
            </a:r>
            <a:r>
              <a:rPr lang="ru-RU" sz="2000" dirty="0"/>
              <a:t> поток до середины левого предсердия, конечный диастолический объем ЛЖ– увеличен, фракция выброса   &gt; 50%, ЛП – увеличено, давление в легочной артерии  повышено</a:t>
            </a:r>
            <a:r>
              <a:rPr lang="ru-RU" sz="2400" dirty="0"/>
              <a:t>; </a:t>
            </a:r>
            <a:br>
              <a:rPr lang="ru-RU" sz="2400" dirty="0"/>
            </a:br>
            <a:r>
              <a:rPr lang="ru-RU" sz="2400" b="1" dirty="0"/>
              <a:t>тяжелая (</a:t>
            </a:r>
            <a:r>
              <a:rPr lang="ru-RU" sz="2400" b="1" dirty="0" err="1"/>
              <a:t>IVст</a:t>
            </a:r>
            <a:r>
              <a:rPr lang="ru-RU" sz="2400" b="1" dirty="0"/>
              <a:t>.) </a:t>
            </a:r>
            <a:r>
              <a:rPr lang="ru-RU" sz="2400" dirty="0"/>
              <a:t>– митральная </a:t>
            </a:r>
            <a:r>
              <a:rPr lang="ru-RU" sz="2400" dirty="0" err="1"/>
              <a:t>регургитация</a:t>
            </a:r>
            <a:r>
              <a:rPr lang="ru-RU" sz="2400" dirty="0"/>
              <a:t> широкой струей, проникающая глубоко в левое предсердие, КДО ЛЖ – резко увеличен, ЛП увеличено.</a:t>
            </a:r>
          </a:p>
        </p:txBody>
      </p:sp>
    </p:spTree>
    <p:extLst>
      <p:ext uri="{BB962C8B-B14F-4D97-AF65-F5344CB8AC3E}">
        <p14:creationId xmlns:p14="http://schemas.microsoft.com/office/powerpoint/2010/main" val="5509570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Митральная </a:t>
            </a:r>
            <a:r>
              <a:rPr lang="ru-RU" dirty="0" err="1"/>
              <a:t>регургитация</a:t>
            </a:r>
            <a:r>
              <a:rPr lang="ru-RU" dirty="0"/>
              <a:t> различной степени </a:t>
            </a:r>
            <a:r>
              <a:rPr lang="ru-RU" sz="1400" dirty="0"/>
              <a:t>(рис)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9800"/>
            <a:ext cx="8712968" cy="424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9084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7813"/>
            <a:ext cx="8147248" cy="702915"/>
          </a:xfrm>
        </p:spPr>
        <p:txBody>
          <a:bodyPr/>
          <a:lstStyle/>
          <a:p>
            <a:r>
              <a:rPr lang="ru-RU" sz="3600" dirty="0"/>
              <a:t>ЭХОКГ признаки митральной недостаточности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412776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1.нарушение структуры клапана (утолщение створок, отрыв хорд), </a:t>
            </a:r>
          </a:p>
          <a:p>
            <a:r>
              <a:rPr lang="ru-RU" sz="3600" dirty="0"/>
              <a:t>2.систолическая сепарация (</a:t>
            </a:r>
            <a:r>
              <a:rPr lang="ru-RU" sz="3600" dirty="0" err="1"/>
              <a:t>несмыкание</a:t>
            </a:r>
            <a:r>
              <a:rPr lang="ru-RU" sz="3600" dirty="0"/>
              <a:t>) створок, </a:t>
            </a:r>
          </a:p>
          <a:p>
            <a:r>
              <a:rPr lang="ru-RU" sz="3600" dirty="0"/>
              <a:t>3.дилатация левых отделов сердца (ЛП и ЛЖ) </a:t>
            </a:r>
          </a:p>
          <a:p>
            <a:r>
              <a:rPr lang="ru-RU" sz="3600" dirty="0"/>
              <a:t>4.Цветной </a:t>
            </a:r>
            <a:r>
              <a:rPr lang="ru-RU" sz="3600" dirty="0" err="1"/>
              <a:t>допплер</a:t>
            </a:r>
            <a:r>
              <a:rPr lang="ru-RU" sz="3600" dirty="0"/>
              <a:t>  - обратный ток крови из ЛЖ в левое предсердие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263892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Эхокг</a:t>
            </a:r>
            <a:r>
              <a:rPr lang="ru-RU" dirty="0"/>
              <a:t> признаки пролапса митрального клапана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517" y="1600200"/>
            <a:ext cx="6040966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7432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Аортальный стеноз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99288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9592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/>
              <a:t>Эхокг</a:t>
            </a:r>
            <a:r>
              <a:rPr lang="ru-RU" sz="2400" dirty="0"/>
              <a:t> признаки аортального стеноза – клапаны утолщены, нет расхождения створок (</a:t>
            </a:r>
            <a:r>
              <a:rPr lang="ru-RU" sz="2400" dirty="0" err="1"/>
              <a:t>парастернальная</a:t>
            </a:r>
            <a:r>
              <a:rPr lang="ru-RU" sz="2400" dirty="0"/>
              <a:t> по длинной оси)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480720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855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М-режим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62165"/>
          </a:xfrm>
        </p:spPr>
        <p:txBody>
          <a:bodyPr/>
          <a:lstStyle/>
          <a:p>
            <a:r>
              <a:rPr lang="ru-RU" dirty="0">
                <a:effectLst/>
              </a:rPr>
              <a:t> </a:t>
            </a:r>
            <a:r>
              <a:rPr lang="ru-RU" sz="2400" dirty="0">
                <a:effectLst/>
              </a:rPr>
              <a:t>в М-режиме изображаются движущиеся структуры, находящиеся на одной линии ультразвукового луча. </a:t>
            </a:r>
          </a:p>
          <a:p>
            <a:r>
              <a:rPr lang="ru-RU" sz="2400" dirty="0">
                <a:effectLst/>
              </a:rPr>
              <a:t>Движение точек разворачивается во времени (по горизонтали) и сопоставимо с временными интервалами синхронно регистрируемой ЭКГ, а по вертикали регистрируется истинный </a:t>
            </a:r>
            <a:r>
              <a:rPr lang="ru-RU" sz="2400" u="sng" dirty="0">
                <a:effectLst/>
              </a:rPr>
              <a:t>переднезадний</a:t>
            </a:r>
            <a:r>
              <a:rPr lang="ru-RU" sz="2400" dirty="0">
                <a:effectLst/>
              </a:rPr>
              <a:t> </a:t>
            </a:r>
            <a:r>
              <a:rPr lang="ru-RU" sz="2400" u="sng" dirty="0">
                <a:effectLst/>
              </a:rPr>
              <a:t>размер структур сердца, </a:t>
            </a:r>
            <a:r>
              <a:rPr lang="ru-RU" sz="2400" dirty="0">
                <a:effectLst/>
              </a:rPr>
              <a:t>который легко определить благодаря изображению на эхокардиограмме масштаба линейных измерений в виде пунктирных делений по вертикали (как бы образующих вертикальные линейки) с известным расстоянием между делениями в мм.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916116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Эхокг</a:t>
            </a:r>
            <a:r>
              <a:rPr lang="ru-RU" dirty="0"/>
              <a:t> признаки аортального стеноза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Ограничение раскрытия створок (</a:t>
            </a:r>
            <a:r>
              <a:rPr lang="en-US" sz="2800" dirty="0"/>
              <a:t>n&gt;</a:t>
            </a:r>
            <a:r>
              <a:rPr lang="ru-RU" sz="2800" dirty="0"/>
              <a:t>16 мм)</a:t>
            </a:r>
          </a:p>
          <a:p>
            <a:r>
              <a:rPr lang="ru-RU" sz="2800" dirty="0"/>
              <a:t>Утолщение стенок ЛЖ при нормальных значениях полости ЛЖ (или немного увеличены)</a:t>
            </a:r>
          </a:p>
          <a:p>
            <a:r>
              <a:rPr lang="ru-RU" sz="2800" dirty="0"/>
              <a:t>Увеличение скорости кровотока через АК (</a:t>
            </a:r>
            <a:r>
              <a:rPr lang="en-US" sz="2800" dirty="0"/>
              <a:t>n</a:t>
            </a:r>
            <a:r>
              <a:rPr lang="ru-RU" sz="2800" dirty="0"/>
              <a:t>=1-2 м/сек)</a:t>
            </a:r>
          </a:p>
          <a:p>
            <a:r>
              <a:rPr lang="ru-RU" sz="2800" dirty="0"/>
              <a:t>Увеличение градиента давления на АК (мм рт. </a:t>
            </a:r>
            <a:r>
              <a:rPr lang="ru-RU" sz="2800" dirty="0" err="1"/>
              <a:t>ст</a:t>
            </a:r>
            <a:r>
              <a:rPr lang="ru-RU" sz="2800" dirty="0"/>
              <a:t>): мягкий</a:t>
            </a:r>
            <a:r>
              <a:rPr lang="en-US" sz="2800" dirty="0"/>
              <a:t> &lt; 25</a:t>
            </a:r>
            <a:r>
              <a:rPr lang="ru-RU" sz="2800" dirty="0"/>
              <a:t> , умеренный 25-40, тяжелый</a:t>
            </a:r>
            <a:r>
              <a:rPr lang="en-US" sz="2800" dirty="0"/>
              <a:t>&gt;</a:t>
            </a:r>
            <a:r>
              <a:rPr lang="ru-RU" sz="2800" dirty="0"/>
              <a:t> 40 </a:t>
            </a:r>
          </a:p>
        </p:txBody>
      </p:sp>
    </p:spTree>
    <p:extLst>
      <p:ext uri="{BB962C8B-B14F-4D97-AF65-F5344CB8AC3E}">
        <p14:creationId xmlns:p14="http://schemas.microsoft.com/office/powerpoint/2010/main" val="36585604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Ультразвуковые критерии степени тяжести аортального стеноза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668040"/>
              </p:ext>
            </p:extLst>
          </p:nvPr>
        </p:nvGraphicFramePr>
        <p:xfrm>
          <a:off x="107501" y="1340769"/>
          <a:ext cx="8928994" cy="532859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23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911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Аортальный стеноз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0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3622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мягкий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умеренный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тяжелый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8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Скорость кровотока, м/с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3622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менее 3,0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3,0-4,0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более 4,0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92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Средний градиент давления, </a:t>
                      </a:r>
                      <a:r>
                        <a:rPr lang="ru-RU" sz="2800" dirty="0" err="1">
                          <a:effectLst/>
                          <a:latin typeface="Times New Roman"/>
                          <a:ea typeface="Times New Roman"/>
                        </a:rPr>
                        <a:t>мм.рт.ст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3622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менее 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25-40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более 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56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Площадь  отверстия аортального клапана, см</a:t>
                      </a:r>
                      <a:r>
                        <a:rPr lang="ru-RU" sz="2800" baseline="30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3622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более 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1,0-1,5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менее 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5930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Аортальная недостаточность: потоки из левого предсердия и аорты направлены в левый желудочек во время диастолы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696744" cy="521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100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Критерии диагностики аортальной недостаточности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781128"/>
          </a:xfrm>
        </p:spPr>
        <p:txBody>
          <a:bodyPr/>
          <a:lstStyle/>
          <a:p>
            <a:r>
              <a:rPr lang="ru-RU" dirty="0">
                <a:effectLst/>
              </a:rPr>
              <a:t> </a:t>
            </a:r>
            <a:r>
              <a:rPr lang="ru-RU" sz="2800" b="1" dirty="0" err="1">
                <a:effectLst/>
              </a:rPr>
              <a:t>несмыкание</a:t>
            </a:r>
            <a:r>
              <a:rPr lang="ru-RU" sz="2800" b="1" dirty="0">
                <a:effectLst/>
              </a:rPr>
              <a:t> створок аортального клапана</a:t>
            </a:r>
            <a:r>
              <a:rPr lang="ru-RU" sz="2800" dirty="0">
                <a:effectLst/>
              </a:rPr>
              <a:t> в диастолу. </a:t>
            </a:r>
          </a:p>
          <a:p>
            <a:r>
              <a:rPr lang="ru-RU" sz="2800" b="1" dirty="0">
                <a:effectLst/>
              </a:rPr>
              <a:t>значительное расширение левого желудочка.</a:t>
            </a:r>
            <a:r>
              <a:rPr lang="ru-RU" sz="2800" b="1" i="1" dirty="0">
                <a:effectLst/>
              </a:rPr>
              <a:t> </a:t>
            </a:r>
          </a:p>
          <a:p>
            <a:r>
              <a:rPr lang="ru-RU" sz="2800" dirty="0">
                <a:effectLst/>
              </a:rPr>
              <a:t>При </a:t>
            </a:r>
            <a:r>
              <a:rPr lang="ru-RU" sz="2800" dirty="0" err="1">
                <a:effectLst/>
              </a:rPr>
              <a:t>допплер</a:t>
            </a:r>
            <a:r>
              <a:rPr lang="ru-RU" sz="2800" dirty="0">
                <a:effectLst/>
              </a:rPr>
              <a:t>-эхокардиографии, </a:t>
            </a:r>
            <a:r>
              <a:rPr lang="ru-RU" sz="2800" b="1" dirty="0">
                <a:effectLst/>
              </a:rPr>
              <a:t>диастолическая аортальная </a:t>
            </a:r>
            <a:r>
              <a:rPr lang="ru-RU" sz="2800" b="1" dirty="0" err="1">
                <a:effectLst/>
              </a:rPr>
              <a:t>регургитация</a:t>
            </a:r>
            <a:r>
              <a:rPr lang="ru-RU" sz="2800" dirty="0">
                <a:effectLst/>
              </a:rPr>
              <a:t>.</a:t>
            </a:r>
          </a:p>
          <a:p>
            <a:r>
              <a:rPr lang="ru-RU" sz="2800" b="1" dirty="0">
                <a:effectLst/>
              </a:rPr>
              <a:t>диастолическое дрожание передней створки митрального клапана, </a:t>
            </a:r>
            <a:r>
              <a:rPr lang="ru-RU" sz="2800" dirty="0">
                <a:effectLst/>
              </a:rPr>
              <a:t>возникающее под  действием обратного турбулентного потока крови из аорты в левый желудочек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8700345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</a:rPr>
              <a:t>Эхо в диагностике аортальной недостаточности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97152"/>
          </a:xfrm>
        </p:spPr>
        <p:txBody>
          <a:bodyPr/>
          <a:lstStyle/>
          <a:p>
            <a:pPr algn="just"/>
            <a:r>
              <a:rPr lang="ru-RU" sz="2000" dirty="0">
                <a:latin typeface="Times New Roman"/>
                <a:ea typeface="Times New Roman"/>
              </a:rPr>
              <a:t>Выделяют  три  степени  тяжести аортальной недостаточности. 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Легкая (</a:t>
            </a:r>
            <a:r>
              <a:rPr lang="en-US" sz="2000" b="1" dirty="0">
                <a:latin typeface="Times New Roman"/>
                <a:ea typeface="Times New Roman"/>
              </a:rPr>
              <a:t>I</a:t>
            </a:r>
            <a:r>
              <a:rPr lang="ru-RU" sz="2000" b="1" dirty="0">
                <a:latin typeface="Times New Roman"/>
                <a:ea typeface="Times New Roman"/>
              </a:rPr>
              <a:t> ст.):  </a:t>
            </a:r>
            <a:r>
              <a:rPr lang="ru-RU" sz="2000" dirty="0" err="1">
                <a:latin typeface="Times New Roman"/>
                <a:ea typeface="Times New Roman"/>
              </a:rPr>
              <a:t>регургитация</a:t>
            </a:r>
            <a:r>
              <a:rPr lang="ru-RU" sz="2000" dirty="0">
                <a:latin typeface="Times New Roman"/>
                <a:ea typeface="Times New Roman"/>
              </a:rPr>
              <a:t> в пределах выносящего тракта левого желудочка, КДО желудочка – норма, КСО левого желудочка – норма, фракция выброса – норма, гипертрофии левого желудочка  нет, объем левого предсердия – норма. 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Умеренная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b="1" dirty="0">
                <a:latin typeface="Times New Roman"/>
                <a:ea typeface="Times New Roman"/>
              </a:rPr>
              <a:t>(</a:t>
            </a:r>
            <a:r>
              <a:rPr lang="en-US" sz="2000" b="1" dirty="0">
                <a:latin typeface="Times New Roman"/>
                <a:ea typeface="Times New Roman"/>
              </a:rPr>
              <a:t>II</a:t>
            </a:r>
            <a:r>
              <a:rPr lang="ru-RU" sz="2000" b="1" dirty="0">
                <a:latin typeface="Times New Roman"/>
                <a:ea typeface="Times New Roman"/>
              </a:rPr>
              <a:t> ст.):  </a:t>
            </a:r>
            <a:r>
              <a:rPr lang="ru-RU" sz="2000" dirty="0" err="1">
                <a:latin typeface="Times New Roman"/>
                <a:ea typeface="Times New Roman"/>
              </a:rPr>
              <a:t>регургитационная</a:t>
            </a:r>
            <a:r>
              <a:rPr lang="ru-RU" sz="2000" dirty="0">
                <a:latin typeface="Times New Roman"/>
                <a:ea typeface="Times New Roman"/>
              </a:rPr>
              <a:t> волна до передней митральной створки, 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КДО левого желудочка  увеличен, конечный систолический объем левого желудочка – норма  или увеличен, фракция выброса – норма.  Гипертрофия левого желудочка – небольшая, объем левого предсердия – норма. 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Тяжелая (</a:t>
            </a:r>
            <a:r>
              <a:rPr lang="en-US" sz="2000" b="1" dirty="0">
                <a:latin typeface="Times New Roman"/>
                <a:ea typeface="Times New Roman"/>
              </a:rPr>
              <a:t>III</a:t>
            </a:r>
            <a:r>
              <a:rPr lang="ru-RU" sz="2000" b="1" dirty="0">
                <a:latin typeface="Times New Roman"/>
                <a:ea typeface="Times New Roman"/>
              </a:rPr>
              <a:t> ст.): </a:t>
            </a:r>
            <a:r>
              <a:rPr lang="ru-RU" sz="2000" dirty="0" err="1">
                <a:latin typeface="Times New Roman"/>
                <a:ea typeface="Times New Roman"/>
              </a:rPr>
              <a:t>регургитационная</a:t>
            </a:r>
            <a:r>
              <a:rPr lang="ru-RU" sz="2000" dirty="0">
                <a:latin typeface="Times New Roman"/>
                <a:ea typeface="Times New Roman"/>
              </a:rPr>
              <a:t> волна до уровня сосочковых мышц, КДО левого желудочка  увеличен, конечный систолический объем левого желудочка  увеличен, фракция выброса   снижена, гипертрофия левого желудочка  умеренная, объем левого предсердия  увеличен.</a:t>
            </a:r>
            <a:endParaRPr lang="ru-RU" sz="2000" dirty="0"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722509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6931"/>
          </a:xfrm>
        </p:spPr>
        <p:txBody>
          <a:bodyPr>
            <a:normAutofit/>
          </a:bodyPr>
          <a:lstStyle/>
          <a:p>
            <a:r>
              <a:rPr lang="ru-RU" sz="3200" dirty="0"/>
              <a:t>ЭХОКГ при ишемической болезни сердца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4608512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ОСНОВНОЙ ПРИЗНАК: нарушение локальной сократимости миокарда</a:t>
            </a:r>
          </a:p>
          <a:p>
            <a:pPr marL="0" indent="0">
              <a:buNone/>
            </a:pPr>
            <a:r>
              <a:rPr lang="ru-RU" sz="1800" dirty="0"/>
              <a:t>Систолическое утолщение </a:t>
            </a:r>
            <a:r>
              <a:rPr lang="ru-RU" sz="1800" dirty="0" err="1"/>
              <a:t>ишемизированного</a:t>
            </a:r>
            <a:r>
              <a:rPr lang="ru-RU" sz="1800" dirty="0"/>
              <a:t> сегмента миокарда в систолу снижено либо отсутствует.</a:t>
            </a:r>
          </a:p>
          <a:p>
            <a:pPr marL="0" indent="0">
              <a:buNone/>
            </a:pPr>
            <a:r>
              <a:rPr lang="ru-RU" sz="1800" b="1" dirty="0"/>
              <a:t>Нарушение подвижности стенки</a:t>
            </a:r>
            <a:r>
              <a:rPr lang="ru-RU" sz="1800" dirty="0"/>
              <a:t>: гипокинез, </a:t>
            </a:r>
            <a:r>
              <a:rPr lang="ru-RU" sz="1800" dirty="0" err="1"/>
              <a:t>акинез</a:t>
            </a:r>
            <a:r>
              <a:rPr lang="ru-RU" sz="1800" dirty="0"/>
              <a:t> или </a:t>
            </a:r>
            <a:r>
              <a:rPr lang="ru-RU" sz="1800" dirty="0" err="1"/>
              <a:t>дискинез</a:t>
            </a:r>
            <a:r>
              <a:rPr lang="ru-RU" sz="1800" dirty="0"/>
              <a:t>- движение </a:t>
            </a:r>
            <a:r>
              <a:rPr lang="ru-RU" sz="1800" dirty="0" err="1"/>
              <a:t>ишемизированного</a:t>
            </a:r>
            <a:r>
              <a:rPr lang="ru-RU" sz="1800" dirty="0"/>
              <a:t> сегмента  внутрь частично снижено, отсутствует   или парадоксально  направлено наружу.</a:t>
            </a:r>
          </a:p>
          <a:p>
            <a:pPr marL="0" indent="0">
              <a:buNone/>
            </a:pPr>
            <a:r>
              <a:rPr lang="ru-RU" sz="1800" dirty="0"/>
              <a:t>При </a:t>
            </a:r>
            <a:r>
              <a:rPr lang="ru-RU" sz="1800" b="1" dirty="0"/>
              <a:t>ишемии миокарда  гипокинезия носит транзиторный </a:t>
            </a:r>
            <a:r>
              <a:rPr lang="ru-RU" sz="1800" dirty="0"/>
              <a:t>характер и проходит в покое или при лечении. </a:t>
            </a:r>
          </a:p>
          <a:p>
            <a:pPr marL="0" indent="0">
              <a:buNone/>
            </a:pPr>
            <a:r>
              <a:rPr lang="ru-RU" sz="1800" dirty="0"/>
              <a:t>При остром </a:t>
            </a:r>
            <a:r>
              <a:rPr lang="ru-RU" sz="1800" b="1" dirty="0"/>
              <a:t>инфаркте миокарда </a:t>
            </a:r>
            <a:r>
              <a:rPr lang="ru-RU" sz="1800" dirty="0"/>
              <a:t>возникают схожие изменения, которые могут быть обратимыми при своевременном проведении </a:t>
            </a:r>
            <a:r>
              <a:rPr lang="ru-RU" sz="1800" dirty="0" err="1"/>
              <a:t>тромболитической</a:t>
            </a:r>
            <a:r>
              <a:rPr lang="ru-RU" sz="1800" dirty="0"/>
              <a:t> терапии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30725"/>
          </a:xfrm>
        </p:spPr>
        <p:txBody>
          <a:bodyPr>
            <a:noAutofit/>
          </a:bodyPr>
          <a:lstStyle/>
          <a:p>
            <a:r>
              <a:rPr lang="ru-RU" sz="2400" dirty="0"/>
              <a:t>Гипокинезия — снижение амплитуды движения внутрь &lt; 50 %.</a:t>
            </a:r>
          </a:p>
          <a:p>
            <a:r>
              <a:rPr lang="ru-RU" sz="2400" dirty="0"/>
              <a:t>Акинезия — отсутствие движения внутрь.</a:t>
            </a:r>
          </a:p>
          <a:p>
            <a:r>
              <a:rPr lang="ru-RU" sz="2400" dirty="0"/>
              <a:t>Дискинезия — движение в систолу наружу.</a:t>
            </a:r>
          </a:p>
          <a:p>
            <a:r>
              <a:rPr lang="ru-RU" sz="2400" dirty="0"/>
              <a:t>Аневризма — выпячивание стенки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415872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923"/>
          </a:xfrm>
        </p:spPr>
        <p:txBody>
          <a:bodyPr/>
          <a:lstStyle/>
          <a:p>
            <a:r>
              <a:rPr lang="ru-RU" sz="2800" dirty="0"/>
              <a:t>Определение давления в легочной артерии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Конец лекции 2014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908720"/>
            <a:ext cx="4392488" cy="5904656"/>
          </a:xfrm>
        </p:spPr>
        <p:txBody>
          <a:bodyPr/>
          <a:lstStyle/>
          <a:p>
            <a:r>
              <a:rPr lang="ru-RU" sz="2000" dirty="0"/>
              <a:t>максимальное систолическое давление в ЛА в </a:t>
            </a:r>
            <a:r>
              <a:rPr lang="ru-RU" sz="2000"/>
              <a:t>покое не </a:t>
            </a:r>
            <a:r>
              <a:rPr lang="ru-RU" sz="2000" dirty="0"/>
              <a:t>превышает 25 мм </a:t>
            </a:r>
            <a:r>
              <a:rPr lang="ru-RU" sz="2000" dirty="0" err="1"/>
              <a:t>рт.ст</a:t>
            </a:r>
            <a:r>
              <a:rPr lang="ru-RU" sz="2000" dirty="0"/>
              <a:t>. </a:t>
            </a:r>
          </a:p>
          <a:p>
            <a:r>
              <a:rPr lang="ru-RU" sz="2000" dirty="0"/>
              <a:t>При повышении его до 35 мм </a:t>
            </a:r>
            <a:r>
              <a:rPr lang="ru-RU" sz="2000" dirty="0" err="1"/>
              <a:t>рт.ст</a:t>
            </a:r>
            <a:r>
              <a:rPr lang="ru-RU" sz="2000" dirty="0"/>
              <a:t>. считают минимально увеличенным.</a:t>
            </a:r>
          </a:p>
          <a:p>
            <a:r>
              <a:rPr lang="ru-RU" sz="2000" dirty="0"/>
              <a:t> Давление 36-45 мм </a:t>
            </a:r>
            <a:r>
              <a:rPr lang="ru-RU" sz="2000" dirty="0" err="1"/>
              <a:t>рт.ст</a:t>
            </a:r>
            <a:r>
              <a:rPr lang="ru-RU" sz="2000" dirty="0"/>
              <a:t>. небольшой степени легочной гипертензии.</a:t>
            </a:r>
          </a:p>
          <a:p>
            <a:r>
              <a:rPr lang="ru-RU" sz="2000" dirty="0"/>
              <a:t> Умеренная  ЛГ - повышение уровня давления 46-55 мм </a:t>
            </a:r>
            <a:r>
              <a:rPr lang="ru-RU" sz="2000" dirty="0" err="1"/>
              <a:t>рт.ст</a:t>
            </a:r>
            <a:r>
              <a:rPr lang="ru-RU" sz="2000" dirty="0"/>
              <a:t>.,</a:t>
            </a:r>
          </a:p>
          <a:p>
            <a:r>
              <a:rPr lang="ru-RU" sz="2000" dirty="0"/>
              <a:t> выраженная — более 55 мм </a:t>
            </a:r>
            <a:r>
              <a:rPr lang="ru-RU" sz="2000" dirty="0" err="1"/>
              <a:t>рт.ст</a:t>
            </a:r>
            <a:r>
              <a:rPr lang="ru-RU" sz="2000" dirty="0"/>
              <a:t>. </a:t>
            </a:r>
            <a:r>
              <a:rPr lang="ru-RU" sz="1400" dirty="0"/>
              <a:t>Рис.  демонстрирует расчет систолического давления в ЛА на допплеровском спектре </a:t>
            </a:r>
            <a:r>
              <a:rPr lang="ru-RU" sz="1400" dirty="0" err="1"/>
              <a:t>трикуспидальной</a:t>
            </a:r>
            <a:r>
              <a:rPr lang="ru-RU" sz="1400" dirty="0"/>
              <a:t> </a:t>
            </a:r>
            <a:r>
              <a:rPr lang="ru-RU" sz="1400" dirty="0" err="1"/>
              <a:t>регургитации</a:t>
            </a:r>
            <a:r>
              <a:rPr lang="ru-RU" sz="1400" dirty="0"/>
              <a:t> у больного с легочной гипертензией вследствие повторных тромбоэмболий в ЛА</a:t>
            </a:r>
            <a:r>
              <a:rPr lang="ru-RU" sz="16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39248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8284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Методика определения давления в легочной артерии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Значение исследования нижней полой вены в определении ЛГ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Расчет давления в легочной артерии основан на определении пиковой скорости </a:t>
            </a:r>
            <a:r>
              <a:rPr lang="ru-RU" dirty="0" err="1"/>
              <a:t>трикуспидальной</a:t>
            </a:r>
            <a:r>
              <a:rPr lang="ru-RU" dirty="0"/>
              <a:t> </a:t>
            </a:r>
            <a:r>
              <a:rPr lang="ru-RU" dirty="0" err="1"/>
              <a:t>регургитации</a:t>
            </a:r>
            <a:r>
              <a:rPr lang="ru-RU" dirty="0"/>
              <a:t> и определении АД на основании уравнения Бернулли </a:t>
            </a:r>
          </a:p>
        </p:txBody>
      </p:sp>
    </p:spTree>
    <p:extLst>
      <p:ext uri="{BB962C8B-B14F-4D97-AF65-F5344CB8AC3E}">
        <p14:creationId xmlns:p14="http://schemas.microsoft.com/office/powerpoint/2010/main" val="42751913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Сканирование по короткой оси и определение скорости кровотока в легочной артерии (ламинарный поток)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78497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87791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Конец лекции 2019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Благодарю за внимание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339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 - режим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7"/>
            <a:ext cx="741682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54782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068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1985963"/>
            <a:ext cx="49053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3185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Сканирование по короткой оси на уровне клапанов аорты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1"/>
            <a:ext cx="856895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541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Двухмерная </a:t>
            </a:r>
            <a:r>
              <a:rPr lang="ru-RU" dirty="0" err="1"/>
              <a:t>Эхокг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Двухмерная </a:t>
            </a:r>
            <a:r>
              <a:rPr lang="ru-RU" dirty="0" err="1">
                <a:effectLst/>
              </a:rPr>
              <a:t>Эхокг</a:t>
            </a:r>
            <a:r>
              <a:rPr lang="ru-RU" dirty="0">
                <a:effectLst/>
              </a:rPr>
              <a:t> дает </a:t>
            </a:r>
            <a:r>
              <a:rPr lang="ru-RU" dirty="0" err="1">
                <a:effectLst/>
              </a:rPr>
              <a:t>сканограмму</a:t>
            </a:r>
            <a:r>
              <a:rPr lang="ru-RU" dirty="0">
                <a:effectLst/>
              </a:rPr>
              <a:t> движущегося сердца в реальном масштабе времени, при этом изображение срезов на разных уровнях сердца идентично анатомическим срезам.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541087"/>
      </p:ext>
    </p:extLst>
  </p:cSld>
  <p:clrMapOvr>
    <a:masterClrMapping/>
  </p:clrMapOvr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3695</Words>
  <Application>Microsoft Office PowerPoint</Application>
  <PresentationFormat>Экран (4:3)</PresentationFormat>
  <Paragraphs>307</Paragraphs>
  <Slides>82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82</vt:i4>
      </vt:variant>
    </vt:vector>
  </HeadingPairs>
  <TitlesOfParts>
    <vt:vector size="89" baseType="lpstr">
      <vt:lpstr>Arial</vt:lpstr>
      <vt:lpstr>Calibri</vt:lpstr>
      <vt:lpstr>Times New Roman</vt:lpstr>
      <vt:lpstr>Wingdings</vt:lpstr>
      <vt:lpstr>Лучи</vt:lpstr>
      <vt:lpstr>2_Лучи</vt:lpstr>
      <vt:lpstr>3_Лучи</vt:lpstr>
      <vt:lpstr>Эхокардиография </vt:lpstr>
      <vt:lpstr>Заключение: </vt:lpstr>
      <vt:lpstr> эхокардиография  при основных синдромах патологии сердечно-сосудистой системы </vt:lpstr>
      <vt:lpstr>эхокардиография</vt:lpstr>
      <vt:lpstr>Принцип метода</vt:lpstr>
      <vt:lpstr>Режимы ультразвукового сканирования</vt:lpstr>
      <vt:lpstr>М-режим </vt:lpstr>
      <vt:lpstr>М - режим</vt:lpstr>
      <vt:lpstr>Двухмерная Эхокг</vt:lpstr>
      <vt:lpstr>Эхокг по длинной оси</vt:lpstr>
      <vt:lpstr>В и М режимы (на уровне створок митрального клапана)</vt:lpstr>
      <vt:lpstr>Методика исследования</vt:lpstr>
      <vt:lpstr>Методика проведения ЭХОКГ</vt:lpstr>
      <vt:lpstr>Методика исследования</vt:lpstr>
      <vt:lpstr>Позиции УЗ датчика  в М режиме ( под контролем В) </vt:lpstr>
      <vt:lpstr>Сканирование по короткой оси на уровне клапанов аорты</vt:lpstr>
      <vt:lpstr>Структуры сердца в эхокардиографическом изображении</vt:lpstr>
      <vt:lpstr>Эхокг в апикальной позиции</vt:lpstr>
      <vt:lpstr>Четырехкамерная позиция – апикальная позиция </vt:lpstr>
      <vt:lpstr>Эхокг в апикалной позиции и по длинной и короткой осям</vt:lpstr>
      <vt:lpstr>Четырехкамерная позиция – апикальная позиция</vt:lpstr>
      <vt:lpstr>Эффект Допплера</vt:lpstr>
      <vt:lpstr>два режима допплер-эхокардиографии</vt:lpstr>
      <vt:lpstr>Импульсно-волновой режим (аорта) (аорта – темное пятно в центре – ламинарный кровоток</vt:lpstr>
      <vt:lpstr>Импульсно-волновой режим.  Кровоток через митральный клапан</vt:lpstr>
      <vt:lpstr>скорость кровотока</vt:lpstr>
      <vt:lpstr>Определение степени стеноза или недостаточности клапанов сердца</vt:lpstr>
      <vt:lpstr>Ламинарность и турбулентность потока</vt:lpstr>
      <vt:lpstr>Цветная двухмерная Допплер-эхокардиограмма</vt:lpstr>
      <vt:lpstr>Цветной допплер</vt:lpstr>
      <vt:lpstr>Показания для назначения ЭХОКГ</vt:lpstr>
      <vt:lpstr>Алгоритм выполнения ЭХОКГ</vt:lpstr>
      <vt:lpstr>анализ заключения ЭХОкг</vt:lpstr>
      <vt:lpstr>Сканирование по длинной оси</vt:lpstr>
      <vt:lpstr>Понятие и основные параметры систолической и диастолической функции левого желудочка </vt:lpstr>
      <vt:lpstr>Максимальный размер ЛЖ (конечный диастолический) измеряется в конце фазы диастолы на уровне инцизуры на задней стенке ЛЖ (момент систолы предсердия),   минимальный (конечный систолический) - в месте максимального сближения задней стенки и межжелудочковой перегородки. </vt:lpstr>
      <vt:lpstr>Конечно-систолический и конечно-диастолический размеры ЛЖ ( в М-режиме)</vt:lpstr>
      <vt:lpstr>Систолическая функция </vt:lpstr>
      <vt:lpstr>Измерения в М режиме</vt:lpstr>
      <vt:lpstr>Нормативы размеров и функции  левого желудочка</vt:lpstr>
      <vt:lpstr>Дилатация различных полостей сердца как показатель кардиомегалии  в апикальной позиции (СН)</vt:lpstr>
      <vt:lpstr>Дилатация различных полостей сердца</vt:lpstr>
      <vt:lpstr>Схема измерения камер сердца при двухмерной ЭХОКГ</vt:lpstr>
      <vt:lpstr>Оценка подвижности стенок ЛЖ</vt:lpstr>
      <vt:lpstr>Обязательная часть эхокардиографического исследования - это М-модальное исследование, которое почти всегда проводится исключительно из позиции парастернальной длинной оси левого желудочка Нормальные значения эхокардиографических показателей, измеряемых из парастернального доступа по длинной и короткой осям </vt:lpstr>
      <vt:lpstr>Нормальная ЭХОКГ  в допплеровском режиме – митральный клапан</vt:lpstr>
      <vt:lpstr>допплерография</vt:lpstr>
      <vt:lpstr>Диастолическая дисфункция при СН, определяемая методом допплера </vt:lpstr>
      <vt:lpstr>Диастолическая функция ЛЖ</vt:lpstr>
      <vt:lpstr>Показатели диастолической функции ЛЖ по трансмитральному потоку  IVRТ— время изоволюмического расслабления от момента закрытия аортального клапана до момента открытия митрального клапана; DT — время замедления раннедиастолического наполнения;  </vt:lpstr>
      <vt:lpstr> IVRТ— время изоволюмического расслабления от момента закрытия аортального клапана до момента открытия митрального клапана;  DT — время замедления раннедиастолического наполнения; </vt:lpstr>
      <vt:lpstr>Нормальная длительность периода изоволюмической релаксации (isovolumic relaxation time, IVRT) составляет 70—90 мс (0,07 сек), при ухудшении расслабления ЛЖ эта величина возрастает.  время замедления (deceleration time — DT) — от точки, когда достигнута максимальная скорость раннедиастолического наполнения, до момента его прекращения;  нормальная величина — 190±20 мс.(0,2 сек)  </vt:lpstr>
      <vt:lpstr>Критерии диагностики диастолической дисфункции</vt:lpstr>
      <vt:lpstr>Нормальный ПЖ – сложная структура в виде полумесяца, прилежащая к ЛЖ, которая полностью не визуализируется ни в одной из позиций двухмерной ЭХОКГ</vt:lpstr>
      <vt:lpstr>Левое и правое предсердия</vt:lpstr>
      <vt:lpstr>ЭХОкг критерии выявления ГЛЖ:  индекс массы миокарда ИММЛЖ в г/м2): </vt:lpstr>
      <vt:lpstr>Презентация PowerPoint</vt:lpstr>
      <vt:lpstr>Эхокг в диагностике митрального стеноза</vt:lpstr>
      <vt:lpstr>Ультразвуковые критерии степени тяжести митрального стеноза</vt:lpstr>
      <vt:lpstr>Допплеровский принцип определения митральной и аортальной регургитации</vt:lpstr>
      <vt:lpstr>Митральная регургитация тяжелая</vt:lpstr>
      <vt:lpstr>Митральная регургитация с оценкой объема</vt:lpstr>
      <vt:lpstr>ЭХОКГ признаки митральной недостаточности</vt:lpstr>
      <vt:lpstr>ЭХОКГ критерии степени выраженности НМК  </vt:lpstr>
      <vt:lpstr>Митральная регургитация различной степени (рис)</vt:lpstr>
      <vt:lpstr>ЭХОКГ признаки митральной недостаточности</vt:lpstr>
      <vt:lpstr>Эхокг признаки пролапса митрального клапана</vt:lpstr>
      <vt:lpstr>Аортальный стеноз</vt:lpstr>
      <vt:lpstr>Эхокг признаки аортального стеноза – клапаны утолщены, нет расхождения створок (парастернальная по длинной оси)</vt:lpstr>
      <vt:lpstr>Эхокг признаки аортального стеноза</vt:lpstr>
      <vt:lpstr>Ультразвуковые критерии степени тяжести аортального стеноза</vt:lpstr>
      <vt:lpstr>Аортальная недостаточность: потоки из левого предсердия и аорты направлены в левый желудочек во время диастолы</vt:lpstr>
      <vt:lpstr>Критерии диагностики аортальной недостаточности</vt:lpstr>
      <vt:lpstr>Эхо в диагностике аортальной недостаточности</vt:lpstr>
      <vt:lpstr>ЭХОКГ при ишемической болезни сердца</vt:lpstr>
      <vt:lpstr>Определение давления в легочной артерии</vt:lpstr>
      <vt:lpstr>Методика определения давления в легочной артерии</vt:lpstr>
      <vt:lpstr>Сканирование по короткой оси и определение скорости кровотока в легочной артерии (ламинарный поток)</vt:lpstr>
      <vt:lpstr>Конец лекции 2019 </vt:lpstr>
      <vt:lpstr>Презентация PowerPoint</vt:lpstr>
      <vt:lpstr>Презентация PowerPoint</vt:lpstr>
      <vt:lpstr>Сканирование по короткой оси на уровне клапанов аорты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Эхокардиография </dc:title>
  <dc:creator>ИвановоБур</dc:creator>
  <cp:lastModifiedBy>пк</cp:lastModifiedBy>
  <cp:revision>167</cp:revision>
  <dcterms:created xsi:type="dcterms:W3CDTF">2013-11-01T16:03:59Z</dcterms:created>
  <dcterms:modified xsi:type="dcterms:W3CDTF">2021-03-02T19:49:07Z</dcterms:modified>
</cp:coreProperties>
</file>