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7C6B11-1C3C-4FB5-9C49-8105ACA47065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871DBDF-0F0B-46E5-B20C-EB8BA87D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488" y="1571612"/>
            <a:ext cx="5772136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КАФЕДРА ГИСТОЛОГИИ И ЭМБРИОЛОГИИ ИГМИ</a:t>
            </a:r>
            <a:endParaRPr lang="ru-RU" b="1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000364" y="3429000"/>
            <a:ext cx="285752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 лет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285720" y="4857760"/>
            <a:ext cx="3428992" cy="100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1930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5429256" y="4857760"/>
            <a:ext cx="2928958" cy="100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1980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214290"/>
            <a:ext cx="2714644" cy="500066"/>
          </a:xfrm>
          <a:prstGeom prst="rect">
            <a:avLst/>
          </a:prstGeom>
        </p:spPr>
        <p:txBody>
          <a:bodyPr vert="horz" lIns="45720" rIns="45720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dirty="0" smtClean="0">
                <a:latin typeface="+mj-lt"/>
                <a:ea typeface="+mj-ea"/>
                <a:cs typeface="+mj-cs"/>
              </a:rPr>
              <a:t>практических 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14810" y="142852"/>
            <a:ext cx="2428892" cy="57150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latin typeface="+mj-lt"/>
                <a:ea typeface="+mj-ea"/>
                <a:cs typeface="+mj-cs"/>
              </a:rPr>
              <a:t>занятиях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68" y="1071546"/>
            <a:ext cx="1714512" cy="571504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atin typeface="+mj-lt"/>
                <a:ea typeface="+mj-ea"/>
                <a:cs typeface="+mj-cs"/>
              </a:rPr>
              <a:t>в</a:t>
            </a:r>
            <a:r>
              <a:rPr kumimoji="0" lang="ru-RU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1952г</a:t>
            </a:r>
            <a:r>
              <a:rPr kumimoji="0" lang="ru-RU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7752" y="642918"/>
            <a:ext cx="2714644" cy="50006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latin typeface="+mj-lt"/>
                <a:ea typeface="+mj-ea"/>
                <a:cs typeface="+mj-cs"/>
              </a:rPr>
              <a:t>по гистологии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Admin\Desktop\2010_11_13\IMG_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579878" cy="2214578"/>
          </a:xfrm>
          <a:prstGeom prst="rect">
            <a:avLst/>
          </a:prstGeom>
          <a:noFill/>
        </p:spPr>
      </p:pic>
      <p:pic>
        <p:nvPicPr>
          <p:cNvPr id="3075" name="Picture 3" descr="C:\Users\Admin\Desktop\2010_11_13\IMG_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867112" cy="2403077"/>
          </a:xfrm>
          <a:prstGeom prst="rect">
            <a:avLst/>
          </a:prstGeom>
          <a:noFill/>
        </p:spPr>
      </p:pic>
      <p:pic>
        <p:nvPicPr>
          <p:cNvPr id="3076" name="Picture 4" descr="C:\Users\Admin\Desktop\2010_11_13\IMG_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643446"/>
            <a:ext cx="4926095" cy="1795422"/>
          </a:xfrm>
          <a:prstGeom prst="rect">
            <a:avLst/>
          </a:prstGeom>
          <a:noFill/>
        </p:spPr>
      </p:pic>
      <p:pic>
        <p:nvPicPr>
          <p:cNvPr id="3077" name="Picture 5" descr="C:\Users\Admin\Desktop\2010_11_13\IMG_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85926"/>
            <a:ext cx="4023926" cy="2428892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142852"/>
            <a:ext cx="1214446" cy="57150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857232"/>
            <a:ext cx="2214578" cy="500066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пополнилась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57422" y="1285860"/>
            <a:ext cx="2214578" cy="500066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+mj-lt"/>
                <a:ea typeface="+mj-ea"/>
                <a:cs typeface="+mj-cs"/>
              </a:rPr>
              <a:t>новейшим</a:t>
            </a:r>
            <a:r>
              <a:rPr lang="ru-RU" sz="4600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57620" y="1714488"/>
            <a:ext cx="2928958" cy="428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оборудованием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86116" y="428604"/>
            <a:ext cx="1785950" cy="50006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кафедра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43636" y="2214554"/>
            <a:ext cx="2571768" cy="571504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и аппаратурой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Admin\Desktop\2010_11_13\IMG_0040 - копия.jpg"/>
          <p:cNvPicPr>
            <a:picLocks noChangeAspect="1" noChangeArrowheads="1"/>
          </p:cNvPicPr>
          <p:nvPr/>
        </p:nvPicPr>
        <p:blipFill>
          <a:blip r:embed="rId2" cstate="print"/>
          <a:srcRect l="12750" r="13934"/>
          <a:stretch>
            <a:fillRect/>
          </a:stretch>
        </p:blipFill>
        <p:spPr bwMode="auto">
          <a:xfrm>
            <a:off x="7358082" y="285728"/>
            <a:ext cx="1428760" cy="1911906"/>
          </a:xfrm>
          <a:prstGeom prst="rect">
            <a:avLst/>
          </a:prstGeom>
          <a:noFill/>
        </p:spPr>
      </p:pic>
      <p:pic>
        <p:nvPicPr>
          <p:cNvPr id="4099" name="Picture 3" descr="C:\Users\Admin\Desktop\2010_11_13\IMG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786322"/>
            <a:ext cx="2410137" cy="1822555"/>
          </a:xfrm>
          <a:prstGeom prst="rect">
            <a:avLst/>
          </a:prstGeom>
          <a:noFill/>
        </p:spPr>
      </p:pic>
      <p:pic>
        <p:nvPicPr>
          <p:cNvPr id="4100" name="Picture 4" descr="C:\Users\Admin\Desktop\2010_11_13\IMG_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428868"/>
            <a:ext cx="2643206" cy="1928850"/>
          </a:xfrm>
          <a:prstGeom prst="rect">
            <a:avLst/>
          </a:prstGeom>
          <a:noFill/>
        </p:spPr>
      </p:pic>
      <p:pic>
        <p:nvPicPr>
          <p:cNvPr id="4101" name="Picture 5" descr="C:\Users\Admin\Desktop\2010_11_13\IMG_0043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42918"/>
            <a:ext cx="1988382" cy="1571636"/>
          </a:xfrm>
          <a:prstGeom prst="rect">
            <a:avLst/>
          </a:prstGeom>
          <a:noFill/>
        </p:spPr>
      </p:pic>
      <p:pic>
        <p:nvPicPr>
          <p:cNvPr id="4102" name="Picture 6" descr="C:\Users\Admin\Desktop\2010_11_13\IMG_0044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357430"/>
            <a:ext cx="1878017" cy="2358692"/>
          </a:xfrm>
          <a:prstGeom prst="rect">
            <a:avLst/>
          </a:prstGeom>
          <a:noFill/>
        </p:spPr>
      </p:pic>
      <p:pic>
        <p:nvPicPr>
          <p:cNvPr id="4103" name="Picture 7" descr="C:\Users\Admin\Desktop\2010_11_13\IMG_0044 - коп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714620"/>
            <a:ext cx="1327564" cy="2000264"/>
          </a:xfrm>
          <a:prstGeom prst="rect">
            <a:avLst/>
          </a:prstGeom>
          <a:noFill/>
        </p:spPr>
      </p:pic>
      <p:pic>
        <p:nvPicPr>
          <p:cNvPr id="4104" name="Picture 8" descr="C:\Users\Admin\Desktop\2010_11_13\IMG_0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643446"/>
            <a:ext cx="3124179" cy="1942706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85720" y="214290"/>
            <a:ext cx="2786082" cy="50006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последние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14290"/>
            <a:ext cx="1928826" cy="428628"/>
          </a:xfrm>
          <a:prstGeom prst="rect">
            <a:avLst/>
          </a:prstGeom>
        </p:spPr>
        <p:txBody>
          <a:bodyPr vert="horz" lIns="45720" rIns="4572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700" b="1" dirty="0" smtClean="0">
                <a:latin typeface="+mj-lt"/>
                <a:ea typeface="+mj-ea"/>
                <a:cs typeface="+mj-cs"/>
              </a:rPr>
              <a:t>кафедра</a:t>
            </a: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7554" y="3571876"/>
            <a:ext cx="3000396" cy="50006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latin typeface="+mj-lt"/>
                <a:ea typeface="+mj-ea"/>
                <a:cs typeface="+mj-cs"/>
              </a:rPr>
              <a:t>м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узее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кафедры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8992" y="500042"/>
            <a:ext cx="3000396" cy="57150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latin typeface="+mj-lt"/>
                <a:ea typeface="+mj-ea"/>
                <a:cs typeface="+mj-cs"/>
              </a:rPr>
              <a:t>в главное здание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86116" y="214290"/>
            <a:ext cx="2214578" cy="439718"/>
          </a:xfrm>
          <a:prstGeom prst="rect">
            <a:avLst/>
          </a:prstGeom>
        </p:spPr>
        <p:txBody>
          <a:bodyPr vert="horz" lIns="45720" rIns="4572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700" b="1" dirty="0" smtClean="0">
                <a:latin typeface="+mj-lt"/>
                <a:ea typeface="+mj-ea"/>
                <a:cs typeface="+mj-cs"/>
              </a:rPr>
              <a:t>переведена</a:t>
            </a: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786058"/>
            <a:ext cx="2043130" cy="50006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latin typeface="+mj-lt"/>
                <a:ea typeface="+mj-ea"/>
                <a:cs typeface="+mj-cs"/>
              </a:rPr>
              <a:t>Занятия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3071810"/>
            <a:ext cx="3643338" cy="64294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latin typeface="+mj-lt"/>
                <a:ea typeface="+mj-ea"/>
                <a:cs typeface="+mj-cs"/>
              </a:rPr>
              <a:t>в эмбриологическом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142852"/>
            <a:ext cx="2071702" cy="511156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1957 г</a:t>
            </a: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dmin\Desktop\2010_11_13\IMG_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071834" cy="2214578"/>
          </a:xfrm>
          <a:prstGeom prst="rect">
            <a:avLst/>
          </a:prstGeom>
          <a:noFill/>
        </p:spPr>
      </p:pic>
      <p:pic>
        <p:nvPicPr>
          <p:cNvPr id="1027" name="Picture 3" descr="C:\Users\Admin\Desktop\2010_11_13\IMG_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2786082" cy="1773920"/>
          </a:xfrm>
          <a:prstGeom prst="rect">
            <a:avLst/>
          </a:prstGeom>
          <a:noFill/>
        </p:spPr>
      </p:pic>
      <p:pic>
        <p:nvPicPr>
          <p:cNvPr id="1028" name="Picture 4" descr="C:\Users\Admin\Desktop\2010_11_13\IMG_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72008"/>
            <a:ext cx="2944052" cy="2008396"/>
          </a:xfrm>
          <a:prstGeom prst="rect">
            <a:avLst/>
          </a:prstGeom>
          <a:noFill/>
        </p:spPr>
      </p:pic>
      <p:pic>
        <p:nvPicPr>
          <p:cNvPr id="1029" name="Picture 5" descr="C:\Users\Admin\Desktop\2010_11_13\IMG_0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28604"/>
            <a:ext cx="2500330" cy="1593402"/>
          </a:xfrm>
          <a:prstGeom prst="rect">
            <a:avLst/>
          </a:prstGeom>
          <a:noFill/>
        </p:spPr>
      </p:pic>
      <p:pic>
        <p:nvPicPr>
          <p:cNvPr id="1030" name="Picture 6" descr="C:\Users\Admin\Desktop\2010_11_13\IMG_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428736"/>
            <a:ext cx="2786082" cy="1813772"/>
          </a:xfrm>
          <a:prstGeom prst="rect">
            <a:avLst/>
          </a:prstGeom>
          <a:noFill/>
        </p:spPr>
      </p:pic>
      <p:pic>
        <p:nvPicPr>
          <p:cNvPr id="1031" name="Picture 7" descr="C:\Users\Admin\Desktop\2010_11_13\IMG_0045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643314"/>
            <a:ext cx="2679703" cy="183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2" r="926"/>
          <a:stretch>
            <a:fillRect/>
          </a:stretch>
        </p:blipFill>
        <p:spPr>
          <a:xfrm>
            <a:off x="428596" y="714357"/>
            <a:ext cx="7429552" cy="542928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142852"/>
            <a:ext cx="1928826" cy="57150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2-го курса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57752" y="6072206"/>
            <a:ext cx="2857520" cy="57150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по гистологии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6072206"/>
            <a:ext cx="1714512" cy="57150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слушают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00496" y="142852"/>
            <a:ext cx="2000264" cy="5714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лечебного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00364" y="6072206"/>
            <a:ext cx="1428760" cy="57150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лекции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00760" y="0"/>
            <a:ext cx="2071702" cy="50006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 факультета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282" y="142852"/>
            <a:ext cx="1785950" cy="57150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Студенты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7929618" cy="5500726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72264" y="0"/>
            <a:ext cx="2428860" cy="642918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 гистологии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14942" y="6072206"/>
            <a:ext cx="3500462" cy="654032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лечебного факультета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6380" y="0"/>
            <a:ext cx="1285884" cy="654032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latin typeface="+mj-lt"/>
                <a:ea typeface="+mj-ea"/>
                <a:cs typeface="+mj-cs"/>
              </a:rPr>
              <a:t>лекцию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43372" y="0"/>
            <a:ext cx="1571636" cy="642942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читает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14810" y="6143644"/>
            <a:ext cx="1214446" cy="511156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курса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28992" y="6143644"/>
            <a:ext cx="928694" cy="57148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latin typeface="+mj-lt"/>
                <a:ea typeface="+mj-ea"/>
                <a:cs typeface="+mj-cs"/>
              </a:rPr>
              <a:t>2-го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43042" y="6072206"/>
            <a:ext cx="1929805" cy="654032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500" b="1" dirty="0" smtClean="0">
                <a:latin typeface="+mj-lt"/>
                <a:ea typeface="+mj-ea"/>
                <a:cs typeface="+mj-cs"/>
              </a:rPr>
              <a:t>студентам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0"/>
            <a:ext cx="3857652" cy="64291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Профессор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Е.А.Кирилов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14876" y="2786058"/>
            <a:ext cx="2071702" cy="50006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atin typeface="+mj-lt"/>
                <a:ea typeface="+mj-ea"/>
                <a:cs typeface="+mj-cs"/>
              </a:rPr>
              <a:t>учебные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43702" y="2786058"/>
            <a:ext cx="2286016" cy="50006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atin typeface="+mj-lt"/>
                <a:ea typeface="+mj-ea"/>
                <a:cs typeface="+mj-cs"/>
              </a:rPr>
              <a:t>комнаты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3286124"/>
            <a:ext cx="2000232" cy="785794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atin typeface="+mj-lt"/>
                <a:ea typeface="+mj-ea"/>
                <a:cs typeface="+mj-cs"/>
              </a:rPr>
              <a:t>1960 год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357166"/>
            <a:ext cx="3214710" cy="85725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Читается</a:t>
            </a:r>
            <a:r>
              <a:rPr kumimoji="0" lang="ru-RU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лекция по гистологии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Admin\Desktop\2010_11_13\IMG_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59"/>
            <a:ext cx="3214710" cy="2100743"/>
          </a:xfrm>
          <a:prstGeom prst="rect">
            <a:avLst/>
          </a:prstGeom>
          <a:noFill/>
        </p:spPr>
      </p:pic>
      <p:pic>
        <p:nvPicPr>
          <p:cNvPr id="2051" name="Picture 3" descr="C:\Users\Admin\Desktop\2010_11_13\IMG_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961" y="285728"/>
            <a:ext cx="3719287" cy="2428892"/>
          </a:xfrm>
          <a:prstGeom prst="rect">
            <a:avLst/>
          </a:prstGeom>
          <a:noFill/>
        </p:spPr>
      </p:pic>
      <p:pic>
        <p:nvPicPr>
          <p:cNvPr id="2052" name="Picture 4" descr="C:\Users\Admin\Desktop\2010_11_13\IMG_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334" y="4000504"/>
            <a:ext cx="3791946" cy="2494604"/>
          </a:xfrm>
          <a:prstGeom prst="rect">
            <a:avLst/>
          </a:prstGeom>
          <a:noFill/>
        </p:spPr>
      </p:pic>
      <p:pic>
        <p:nvPicPr>
          <p:cNvPr id="2053" name="Picture 5" descr="C:\Users\Admin\Desktop\2010_11_13\IMG_00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123451"/>
            <a:ext cx="3071834" cy="233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14878" y="4000504"/>
            <a:ext cx="3929122" cy="500066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atin typeface="+mj-lt"/>
                <a:ea typeface="+mj-ea"/>
                <a:cs typeface="+mj-cs"/>
              </a:rPr>
              <a:t>Заседание кафедры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00364" y="1000108"/>
            <a:ext cx="3071834" cy="64294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по гистологии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3108" y="428604"/>
            <a:ext cx="2214578" cy="71438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экзаменах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142852"/>
            <a:ext cx="4357686" cy="500066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</a:t>
            </a:r>
            <a:r>
              <a:rPr kumimoji="0" lang="ru-RU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государственных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Admin\Desktop\2010_11_13\IMG_0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928802"/>
            <a:ext cx="3118628" cy="2000264"/>
          </a:xfrm>
          <a:prstGeom prst="rect">
            <a:avLst/>
          </a:prstGeom>
          <a:noFill/>
        </p:spPr>
      </p:pic>
      <p:pic>
        <p:nvPicPr>
          <p:cNvPr id="3075" name="Picture 3" descr="C:\Users\Admin\Desktop\2010_11_13\IMG_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814636" cy="1910930"/>
          </a:xfrm>
          <a:prstGeom prst="rect">
            <a:avLst/>
          </a:prstGeom>
          <a:noFill/>
        </p:spPr>
      </p:pic>
      <p:pic>
        <p:nvPicPr>
          <p:cNvPr id="3076" name="Picture 4" descr="C:\Users\Admin\Desktop\2010_11_13\IMG_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4492825"/>
            <a:ext cx="3152778" cy="1960033"/>
          </a:xfrm>
          <a:prstGeom prst="rect">
            <a:avLst/>
          </a:prstGeom>
          <a:noFill/>
        </p:spPr>
      </p:pic>
      <p:pic>
        <p:nvPicPr>
          <p:cNvPr id="3077" name="Picture 5" descr="C:\Users\Admin\Desktop\2010_11_13\IMG_0069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71942"/>
            <a:ext cx="3143273" cy="2245195"/>
          </a:xfrm>
          <a:prstGeom prst="rect">
            <a:avLst/>
          </a:prstGeom>
          <a:noFill/>
        </p:spPr>
      </p:pic>
      <p:pic>
        <p:nvPicPr>
          <p:cNvPr id="3078" name="Picture 6" descr="C:\Users\Admin\Desktop\2010_11_13\IMG_0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071546"/>
            <a:ext cx="2714612" cy="2051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36666"/>
            <a:ext cx="8672748" cy="6234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71868" y="2214554"/>
            <a:ext cx="5357850" cy="150019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3100" b="1" dirty="0" smtClean="0"/>
              <a:t>Организатор кафедры          профессор Н.И.Зазыбин, ныне      заслуженный деятель науки ,член корреспондент АМН, СССР</a:t>
            </a:r>
            <a:br>
              <a:rPr lang="ru-RU" sz="31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pic>
        <p:nvPicPr>
          <p:cNvPr id="6" name="Содержимое 3" descr="IMG_0006.jpg"/>
          <p:cNvPicPr>
            <a:picLocks noChangeAspect="1"/>
          </p:cNvPicPr>
          <p:nvPr/>
        </p:nvPicPr>
        <p:blipFill>
          <a:blip r:embed="rId2" cstate="print"/>
          <a:srcRect l="2417" t="1898" r="894"/>
          <a:stretch>
            <a:fillRect/>
          </a:stretch>
        </p:blipFill>
        <p:spPr>
          <a:xfrm>
            <a:off x="2714612" y="2500306"/>
            <a:ext cx="3071834" cy="3691559"/>
          </a:xfrm>
          <a:prstGeom prst="rect">
            <a:avLst/>
          </a:prstGeom>
        </p:spPr>
      </p:pic>
      <p:pic>
        <p:nvPicPr>
          <p:cNvPr id="7" name="Содержимое 3" descr="IMG_0006.jpg"/>
          <p:cNvPicPr>
            <a:picLocks noChangeAspect="1"/>
          </p:cNvPicPr>
          <p:nvPr/>
        </p:nvPicPr>
        <p:blipFill>
          <a:blip r:embed="rId3" cstate="print"/>
          <a:srcRect l="2385" t="3704" b="3704"/>
          <a:stretch>
            <a:fillRect/>
          </a:stretch>
        </p:blipFill>
        <p:spPr>
          <a:xfrm>
            <a:off x="428596" y="428604"/>
            <a:ext cx="2924288" cy="1785950"/>
          </a:xfrm>
          <a:prstGeom prst="rect">
            <a:avLst/>
          </a:prstGeom>
        </p:spPr>
      </p:pic>
      <p:pic>
        <p:nvPicPr>
          <p:cNvPr id="8" name="Содержимое 3" descr="IMG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71876"/>
            <a:ext cx="1277817" cy="245478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00298" y="6143644"/>
            <a:ext cx="3286148" cy="439742"/>
          </a:xfrm>
          <a:prstGeom prst="rect">
            <a:avLst/>
          </a:prstGeom>
        </p:spPr>
        <p:txBody>
          <a:bodyPr vert="horz" lIns="45720" rIns="45720" anchor="ctr"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dirty="0" smtClean="0">
                <a:latin typeface="+mj-lt"/>
                <a:ea typeface="+mj-ea"/>
                <a:cs typeface="+mj-cs"/>
              </a:rPr>
              <a:t>Профессор </a:t>
            </a:r>
            <a:r>
              <a:rPr lang="ru-RU" sz="4600" b="1" dirty="0" err="1" smtClean="0">
                <a:latin typeface="+mj-lt"/>
                <a:ea typeface="+mj-ea"/>
                <a:cs typeface="+mj-cs"/>
              </a:rPr>
              <a:t>Н.И.Зазыбин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IMG_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143248"/>
            <a:ext cx="2214578" cy="285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7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929066"/>
            <a:ext cx="3570316" cy="25104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86742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Коллектив сотрудников кафедры                              в 1935 году</a:t>
            </a:r>
            <a:endParaRPr lang="ru-RU" dirty="0"/>
          </a:p>
        </p:txBody>
      </p:sp>
      <p:pic>
        <p:nvPicPr>
          <p:cNvPr id="6" name="Содержимое 3" descr="IMG_0007 - копия.jpg"/>
          <p:cNvPicPr>
            <a:picLocks noChangeAspect="1"/>
          </p:cNvPicPr>
          <p:nvPr/>
        </p:nvPicPr>
        <p:blipFill>
          <a:blip r:embed="rId3" cstate="print"/>
          <a:srcRect l="3704" r="3704"/>
          <a:stretch>
            <a:fillRect/>
          </a:stretch>
        </p:blipFill>
        <p:spPr>
          <a:xfrm>
            <a:off x="3786182" y="785794"/>
            <a:ext cx="1714512" cy="2525811"/>
          </a:xfrm>
          <a:prstGeom prst="rect">
            <a:avLst/>
          </a:prstGeom>
        </p:spPr>
      </p:pic>
      <p:pic>
        <p:nvPicPr>
          <p:cNvPr id="7" name="Содержимое 3" descr="IMG_0007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142984"/>
            <a:ext cx="1698725" cy="1943011"/>
          </a:xfrm>
          <a:prstGeom prst="rect">
            <a:avLst/>
          </a:prstGeom>
        </p:spPr>
      </p:pic>
      <p:pic>
        <p:nvPicPr>
          <p:cNvPr id="9" name="Содержимое 3" descr="IMG_0007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3881055"/>
            <a:ext cx="1253714" cy="197683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786182" y="3357562"/>
            <a:ext cx="2071702" cy="428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atin typeface="+mj-lt"/>
                <a:ea typeface="+mj-ea"/>
                <a:cs typeface="+mj-cs"/>
              </a:rPr>
              <a:t>Професср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Н.И.Зазыбин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3214686"/>
            <a:ext cx="2286016" cy="642942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Ассистент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А.И.Середина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00892" y="5929330"/>
            <a:ext cx="1928826" cy="571504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Аспирант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atin typeface="+mj-lt"/>
                <a:ea typeface="+mj-ea"/>
                <a:cs typeface="+mj-cs"/>
              </a:rPr>
              <a:t>Н.Е.Швырева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34" y="6000768"/>
            <a:ext cx="2000264" cy="28575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Аспирант Е.А.Кириллов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1472" y="3429000"/>
            <a:ext cx="2500330" cy="35719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Ассистент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С.А.Агурейкин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C:\Users\Admin\Desktop\2010_11_13\IMG_0008.jpg"/>
          <p:cNvPicPr>
            <a:picLocks noChangeAspect="1" noChangeArrowheads="1"/>
          </p:cNvPicPr>
          <p:nvPr/>
        </p:nvPicPr>
        <p:blipFill>
          <a:blip r:embed="rId6" cstate="print"/>
          <a:srcRect l="4936"/>
          <a:stretch>
            <a:fillRect/>
          </a:stretch>
        </p:blipFill>
        <p:spPr bwMode="auto">
          <a:xfrm>
            <a:off x="928662" y="1357298"/>
            <a:ext cx="1375980" cy="1959097"/>
          </a:xfrm>
          <a:prstGeom prst="rect">
            <a:avLst/>
          </a:prstGeom>
          <a:noFill/>
        </p:spPr>
      </p:pic>
      <p:pic>
        <p:nvPicPr>
          <p:cNvPr id="1028" name="Picture 4" descr="C:\Users\Admin\Desktop\2010_11_13\IMG_0010.jpg"/>
          <p:cNvPicPr>
            <a:picLocks noChangeAspect="1" noChangeArrowheads="1"/>
          </p:cNvPicPr>
          <p:nvPr/>
        </p:nvPicPr>
        <p:blipFill>
          <a:blip r:embed="rId7" cstate="print"/>
          <a:srcRect b="16539"/>
          <a:stretch>
            <a:fillRect/>
          </a:stretch>
        </p:blipFill>
        <p:spPr bwMode="auto">
          <a:xfrm>
            <a:off x="642910" y="4214818"/>
            <a:ext cx="157163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14620"/>
            <a:ext cx="2928958" cy="264320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 1931г. по 1957г. кафедра помещалась в здании областной больницы.</a:t>
            </a:r>
            <a:endParaRPr lang="ru-RU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29256" y="5929330"/>
            <a:ext cx="3571900" cy="7143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Практические занятия в 1935г.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dmin\Desktop\2010_11_13\IMG_001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61029" cy="1571636"/>
          </a:xfrm>
          <a:prstGeom prst="rect">
            <a:avLst/>
          </a:prstGeom>
          <a:noFill/>
        </p:spPr>
      </p:pic>
      <p:pic>
        <p:nvPicPr>
          <p:cNvPr id="1027" name="Picture 3" descr="C:\Users\Admin\Desktop\2010_11_13\IMG_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570"/>
            <a:ext cx="2643206" cy="1891333"/>
          </a:xfrm>
          <a:prstGeom prst="rect">
            <a:avLst/>
          </a:prstGeom>
          <a:noFill/>
        </p:spPr>
      </p:pic>
      <p:pic>
        <p:nvPicPr>
          <p:cNvPr id="1028" name="Picture 4" descr="C:\Users\Admin\Desktop\2010_11_13\IMG_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8604"/>
            <a:ext cx="1571636" cy="2293365"/>
          </a:xfrm>
          <a:prstGeom prst="rect">
            <a:avLst/>
          </a:prstGeom>
          <a:noFill/>
        </p:spPr>
      </p:pic>
      <p:pic>
        <p:nvPicPr>
          <p:cNvPr id="1029" name="Picture 5" descr="C:\Users\Admin\Desktop\2010_11_13\IMG_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3116"/>
            <a:ext cx="2900346" cy="1867886"/>
          </a:xfrm>
          <a:prstGeom prst="rect">
            <a:avLst/>
          </a:prstGeom>
          <a:noFill/>
        </p:spPr>
      </p:pic>
      <p:pic>
        <p:nvPicPr>
          <p:cNvPr id="1030" name="Picture 6" descr="C:\Users\Admin\Desktop\2010_11_13\IMG_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071942"/>
            <a:ext cx="3014663" cy="2100947"/>
          </a:xfrm>
          <a:prstGeom prst="rect">
            <a:avLst/>
          </a:prstGeom>
          <a:noFill/>
        </p:spPr>
      </p:pic>
      <p:pic>
        <p:nvPicPr>
          <p:cNvPr id="1031" name="Picture 7" descr="C:\Users\Admin\Desktop\2010_11_13\Свободное трансформирован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14290"/>
            <a:ext cx="328648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0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6193" r="7103" b="4060"/>
          <a:stretch>
            <a:fillRect/>
          </a:stretch>
        </p:blipFill>
        <p:spPr>
          <a:xfrm>
            <a:off x="3428992" y="2500306"/>
            <a:ext cx="2286016" cy="2286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58138" cy="12969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Окончившие аспирантуру при кафедре, в настоящее время заведуют кафедрами             гистологии в других ВУЗах. 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57950" y="5500702"/>
            <a:ext cx="2571768" cy="642942"/>
          </a:xfrm>
          <a:prstGeom prst="rect">
            <a:avLst/>
          </a:prstGeom>
        </p:spPr>
        <p:txBody>
          <a:bodyPr vert="horz" lIns="45720" rIns="45720" anchor="ctr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atin typeface="+mj-lt"/>
                <a:ea typeface="+mj-ea"/>
                <a:cs typeface="+mj-cs"/>
              </a:rPr>
              <a:t>Профессор Н.Д.Зайцев  Одесский мединститут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68" y="5072074"/>
            <a:ext cx="2214578" cy="785818"/>
          </a:xfrm>
          <a:prstGeom prst="rect">
            <a:avLst/>
          </a:prstGeom>
        </p:spPr>
        <p:txBody>
          <a:bodyPr vert="horz" lIns="45720" rIns="45720" anchor="ctr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atin typeface="+mj-lt"/>
                <a:ea typeface="+mj-ea"/>
                <a:cs typeface="+mj-cs"/>
              </a:rPr>
              <a:t>Доцент Т.Я.Столяр Благовещенский мединститут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214950"/>
            <a:ext cx="2928958" cy="8572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Профессор Е.А.Кириллов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Ивановский мединститут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6" descr="IMG_0016.jpg"/>
          <p:cNvPicPr>
            <a:picLocks noChangeAspect="1"/>
          </p:cNvPicPr>
          <p:nvPr/>
        </p:nvPicPr>
        <p:blipFill>
          <a:blip r:embed="rId3" cstate="print"/>
          <a:srcRect l="6193" t="4630" r="7103" b="2777"/>
          <a:stretch>
            <a:fillRect/>
          </a:stretch>
        </p:blipFill>
        <p:spPr>
          <a:xfrm>
            <a:off x="6429388" y="2214554"/>
            <a:ext cx="2100277" cy="3000396"/>
          </a:xfrm>
          <a:prstGeom prst="rect">
            <a:avLst/>
          </a:prstGeom>
        </p:spPr>
      </p:pic>
      <p:pic>
        <p:nvPicPr>
          <p:cNvPr id="9" name="Содержимое 6" descr="IMG_0016.jpg"/>
          <p:cNvPicPr>
            <a:picLocks noChangeAspect="1"/>
          </p:cNvPicPr>
          <p:nvPr/>
        </p:nvPicPr>
        <p:blipFill>
          <a:blip r:embed="rId4" cstate="print"/>
          <a:srcRect l="6756" t="4630" r="5420" b="7407"/>
          <a:stretch>
            <a:fillRect/>
          </a:stretch>
        </p:blipFill>
        <p:spPr>
          <a:xfrm>
            <a:off x="571472" y="2143116"/>
            <a:ext cx="2000264" cy="292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85728"/>
            <a:ext cx="3321592" cy="2286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3900486" cy="13684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За 30 лет через кафедру прошло более 8 тысяч студентов</a:t>
            </a:r>
            <a:endParaRPr lang="ru-RU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00760" y="5929330"/>
            <a:ext cx="2736093" cy="642942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А за 35 лет уже более 10 тысяч.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14678" y="1428736"/>
            <a:ext cx="2428892" cy="264323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На базе кафедры проходили также обучение студенты   С-Х. Института, зубоврачебной школы и других учебных заведений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5" descr="IMG_0021.jpg"/>
          <p:cNvPicPr>
            <a:picLocks noChangeAspect="1"/>
          </p:cNvPicPr>
          <p:nvPr/>
        </p:nvPicPr>
        <p:blipFill>
          <a:blip r:embed="rId3" cstate="print"/>
          <a:srcRect l="2543" t="4000" r="1549" b="7680"/>
          <a:stretch>
            <a:fillRect/>
          </a:stretch>
        </p:blipFill>
        <p:spPr>
          <a:xfrm>
            <a:off x="1214414" y="4214818"/>
            <a:ext cx="3908254" cy="2287758"/>
          </a:xfrm>
          <a:prstGeom prst="rect">
            <a:avLst/>
          </a:prstGeom>
        </p:spPr>
      </p:pic>
      <p:pic>
        <p:nvPicPr>
          <p:cNvPr id="9" name="Содержимое 5" descr="IMG_0021.jpg"/>
          <p:cNvPicPr>
            <a:picLocks noChangeAspect="1"/>
          </p:cNvPicPr>
          <p:nvPr/>
        </p:nvPicPr>
        <p:blipFill>
          <a:blip r:embed="rId4" cstate="print"/>
          <a:srcRect r="2632" b="1699"/>
          <a:stretch>
            <a:fillRect/>
          </a:stretch>
        </p:blipFill>
        <p:spPr>
          <a:xfrm>
            <a:off x="357159" y="2000240"/>
            <a:ext cx="2741102" cy="2000264"/>
          </a:xfrm>
          <a:prstGeom prst="rect">
            <a:avLst/>
          </a:prstGeom>
        </p:spPr>
      </p:pic>
      <p:pic>
        <p:nvPicPr>
          <p:cNvPr id="12" name="Содержимое 5" descr="IMG_0021.jpg"/>
          <p:cNvPicPr>
            <a:picLocks noChangeAspect="1"/>
          </p:cNvPicPr>
          <p:nvPr/>
        </p:nvPicPr>
        <p:blipFill>
          <a:blip r:embed="rId5" cstate="print"/>
          <a:srcRect l="2778" t="3756" r="2778" b="6095"/>
          <a:stretch>
            <a:fillRect/>
          </a:stretch>
        </p:blipFill>
        <p:spPr>
          <a:xfrm>
            <a:off x="5667382" y="3714752"/>
            <a:ext cx="3119460" cy="2201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26" t="1674" r="1269" b="2913"/>
          <a:stretch>
            <a:fillRect/>
          </a:stretch>
        </p:blipFill>
        <p:spPr>
          <a:xfrm>
            <a:off x="1071538" y="428604"/>
            <a:ext cx="7072362" cy="46536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857760"/>
            <a:ext cx="792961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Преподавательский состав кафедр Анатомии и Гистологии с группой студентов второго курса (1940г.). Сидят слева направо: асс. </a:t>
            </a:r>
            <a:r>
              <a:rPr lang="ru-RU" sz="1800" b="1" dirty="0" smtClean="0"/>
              <a:t>В.К.Успенский</a:t>
            </a:r>
            <a:r>
              <a:rPr lang="ru-RU" sz="1800" b="1" dirty="0" smtClean="0"/>
              <a:t>, асс. </a:t>
            </a:r>
            <a:r>
              <a:rPr lang="ru-RU" sz="1800" b="1" dirty="0" err="1" smtClean="0"/>
              <a:t>А.Г.Марочкин</a:t>
            </a:r>
            <a:r>
              <a:rPr lang="ru-RU" sz="1800" b="1" dirty="0" smtClean="0"/>
              <a:t>, асс. В.И.Орлов, проф. А.П.Любомудров, проф. Н.И.Зазыбин, асс </a:t>
            </a:r>
            <a:r>
              <a:rPr lang="ru-RU" sz="1800" b="1" dirty="0" err="1" smtClean="0"/>
              <a:t>Агурейкин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асс</a:t>
            </a:r>
            <a:r>
              <a:rPr lang="ru-RU" sz="1800" b="1" dirty="0" smtClean="0"/>
              <a:t>. Е.А.Кириллов, асс. Н.Д.Зайцев. Крестиками отмечены студентки А.А.Тюрина и </a:t>
            </a:r>
            <a:r>
              <a:rPr lang="ru-RU" sz="1800" b="1" dirty="0" err="1" smtClean="0"/>
              <a:t>О.В.Заломова</a:t>
            </a:r>
            <a:r>
              <a:rPr lang="ru-RU" sz="1800" b="1" dirty="0" smtClean="0"/>
              <a:t> – ныне кандидаты медицинских наук. 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4389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Помещения кафедры в 50-е годы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3714752"/>
            <a:ext cx="2971792" cy="13287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29124" y="4500570"/>
            <a:ext cx="2971792" cy="13287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3786190"/>
            <a:ext cx="2971792" cy="13287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Admin\Desktop\2010_11_13\IMG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60" y="1142984"/>
            <a:ext cx="4019544" cy="2500330"/>
          </a:xfrm>
          <a:prstGeom prst="rect">
            <a:avLst/>
          </a:prstGeom>
          <a:noFill/>
        </p:spPr>
      </p:pic>
      <p:pic>
        <p:nvPicPr>
          <p:cNvPr id="2051" name="Picture 3" descr="C:\Users\Admin\Desktop\2010_11_13\IMG_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000108"/>
            <a:ext cx="3594595" cy="2214577"/>
          </a:xfrm>
          <a:prstGeom prst="rect">
            <a:avLst/>
          </a:prstGeom>
          <a:noFill/>
        </p:spPr>
      </p:pic>
      <p:pic>
        <p:nvPicPr>
          <p:cNvPr id="2052" name="Picture 4" descr="C:\Users\Admin\Desktop\2010_11_13\IMG_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83167"/>
            <a:ext cx="3143272" cy="2260162"/>
          </a:xfrm>
          <a:prstGeom prst="rect">
            <a:avLst/>
          </a:prstGeom>
          <a:noFill/>
        </p:spPr>
      </p:pic>
      <p:pic>
        <p:nvPicPr>
          <p:cNvPr id="2053" name="Picture 5" descr="C:\Users\Admin\Desktop\2010_11_13\IMG_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4214842" cy="256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574</TotalTime>
  <Words>241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КАФЕДРА ГИСТОЛОГИИ И ЭМБРИОЛОГИИ ИГМИ</vt:lpstr>
      <vt:lpstr>Слайд 2</vt:lpstr>
      <vt:lpstr>     Организатор кафедры          профессор Н.И.Зазыбин, ныне      заслуженный деятель науки ,член корреспондент АМН, СССР  </vt:lpstr>
      <vt:lpstr>Коллектив сотрудников кафедры                              в 1935 году</vt:lpstr>
      <vt:lpstr>С 1931г. по 1957г. кафедра помещалась в здании областной больницы.</vt:lpstr>
      <vt:lpstr>Окончившие аспирантуру при кафедре, в настоящее время заведуют кафедрами             гистологии в других ВУЗах. </vt:lpstr>
      <vt:lpstr>За 30 лет через кафедру прошло более 8 тысяч студентов</vt:lpstr>
      <vt:lpstr>Преподавательский состав кафедр Анатомии и Гистологии с группой студентов второго курса (1940г.). Сидят слева направо: асс. В.К.Успенский, асс. А.Г.Марочкин, асс. В.И.Орлов, проф. А.П.Любомудров, проф. Н.И.Зазыбин, асс Агурейкин, асс. Е.А.Кириллов, асс. Н.Д.Зайцев. Крестиками отмечены студентки А.А.Тюрина и О.В.Заломова – ныне кандидаты медицинских наук. </vt:lpstr>
      <vt:lpstr>Помещения кафедры в 50-е годы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ГИСТОЛОГИИ И ЭМБРИОЛОГИИ ИГМИ</dc:title>
  <dc:creator>Admin</dc:creator>
  <cp:lastModifiedBy>Admin</cp:lastModifiedBy>
  <cp:revision>64</cp:revision>
  <dcterms:created xsi:type="dcterms:W3CDTF">2010-11-13T20:39:07Z</dcterms:created>
  <dcterms:modified xsi:type="dcterms:W3CDTF">2011-01-19T18:03:22Z</dcterms:modified>
</cp:coreProperties>
</file>