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7" r:id="rId11"/>
    <p:sldId id="278" r:id="rId12"/>
    <p:sldId id="265" r:id="rId13"/>
    <p:sldId id="266" r:id="rId14"/>
    <p:sldId id="267" r:id="rId15"/>
    <p:sldId id="279" r:id="rId16"/>
    <p:sldId id="268" r:id="rId17"/>
    <p:sldId id="269" r:id="rId18"/>
    <p:sldId id="270" r:id="rId19"/>
    <p:sldId id="271" r:id="rId20"/>
    <p:sldId id="280" r:id="rId21"/>
    <p:sldId id="272" r:id="rId22"/>
    <p:sldId id="281" r:id="rId23"/>
    <p:sldId id="273" r:id="rId24"/>
    <p:sldId id="274" r:id="rId25"/>
    <p:sldId id="275" r:id="rId26"/>
    <p:sldId id="276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8" autoAdjust="0"/>
    <p:restoredTop sz="95935"/>
  </p:normalViewPr>
  <p:slideViewPr>
    <p:cSldViewPr snapToGrid="0">
      <p:cViewPr varScale="1">
        <p:scale>
          <a:sx n="108" d="100"/>
          <a:sy n="108" d="100"/>
        </p:scale>
        <p:origin x="7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F46DC-EB27-EA4E-9E4A-4D3773EFE5B7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8338B-250A-C94E-9189-FD403C2D4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739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8DDAD4-BF4E-430E-A286-CE0ED74B53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ADD68E6-B128-4EAF-8586-925D429B5F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F7BDC5A-783D-4AB8-A731-AEAB95DAA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A71D-BB4A-435B-947A-AFBEC9210782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13B8462-FF22-4760-80F0-63E8D008B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608F0ED-0E9D-4315-A864-825304248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1A1C7-10BA-4A5A-ACC0-3FEED2EC3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339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7FC143-4C1A-4817-8E26-DFD3A67EC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22D7F3B-1E00-4606-B60C-6D0C1586C5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4A536BD-6960-4F17-AAD2-AAE6576D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A71D-BB4A-435B-947A-AFBEC9210782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3C7D0E-01B7-4D03-B9E3-4A946F286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C6BDA87-F853-422D-AD5E-81D722E3E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1A1C7-10BA-4A5A-ACC0-3FEED2EC3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533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78E8618-DBCD-4467-B3B6-FAF23F4679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9B8E7D2-9A02-4F15-B2C0-A7FB0472A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7DA8E6E-5908-4D3E-9AAC-1F98A27EA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A71D-BB4A-435B-947A-AFBEC9210782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79D3FB2-1938-455D-9188-C912ECD2D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A537BAB-921B-473D-835D-A82E0EE2F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1A1C7-10BA-4A5A-ACC0-3FEED2EC3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6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58C147-83EF-4F95-87A4-A5E58362D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14916A2-E2C9-43DE-B090-7309DD1A3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C8A21F2-E36B-4106-B63C-FFD5F50B9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A71D-BB4A-435B-947A-AFBEC9210782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2DEE2D5-A293-468F-949D-415E72C00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3C574B8-89A5-448F-9FA2-BAF659634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1A1C7-10BA-4A5A-ACC0-3FEED2EC3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071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EBE24D-2777-4BE5-808F-FED147EE2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D02869B-87D7-4AE8-BD94-C8375246F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37FBAC2-8E51-409F-8751-4881DD4CC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A71D-BB4A-435B-947A-AFBEC9210782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221EFBA-C6BA-487B-AB96-E7A5C2CF1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1A1C34-02AB-40DF-B787-B5825BAEB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1A1C7-10BA-4A5A-ACC0-3FEED2EC3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70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6285AE-D2E7-4BFD-854D-CF3FE6BF8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99274DB-6473-44C3-BA48-CE593EE3D7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337CC01-2612-47B7-9DAE-87F88E1259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5B68224-2793-43D7-A7B6-81E277840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A71D-BB4A-435B-947A-AFBEC9210782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2C6392B-A2B1-4C58-8C8B-A46B32511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082F145-55C9-4927-9DB4-5E502A6B9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1A1C7-10BA-4A5A-ACC0-3FEED2EC3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940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328E1C-963C-4993-BFDB-9CD68A2F5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EAD2A30-34E8-4770-82DF-B77D3BE7A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8930C86-1100-42BE-A6A3-7CC1FF34C7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D02CDBB-BDBF-4EB2-A8D3-6BA3114574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8284545-E1C5-4D83-A949-0DB1BBC21C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5B1F211-0D6C-4A92-B45C-C77A3229F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A71D-BB4A-435B-947A-AFBEC9210782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B7AD5CA-393C-4C4F-B191-A73524FA4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2EEA567-C2F7-4201-A48A-5F4248A4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1A1C7-10BA-4A5A-ACC0-3FEED2EC3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00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0BAE9E-DB73-4B5B-9428-099A73D34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3A573A0-55AA-4DF6-8ACA-A0499CFC5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A71D-BB4A-435B-947A-AFBEC9210782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75D073E-C1F4-4503-BAEA-1963685F7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94EAE52-15A6-4BCD-B289-8C9258C94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1A1C7-10BA-4A5A-ACC0-3FEED2EC3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159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E3478B2-9384-4996-A1BC-EF1C10AC0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A71D-BB4A-435B-947A-AFBEC9210782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1D626D3-E287-483C-BC37-E47C0AC09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7BD4406-93AD-4AFA-A035-9B1DEC20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1A1C7-10BA-4A5A-ACC0-3FEED2EC3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032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BB2403-B961-4E6A-A2FB-464AAC663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A4924A9-3E7F-4B37-92BA-6F24159DC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5966C92-A8D7-4B6C-A21B-D6F9CDA58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FB2E776-CC1A-48D3-9EF4-7C40C0D30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A71D-BB4A-435B-947A-AFBEC9210782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EDDD0C6-58DD-49A2-BF3C-A039B1D29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5B923F0-FDF2-42AF-9C06-2B42F7AFE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1A1C7-10BA-4A5A-ACC0-3FEED2EC3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65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60E086-B63E-41D7-A4B9-A239A97CE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7C93048-4D39-4D98-8963-EF62D5CA25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2102D93-171A-4E5E-8914-662ECEAB2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EA7B604-1A3D-4E6E-AE1B-5F115EC20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A71D-BB4A-435B-947A-AFBEC9210782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7E08200-33B1-440C-828D-6843B27FA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00E311B-3899-4064-AA0C-1D5FF0DDF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1A1C7-10BA-4A5A-ACC0-3FEED2EC3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043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A61B07-DD7F-4E60-95E7-35336C6CC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F4668B0-D28F-468C-8FB4-14C4716B0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58707F9-BAC1-4E54-B40D-A73FF0B1BA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DA71D-BB4A-435B-947A-AFBEC9210782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B40FE61-0E9D-4668-AEDD-DD96359E21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6E42DA3-343F-4075-B627-FEA7BA1121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1A1C7-10BA-4A5A-ACC0-3FEED2EC3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42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70.png"/><Relationship Id="rId5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4897DB-8FE6-4C47-AF86-FD490ACC21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Числа и операции с ними</a:t>
            </a:r>
          </a:p>
        </p:txBody>
      </p:sp>
    </p:spTree>
    <p:extLst>
      <p:ext uri="{BB962C8B-B14F-4D97-AF65-F5344CB8AC3E}">
        <p14:creationId xmlns:p14="http://schemas.microsoft.com/office/powerpoint/2010/main" val="28544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010E14-135A-4151-BDDB-41F3B8D45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B0F0"/>
                </a:solidFill>
              </a:rPr>
              <a:t>Радикальная форма записи </a:t>
            </a:r>
            <a:br>
              <a:rPr lang="ru-RU" sz="4000" dirty="0">
                <a:solidFill>
                  <a:srgbClr val="00B0F0"/>
                </a:solidFill>
              </a:rPr>
            </a:br>
            <a:r>
              <a:rPr lang="ru-RU" sz="4000" dirty="0">
                <a:solidFill>
                  <a:srgbClr val="00B0F0"/>
                </a:solidFill>
              </a:rPr>
              <a:t>числа в степени дроби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3F7EBD89-FAB5-45D4-A1D9-53F52FEAC2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ru-RU" dirty="0"/>
                  <a:t>Принята такая форма: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g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Читаем: </a:t>
                </a:r>
                <a:r>
                  <a:rPr lang="en-US" i="1" dirty="0"/>
                  <a:t>a</a:t>
                </a:r>
                <a:r>
                  <a:rPr lang="en-US" dirty="0"/>
                  <a:t> </a:t>
                </a:r>
                <a:r>
                  <a:rPr lang="ru-RU" dirty="0"/>
                  <a:t>в степени</a:t>
                </a:r>
                <a:r>
                  <a:rPr lang="en-US" dirty="0"/>
                  <a:t> </a:t>
                </a:r>
                <a:r>
                  <a:rPr lang="ru-RU" dirty="0"/>
                  <a:t>корень </a:t>
                </a:r>
                <a:r>
                  <a:rPr lang="en-US" i="1" dirty="0"/>
                  <a:t>m-</a:t>
                </a:r>
                <a:r>
                  <a:rPr lang="ru-RU" dirty="0"/>
                  <a:t>ой степени из </a:t>
                </a:r>
                <a:r>
                  <a:rPr lang="en-US" i="1" dirty="0"/>
                  <a:t>a</a:t>
                </a:r>
                <a:r>
                  <a:rPr lang="en-US" dirty="0"/>
                  <a:t> </a:t>
                </a:r>
                <a:r>
                  <a:rPr lang="ru-RU" dirty="0"/>
                  <a:t>в степени </a:t>
                </a:r>
                <a:r>
                  <a:rPr lang="en-US" i="1" dirty="0"/>
                  <a:t>n</a:t>
                </a:r>
                <a:endParaRPr lang="ru-RU" i="1" dirty="0"/>
              </a:p>
              <a:p>
                <a:pPr marL="0" indent="0">
                  <a:buNone/>
                </a:pPr>
                <a:r>
                  <a:rPr lang="ru-RU" i="1" dirty="0"/>
                  <a:t>Если </a:t>
                </a:r>
                <a:r>
                  <a:rPr lang="en-US" i="1" dirty="0"/>
                  <a:t>m</a:t>
                </a:r>
                <a:r>
                  <a:rPr lang="ru-RU" i="1" dirty="0"/>
                  <a:t>=2, то запись: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i="1">
                              <a:latin typeface="Cambria Math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ru-R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g>
                        <m:e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i="1" dirty="0"/>
              </a:p>
              <a:p>
                <a:pPr marL="0" indent="0">
                  <a:buNone/>
                </a:pPr>
                <a:r>
                  <a:rPr lang="ru-RU" i="1" dirty="0"/>
                  <a:t>Упрощают и пишут: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i="1">
                            <a:latin typeface="Cambria Math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deg>
                      <m:e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i="1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rad>
                  </m:oMath>
                </a14:m>
                <a:endParaRPr lang="en-US" i="1" dirty="0"/>
              </a:p>
              <a:p>
                <a:pPr marL="0" indent="0">
                  <a:buNone/>
                </a:pPr>
                <a:r>
                  <a:rPr lang="ru-RU" i="1" dirty="0"/>
                  <a:t>Примеры: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i="1">
                              <a:latin typeface="Cambria Math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ru-R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rad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i="1">
                              <a:latin typeface="Cambria Math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ru-RU" i="1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</m:oMath>
                  </m:oMathPara>
                </a14:m>
                <a:endParaRPr lang="ru-RU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i="1">
                              <a:latin typeface="Cambria Math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g>
                        <m:e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i="1">
                              <a:latin typeface="Cambria Math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g>
                        <m:e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:r>
                  <a:rPr lang="ru-RU" i="1" dirty="0"/>
                  <a:t>Задание: прочитайте последние примеры в соответствии с правилами.</a:t>
                </a:r>
              </a:p>
              <a:p>
                <a:pPr marL="0" indent="0">
                  <a:buNone/>
                </a:pPr>
                <a:endParaRPr lang="ru-RU" i="1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F7EBD89-FAB5-45D4-A1D9-53F52FEAC2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928" t="-24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5477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6959C3-19BB-41AA-B16C-0194B97DC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702" y="2609561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B0F0"/>
                </a:solidFill>
              </a:rPr>
              <a:t>Алгебраические выражения</a:t>
            </a:r>
          </a:p>
        </p:txBody>
      </p:sp>
    </p:spTree>
    <p:extLst>
      <p:ext uri="{BB962C8B-B14F-4D97-AF65-F5344CB8AC3E}">
        <p14:creationId xmlns:p14="http://schemas.microsoft.com/office/powerpoint/2010/main" val="1816289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BB1E2C-65E1-4B21-9296-8F57FF6F0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B0F0"/>
                </a:solidFill>
              </a:rPr>
              <a:t>Правила сокращенного умножения.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7BBEE5AB-972E-4E43-936D-264334A779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31235"/>
                <a:ext cx="10515600" cy="4745728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ru-RU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)(</m:t>
                      </m:r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)(</m:t>
                      </m:r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BBEE5AB-972E-4E43-936D-264334A779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31235"/>
                <a:ext cx="10515600" cy="4745728"/>
              </a:xfrm>
              <a:blipFill>
                <a:blip r:embed="rId2"/>
                <a:stretch>
                  <a:fillRect b="-7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1736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809B9D-00A2-42BC-B40B-615209D7B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B0F0"/>
                </a:solidFill>
              </a:rPr>
              <a:t>Правила сокращенного умножения. Примеры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1A302823-C762-4882-8B5E-5ACDB5C6DE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/>
                  <a:t>Примеры</a:t>
                </a:r>
              </a:p>
              <a:p>
                <a:pPr marL="0" indent="0">
                  <a:buNone/>
                </a:pPr>
                <a:r>
                  <a:rPr lang="ru-RU" dirty="0"/>
                  <a:t>Упростить, используя правила сокращенного умножения</a:t>
                </a:r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ru-RU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A302823-C762-4882-8B5E-5ACDB5C6DE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4992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C8C9F5-62A1-45B7-BEDC-006D300C5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B0F0"/>
                </a:solidFill>
              </a:rPr>
              <a:t>Выразить переменную </a:t>
            </a:r>
            <a:br>
              <a:rPr lang="ru-RU" dirty="0">
                <a:solidFill>
                  <a:srgbClr val="00B0F0"/>
                </a:solidFill>
              </a:rPr>
            </a:br>
            <a:r>
              <a:rPr lang="ru-RU" dirty="0">
                <a:solidFill>
                  <a:srgbClr val="00B0F0"/>
                </a:solidFill>
              </a:rPr>
              <a:t>через другие величины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4F63DB2-537D-464E-9B6C-A4E246854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Примеры </a:t>
            </a:r>
          </a:p>
          <a:p>
            <a:pPr marL="0" indent="0">
              <a:buNone/>
            </a:pPr>
            <a:r>
              <a:rPr lang="ru-RU" dirty="0"/>
              <a:t>2*</a:t>
            </a:r>
            <a:r>
              <a:rPr lang="en-US" dirty="0"/>
              <a:t>x + 3*y – 6 = 7*x – 2*y – 1 </a:t>
            </a:r>
          </a:p>
          <a:p>
            <a:pPr marL="0" indent="0">
              <a:buNone/>
            </a:pPr>
            <a:r>
              <a:rPr lang="ru-RU" dirty="0"/>
              <a:t>Задание: Выразить </a:t>
            </a:r>
            <a:r>
              <a:rPr lang="en-US" dirty="0"/>
              <a:t>x </a:t>
            </a:r>
            <a:r>
              <a:rPr lang="ru-RU" dirty="0"/>
              <a:t>через </a:t>
            </a:r>
            <a:r>
              <a:rPr lang="en-US" dirty="0"/>
              <a:t>y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Это означает в одной части уравнения надо уединить </a:t>
            </a:r>
            <a:r>
              <a:rPr lang="en-US" dirty="0"/>
              <a:t>x</a:t>
            </a:r>
            <a:r>
              <a:rPr lang="ru-RU" dirty="0"/>
              <a:t>, а все остальные переменные или константы в другой части. Для это группируем слагаемые с </a:t>
            </a:r>
            <a:r>
              <a:rPr lang="en-US" dirty="0"/>
              <a:t>x </a:t>
            </a:r>
            <a:r>
              <a:rPr lang="ru-RU" dirty="0"/>
              <a:t>в левой части, а все остальные в правой.</a:t>
            </a:r>
          </a:p>
          <a:p>
            <a:pPr marL="0" indent="0">
              <a:buNone/>
            </a:pPr>
            <a:r>
              <a:rPr lang="ru-RU" dirty="0"/>
              <a:t>Правило: При переносе слагаемого в другую часть уравнения оно меняет знак. Используя дистрибутивный закон имеем:</a:t>
            </a:r>
          </a:p>
          <a:p>
            <a:pPr marL="0" indent="0">
              <a:buNone/>
            </a:pPr>
            <a:r>
              <a:rPr lang="ru-RU" dirty="0"/>
              <a:t>2*</a:t>
            </a:r>
            <a:r>
              <a:rPr lang="en-US" dirty="0"/>
              <a:t>x -7*x = - 2*y – 1 – 3*y + 6 </a:t>
            </a:r>
          </a:p>
          <a:p>
            <a:pPr marL="0" indent="0">
              <a:buNone/>
            </a:pPr>
            <a:r>
              <a:rPr lang="en-US" dirty="0"/>
              <a:t>(2 – 7)*x = (-2 - 3)*y</a:t>
            </a:r>
            <a:r>
              <a:rPr lang="ru-RU" dirty="0"/>
              <a:t> – 1 + </a:t>
            </a:r>
            <a:r>
              <a:rPr lang="en-US" dirty="0"/>
              <a:t>6</a:t>
            </a:r>
            <a:r>
              <a:rPr lang="ru-RU" dirty="0"/>
              <a:t> = -5*</a:t>
            </a:r>
            <a:r>
              <a:rPr lang="en-US" dirty="0"/>
              <a:t>y + 5</a:t>
            </a:r>
          </a:p>
          <a:p>
            <a:pPr marL="0" indent="0">
              <a:buNone/>
            </a:pPr>
            <a:r>
              <a:rPr lang="en-US" dirty="0"/>
              <a:t>-5*x = -5*y + 5</a:t>
            </a:r>
          </a:p>
          <a:p>
            <a:pPr marL="0" indent="0">
              <a:buNone/>
            </a:pPr>
            <a:r>
              <a:rPr lang="ru-RU" dirty="0"/>
              <a:t>Чтобы уединить </a:t>
            </a:r>
            <a:r>
              <a:rPr lang="en-US" dirty="0"/>
              <a:t>x</a:t>
            </a:r>
            <a:r>
              <a:rPr lang="ru-RU" dirty="0"/>
              <a:t> (избавиться от сомножителя </a:t>
            </a:r>
            <a:r>
              <a:rPr lang="en-US" dirty="0"/>
              <a:t>(-5)</a:t>
            </a:r>
            <a:r>
              <a:rPr lang="ru-RU" dirty="0"/>
              <a:t>), делим левую</a:t>
            </a:r>
            <a:r>
              <a:rPr lang="en-US" dirty="0"/>
              <a:t> </a:t>
            </a:r>
            <a:r>
              <a:rPr lang="ru-RU" dirty="0"/>
              <a:t>и правую части уравнения на (-5), получаем:</a:t>
            </a:r>
          </a:p>
          <a:p>
            <a:pPr marL="0" indent="0">
              <a:buNone/>
            </a:pPr>
            <a:r>
              <a:rPr lang="en-US" dirty="0"/>
              <a:t>X = y -1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95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C793B2-079E-4BD8-BB48-31DB7832E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2054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B0F0"/>
                </a:solidFill>
              </a:rPr>
              <a:t>Функция</a:t>
            </a:r>
          </a:p>
        </p:txBody>
      </p:sp>
    </p:spTree>
    <p:extLst>
      <p:ext uri="{BB962C8B-B14F-4D97-AF65-F5344CB8AC3E}">
        <p14:creationId xmlns:p14="http://schemas.microsoft.com/office/powerpoint/2010/main" val="4125635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392EFB-CD5E-4A12-A6F2-4FF9C98AD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B0F0"/>
                </a:solidFill>
              </a:rPr>
              <a:t>Функция. Определение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345FC13-B61A-4CC1-9DDF-AD472B567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Зависимость одной величины (</a:t>
            </a:r>
            <a:r>
              <a:rPr lang="en-US" dirty="0"/>
              <a:t>y</a:t>
            </a:r>
            <a:r>
              <a:rPr lang="ru-RU" dirty="0"/>
              <a:t>) от другой </a:t>
            </a:r>
            <a:r>
              <a:rPr lang="en-US" dirty="0"/>
              <a:t>(x) </a:t>
            </a:r>
            <a:r>
              <a:rPr lang="ru-RU" dirty="0"/>
              <a:t>задается некоторым правилом (законом), который записывается так: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Y = f(x) </a:t>
            </a:r>
            <a:r>
              <a:rPr lang="ru-RU" dirty="0"/>
              <a:t>– читается как игрек есть функция эф от икс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X</a:t>
            </a:r>
            <a:r>
              <a:rPr lang="ru-RU" dirty="0"/>
              <a:t> – аргумент функции, </a:t>
            </a:r>
            <a:r>
              <a:rPr lang="en-US" dirty="0"/>
              <a:t>y </a:t>
            </a:r>
            <a:r>
              <a:rPr lang="ru-RU" dirty="0"/>
              <a:t>– значение функции</a:t>
            </a:r>
          </a:p>
          <a:p>
            <a:pPr marL="0" indent="0">
              <a:buNone/>
            </a:pPr>
            <a:r>
              <a:rPr lang="ru-RU" dirty="0"/>
              <a:t>Например, </a:t>
            </a:r>
            <a:r>
              <a:rPr lang="en-US" dirty="0"/>
              <a:t>y = f(x) = 3x +1</a:t>
            </a:r>
            <a:r>
              <a:rPr lang="ru-RU" dirty="0"/>
              <a:t> – правило </a:t>
            </a:r>
            <a:r>
              <a:rPr lang="en-US" dirty="0"/>
              <a:t>f </a:t>
            </a:r>
            <a:r>
              <a:rPr lang="ru-RU" dirty="0"/>
              <a:t>гласит: возьмите мой аргумент, умножьте его на 3 и прибавьте к результату 1, полученное значение запишите во множество </a:t>
            </a:r>
            <a:r>
              <a:rPr lang="en-US" dirty="0"/>
              <a:t>y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Например, найдем </a:t>
            </a:r>
            <a:r>
              <a:rPr lang="en-US" dirty="0"/>
              <a:t>f(2)</a:t>
            </a:r>
            <a:r>
              <a:rPr lang="ru-RU" dirty="0"/>
              <a:t>. Согласно правилу:</a:t>
            </a:r>
            <a:r>
              <a:rPr lang="en-US" dirty="0"/>
              <a:t> </a:t>
            </a:r>
            <a:r>
              <a:rPr lang="ru-RU" dirty="0"/>
              <a:t>берем 2 умножаем на 3. Это равно 2*3 = 6, прибавляем к нему 1, получаем 6+1 = 7. </a:t>
            </a:r>
          </a:p>
          <a:p>
            <a:pPr marL="0" indent="0">
              <a:buNone/>
            </a:pPr>
            <a:r>
              <a:rPr lang="ru-RU" dirty="0"/>
              <a:t>7 – значение функции при </a:t>
            </a:r>
            <a:r>
              <a:rPr lang="en-US" dirty="0"/>
              <a:t>x = 2</a:t>
            </a:r>
            <a:r>
              <a:rPr lang="ru-RU" dirty="0"/>
              <a:t>. Можно записать так: </a:t>
            </a:r>
            <a:r>
              <a:rPr lang="en-US" dirty="0"/>
              <a:t>f(2) = 7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6602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8BF8C6-AD28-477D-BB6C-F5D25667C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B0F0"/>
                </a:solidFill>
              </a:rPr>
              <a:t>Функция. Корень уравнения.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1817F7B8-36DC-442E-9B64-9ADB9185C7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dirty="0"/>
                  <a:t>Квадратичная функция: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Например: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Задание: Прочитайте вслух правило этой функции.</a:t>
                </a:r>
              </a:p>
              <a:p>
                <a:pPr marL="0" indent="0">
                  <a:buNone/>
                </a:pPr>
                <a:r>
                  <a:rPr lang="ru-RU" dirty="0"/>
                  <a:t>Найдите ее значение при </a:t>
                </a:r>
                <a:r>
                  <a:rPr lang="en-US" dirty="0"/>
                  <a:t>x = 1</a:t>
                </a:r>
                <a:r>
                  <a:rPr lang="ru-RU" dirty="0"/>
                  <a:t>, т.е. </a:t>
                </a:r>
                <a:r>
                  <a:rPr lang="en-US" dirty="0"/>
                  <a:t>f(1)</a:t>
                </a:r>
              </a:p>
              <a:p>
                <a:pPr marL="0" indent="0">
                  <a:buNone/>
                </a:pPr>
                <a:r>
                  <a:rPr lang="ru-RU" dirty="0"/>
                  <a:t>Корень уравнения – те значения </a:t>
                </a:r>
                <a:r>
                  <a:rPr lang="en-US" dirty="0"/>
                  <a:t>x</a:t>
                </a:r>
                <a:r>
                  <a:rPr lang="ru-RU" dirty="0"/>
                  <a:t>, при которых </a:t>
                </a:r>
                <a:r>
                  <a:rPr lang="en-US" dirty="0"/>
                  <a:t>y = 0</a:t>
                </a:r>
              </a:p>
              <a:p>
                <a:pPr marL="0" indent="0">
                  <a:buNone/>
                </a:pPr>
                <a:r>
                  <a:rPr lang="ru-RU" dirty="0"/>
                  <a:t>Т.е. нужно решить квадратное уравнение: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Найдите решение самостоятельно, используя дискриминант.</a:t>
                </a:r>
                <a:endParaRPr lang="en-US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817F7B8-36DC-442E-9B64-9ADB9185C7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5390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DF4AC9-057A-4AE7-A877-202D85E66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571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B0F0"/>
                </a:solidFill>
              </a:rPr>
              <a:t>Виды функций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185FC67B-C2B0-45C8-B2F1-362060E8C4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92696"/>
                <a:ext cx="10515600" cy="5406887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ru-RU" b="1" i="1" u="sng" dirty="0">
                    <a:solidFill>
                      <a:srgbClr val="FF0000"/>
                    </a:solidFill>
                  </a:rPr>
                  <a:t>Степенные: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ru-RU" dirty="0"/>
                  <a:t>, где </a:t>
                </a:r>
                <a:r>
                  <a:rPr lang="en-US" dirty="0"/>
                  <a:t>n – </a:t>
                </a:r>
                <a:r>
                  <a:rPr lang="ru-RU" dirty="0"/>
                  <a:t>целое число (неравное нулю).</a:t>
                </a:r>
              </a:p>
              <a:p>
                <a:pPr marL="0" indent="0">
                  <a:buNone/>
                </a:pPr>
                <a:r>
                  <a:rPr lang="ru-RU" dirty="0"/>
                  <a:t>При </a:t>
                </a:r>
                <a:r>
                  <a:rPr lang="en-US" dirty="0"/>
                  <a:t>n = -1</a:t>
                </a:r>
                <a:r>
                  <a:rPr lang="ru-RU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= 1/x – </a:t>
                </a:r>
                <a:r>
                  <a:rPr lang="ru-RU" dirty="0"/>
                  <a:t>гипербола.</a:t>
                </a:r>
              </a:p>
              <a:p>
                <a:pPr marL="0" indent="0">
                  <a:buNone/>
                </a:pPr>
                <a:r>
                  <a:rPr lang="en-US" dirty="0"/>
                  <a:t>n = 2</a:t>
                </a:r>
                <a:r>
                  <a:rPr lang="ru-RU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– </a:t>
                </a:r>
                <a:r>
                  <a:rPr lang="ru-RU" dirty="0"/>
                  <a:t>простейшая парабола.</a:t>
                </a:r>
              </a:p>
              <a:p>
                <a:pPr marL="0" indent="0">
                  <a:buNone/>
                </a:pPr>
                <a:r>
                  <a:rPr lang="en-US" dirty="0"/>
                  <a:t>n = 3</a:t>
                </a:r>
                <a:r>
                  <a:rPr lang="ru-RU" dirty="0"/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dirty="0"/>
                  <a:t>– кубическая парабола</a:t>
                </a:r>
              </a:p>
              <a:p>
                <a:pPr marL="0" indent="0">
                  <a:buNone/>
                </a:pPr>
                <a:r>
                  <a:rPr lang="ru-RU" b="1" i="1" u="sng" dirty="0">
                    <a:solidFill>
                      <a:srgbClr val="FF0000"/>
                    </a:solidFill>
                  </a:rPr>
                  <a:t>Тригонометрические функции:</a:t>
                </a:r>
              </a:p>
              <a:p>
                <a:pPr marL="0" indent="0">
                  <a:buNone/>
                </a:pPr>
                <a:r>
                  <a:rPr lang="en-US" dirty="0"/>
                  <a:t>Y = sin x, y = cos x, y = </a:t>
                </a:r>
                <a:r>
                  <a:rPr lang="en-US" dirty="0" err="1"/>
                  <a:t>tg</a:t>
                </a:r>
                <a:r>
                  <a:rPr lang="en-US" dirty="0"/>
                  <a:t> x, y = </a:t>
                </a:r>
                <a:r>
                  <a:rPr lang="en-US" dirty="0" err="1"/>
                  <a:t>ctg</a:t>
                </a:r>
                <a:r>
                  <a:rPr lang="en-US" dirty="0"/>
                  <a:t> x</a:t>
                </a:r>
              </a:p>
              <a:p>
                <a:pPr marL="0" indent="0">
                  <a:buNone/>
                </a:pPr>
                <a:r>
                  <a:rPr lang="ru-RU" dirty="0"/>
                  <a:t>Для этих функций характеристика – период. Что такое период функции? Вспомните период этих функций. Какова монотонность функции</a:t>
                </a:r>
              </a:p>
              <a:p>
                <a:pPr marL="0" indent="0">
                  <a:buNone/>
                </a:pPr>
                <a:r>
                  <a:rPr lang="ru-RU" b="1" i="1" u="sng" dirty="0">
                    <a:solidFill>
                      <a:srgbClr val="FF0000"/>
                    </a:solidFill>
                  </a:rPr>
                  <a:t>Показательная функция: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ru-RU" dirty="0"/>
                  <a:t>, здесь </a:t>
                </a:r>
                <a:r>
                  <a:rPr lang="en-US" dirty="0"/>
                  <a:t>a &gt;</a:t>
                </a:r>
                <a:r>
                  <a:rPr lang="ru-RU" dirty="0"/>
                  <a:t> </a:t>
                </a:r>
                <a:r>
                  <a:rPr lang="en-US" dirty="0"/>
                  <a:t>0 </a:t>
                </a:r>
                <a:r>
                  <a:rPr lang="ru-RU" dirty="0"/>
                  <a:t>(неравно 1</a:t>
                </a:r>
                <a:r>
                  <a:rPr lang="en-US" dirty="0"/>
                  <a:t>)</a:t>
                </a:r>
                <a:r>
                  <a:rPr lang="ru-RU" dirty="0"/>
                  <a:t> – основание, </a:t>
                </a:r>
                <a:r>
                  <a:rPr lang="en-US" dirty="0"/>
                  <a:t>x – </a:t>
                </a:r>
                <a:r>
                  <a:rPr lang="ru-RU" dirty="0"/>
                  <a:t>любая степень основания.</a:t>
                </a:r>
              </a:p>
              <a:p>
                <a:pPr marL="0" indent="0">
                  <a:buNone/>
                </a:pPr>
                <a:r>
                  <a:rPr lang="ru-RU" dirty="0"/>
                  <a:t>Примеры: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dirty="0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Для этих функций характерна монотонность на всем интервале </a:t>
                </a:r>
                <a:r>
                  <a:rPr lang="en-US" dirty="0"/>
                  <a:t>x</a:t>
                </a:r>
                <a:r>
                  <a:rPr lang="ru-RU" dirty="0"/>
                  <a:t>. </a:t>
                </a:r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Вспомните условие, при котором показательная функция возрастает или убывает. Что такое основание натурального логарифма?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85FC67B-C2B0-45C8-B2F1-362060E8C4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92696"/>
                <a:ext cx="10515600" cy="5406887"/>
              </a:xfrm>
              <a:blipFill>
                <a:blip r:embed="rId2"/>
                <a:stretch>
                  <a:fillRect l="-928" t="-25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6899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43F372-2D32-4132-9969-352C6DE9A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6597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B0F0"/>
                </a:solidFill>
              </a:rPr>
              <a:t>Обратные функции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D0526911-FAC7-4812-B015-2CAAD01A69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51722"/>
                <a:ext cx="10515600" cy="5141153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Имеем функцию </a:t>
                </a:r>
                <a:r>
                  <a:rPr lang="en-US" dirty="0"/>
                  <a:t>y = f(x)</a:t>
                </a:r>
              </a:p>
              <a:p>
                <a:pPr marL="0" indent="0">
                  <a:buNone/>
                </a:pPr>
                <a:r>
                  <a:rPr lang="ru-RU" dirty="0"/>
                  <a:t>Если из уравнения выразить </a:t>
                </a:r>
                <a:r>
                  <a:rPr lang="en-US" dirty="0"/>
                  <a:t>x </a:t>
                </a:r>
                <a:r>
                  <a:rPr lang="ru-RU" dirty="0"/>
                  <a:t>через </a:t>
                </a:r>
                <a:r>
                  <a:rPr lang="en-US" dirty="0"/>
                  <a:t>y</a:t>
                </a:r>
                <a:r>
                  <a:rPr lang="ru-RU" dirty="0"/>
                  <a:t>, то это записывают так: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Полученное выражение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ru-RU" dirty="0"/>
                  <a:t>называют обратной функцией.</a:t>
                </a:r>
              </a:p>
              <a:p>
                <a:pPr marL="0" indent="0">
                  <a:buNone/>
                </a:pPr>
                <a:r>
                  <a:rPr lang="ru-RU" dirty="0"/>
                  <a:t>Например:</a:t>
                </a:r>
              </a:p>
              <a:p>
                <a:pPr marL="0" indent="0" algn="ctr">
                  <a:buNone/>
                </a:pPr>
                <a:r>
                  <a:rPr lang="en-US" dirty="0"/>
                  <a:t>Y = 2*x +1</a:t>
                </a:r>
                <a:r>
                  <a:rPr lang="ru-RU" dirty="0"/>
                  <a:t>. Выражаем </a:t>
                </a:r>
                <a:r>
                  <a:rPr lang="en-US" dirty="0"/>
                  <a:t>x: x = (y – 1)/2</a:t>
                </a:r>
                <a:r>
                  <a:rPr lang="ru-RU" dirty="0"/>
                  <a:t>. Это и есть обратная функция: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Выражаем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Но обратная функция однозначна, поэтому нужно выбрать ветвь, например, таким образом: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=+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Задания: найдите обратные функции: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ru-RU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0526911-FAC7-4812-B015-2CAAD01A69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51722"/>
                <a:ext cx="10515600" cy="5141153"/>
              </a:xfrm>
              <a:blipFill rotWithShape="0">
                <a:blip r:embed="rId2"/>
                <a:stretch>
                  <a:fillRect l="-928" t="-2728" b="-30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262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9EAE95-E010-4FD9-8F8C-F179398D2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 Light Condensed" panose="020B0502040204020203" pitchFamily="34" charset="0"/>
              </a:rPr>
              <a:t>Какие бывают числа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BD30EC0-A786-434A-B04A-BCD292FB8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Натуральные числа – числа счета: 1, 2, 3, ….</a:t>
            </a:r>
          </a:p>
          <a:p>
            <a:r>
              <a:rPr lang="ru-RU" dirty="0"/>
              <a:t>Целые числа: …-3,-2,-1,0,1,2,3,… Появляется отрицательное число, как число долга. Например, операция 0 – 3 = -3 и вводит понятие такого числа</a:t>
            </a:r>
          </a:p>
          <a:p>
            <a:r>
              <a:rPr lang="ru-RU" dirty="0"/>
              <a:t>Дроби: 1/2,1/3,3/5, … Числа, которые являются решением уравнений:</a:t>
            </a:r>
            <a:r>
              <a:rPr lang="en-US" dirty="0"/>
              <a:t>  </a:t>
            </a:r>
            <a:r>
              <a:rPr lang="ru-RU" dirty="0"/>
              <a:t>2*</a:t>
            </a:r>
            <a:r>
              <a:rPr lang="en-US" dirty="0"/>
              <a:t>x</a:t>
            </a:r>
            <a:r>
              <a:rPr lang="ru-RU" dirty="0"/>
              <a:t> </a:t>
            </a:r>
            <a:r>
              <a:rPr lang="en-US" dirty="0"/>
              <a:t>=1</a:t>
            </a:r>
            <a:r>
              <a:rPr lang="ru-RU" dirty="0"/>
              <a:t>, 3*</a:t>
            </a:r>
            <a:r>
              <a:rPr lang="en-US" dirty="0"/>
              <a:t>x =1,</a:t>
            </a:r>
            <a:r>
              <a:rPr lang="ru-RU" dirty="0"/>
              <a:t> 5*</a:t>
            </a:r>
            <a:r>
              <a:rPr lang="en-US" dirty="0"/>
              <a:t>x = 3</a:t>
            </a:r>
            <a:endParaRPr lang="ru-RU" dirty="0"/>
          </a:p>
          <a:p>
            <a:r>
              <a:rPr lang="ru-RU" dirty="0"/>
              <a:t>Рациональные числа: все целые числа и дроби. Вид любого рационального числа можно записать так: </a:t>
            </a:r>
            <a:r>
              <a:rPr lang="en-US" dirty="0"/>
              <a:t>m/n</a:t>
            </a:r>
            <a:r>
              <a:rPr lang="ru-RU" dirty="0"/>
              <a:t>, где </a:t>
            </a:r>
            <a:r>
              <a:rPr lang="en-US" dirty="0"/>
              <a:t>m, n – </a:t>
            </a:r>
            <a:r>
              <a:rPr lang="ru-RU" dirty="0"/>
              <a:t>целые числа.</a:t>
            </a:r>
          </a:p>
          <a:p>
            <a:r>
              <a:rPr lang="ru-RU" dirty="0"/>
              <a:t>Иррациональные числа: числа, которые нельзя представить как </a:t>
            </a:r>
            <a:r>
              <a:rPr lang="en-US" dirty="0"/>
              <a:t>m/n</a:t>
            </a:r>
            <a:r>
              <a:rPr lang="ru-RU" dirty="0"/>
              <a:t>. Они являются решением уравнений типа: </a:t>
            </a:r>
            <a:r>
              <a:rPr lang="en-US" dirty="0"/>
              <a:t>x^2=3 </a:t>
            </a:r>
            <a:r>
              <a:rPr lang="ru-RU" dirty="0"/>
              <a:t>или </a:t>
            </a:r>
            <a:r>
              <a:rPr lang="en-US" dirty="0"/>
              <a:t>x^3=6 </a:t>
            </a:r>
            <a:r>
              <a:rPr lang="ru-RU" dirty="0"/>
              <a:t>и т.п.</a:t>
            </a:r>
          </a:p>
        </p:txBody>
      </p:sp>
    </p:spTree>
    <p:extLst>
      <p:ext uri="{BB962C8B-B14F-4D97-AF65-F5344CB8AC3E}">
        <p14:creationId xmlns:p14="http://schemas.microsoft.com/office/powerpoint/2010/main" val="1320287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E8EE73-2901-43E9-B441-C9C5C3A4F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47" y="2645187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B0F0"/>
                </a:solidFill>
              </a:rPr>
              <a:t>Векторы</a:t>
            </a:r>
          </a:p>
        </p:txBody>
      </p:sp>
    </p:spTree>
    <p:extLst>
      <p:ext uri="{BB962C8B-B14F-4D97-AF65-F5344CB8AC3E}">
        <p14:creationId xmlns:p14="http://schemas.microsoft.com/office/powerpoint/2010/main" val="3792326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3B1D0A-6382-41EE-ADBF-35E069F4E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43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B0F0"/>
                </a:solidFill>
              </a:rPr>
              <a:t>Векторы. Их свойства. </a:t>
            </a:r>
            <a:br>
              <a:rPr lang="ru-RU" dirty="0">
                <a:solidFill>
                  <a:srgbClr val="00B0F0"/>
                </a:solidFill>
              </a:rPr>
            </a:br>
            <a:r>
              <a:rPr lang="ru-RU" dirty="0">
                <a:solidFill>
                  <a:srgbClr val="00B0F0"/>
                </a:solidFill>
              </a:rPr>
              <a:t>Сложение и вычитание векторов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469FCEAF-15FE-478B-9C70-0416D700BE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91478"/>
                <a:ext cx="10515600" cy="5274365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ru-RU" dirty="0"/>
                  <a:t>Вектор – особый объект, который подчиняется правилу сложения:</a:t>
                </a:r>
                <a:r>
                  <a:rPr lang="en-US" dirty="0"/>
                  <a:t> </a:t>
                </a:r>
                <a:r>
                  <a:rPr lang="ru-RU" dirty="0"/>
                  <a:t>конец одного вектора прикладывается к началу другого, в результате получаем вектор, направленный от начала первого к концу второго: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RU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ru-RU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Вычитание векторов происходит по правилу: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ru-RU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ru-RU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RU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dirty="0"/>
                  <a:t> , так что</a:t>
                </a:r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RU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ru-RU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dirty="0"/>
                  <a:t> (обратная операция к сложению)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ru-RU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dirty="0"/>
                  <a:t> - обратный вектору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dirty="0"/>
                  <a:t> и сложить его с вектором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ru-RU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ru-RU" i="1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i="1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Этому правилу подчиняются силы, ускорения, скорости, потоки (они векторные величины)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69FCEAF-15FE-478B-9C70-0416D700BE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91478"/>
                <a:ext cx="10515600" cy="5274365"/>
              </a:xfrm>
              <a:blipFill>
                <a:blip r:embed="rId2"/>
                <a:stretch>
                  <a:fillRect l="-928" t="-26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74B55EF9-22E7-4A4A-A116-665BE34963EA}"/>
              </a:ext>
            </a:extLst>
          </p:cNvPr>
          <p:cNvCxnSpPr/>
          <p:nvPr/>
        </p:nvCxnSpPr>
        <p:spPr>
          <a:xfrm flipV="1">
            <a:off x="4919380" y="3789653"/>
            <a:ext cx="1196622" cy="395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B9F71DB6-7FC9-4809-B4FF-181A9EE257A6}"/>
              </a:ext>
            </a:extLst>
          </p:cNvPr>
          <p:cNvCxnSpPr/>
          <p:nvPr/>
        </p:nvCxnSpPr>
        <p:spPr>
          <a:xfrm flipH="1" flipV="1">
            <a:off x="5675735" y="2615608"/>
            <a:ext cx="440267" cy="1174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A8993884-494D-4BD7-8F65-0D71B9C778EB}"/>
              </a:ext>
            </a:extLst>
          </p:cNvPr>
          <p:cNvCxnSpPr/>
          <p:nvPr/>
        </p:nvCxnSpPr>
        <p:spPr>
          <a:xfrm flipV="1">
            <a:off x="4912754" y="2629658"/>
            <a:ext cx="745066" cy="1557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8DA33F3A-3DE5-4175-A4FD-8ECECAEA75C9}"/>
                  </a:ext>
                </a:extLst>
              </p:cNvPr>
              <p:cNvSpPr txBox="1"/>
              <p:nvPr/>
            </p:nvSpPr>
            <p:spPr>
              <a:xfrm>
                <a:off x="5511372" y="3953602"/>
                <a:ext cx="508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A33F3A-3DE5-4175-A4FD-8ECECAEA7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372" y="3953602"/>
                <a:ext cx="508000" cy="369332"/>
              </a:xfrm>
              <a:prstGeom prst="rect">
                <a:avLst/>
              </a:prstGeom>
              <a:blipFill>
                <a:blip r:embed="rId3"/>
                <a:stretch>
                  <a:fillRect t="-23333" r="-337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F39C34F1-C5B4-469B-9F53-54A6BA6393C7}"/>
                  </a:ext>
                </a:extLst>
              </p:cNvPr>
              <p:cNvSpPr txBox="1"/>
              <p:nvPr/>
            </p:nvSpPr>
            <p:spPr>
              <a:xfrm>
                <a:off x="5892801" y="3030733"/>
                <a:ext cx="508000" cy="410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9C34F1-C5B4-469B-9F53-54A6BA639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801" y="3030733"/>
                <a:ext cx="508000" cy="4103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4AE37198-8EFD-4206-889A-CD8DA9282DB7}"/>
                  </a:ext>
                </a:extLst>
              </p:cNvPr>
              <p:cNvSpPr txBox="1"/>
              <p:nvPr/>
            </p:nvSpPr>
            <p:spPr>
              <a:xfrm>
                <a:off x="4805202" y="3100993"/>
                <a:ext cx="508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AE37198-8EFD-4206-889A-CD8DA9282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202" y="3100993"/>
                <a:ext cx="508000" cy="369332"/>
              </a:xfrm>
              <a:prstGeom prst="rect">
                <a:avLst/>
              </a:prstGeom>
              <a:blipFill>
                <a:blip r:embed="rId5"/>
                <a:stretch>
                  <a:fillRect t="-23333" r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3DDA6C84-C51D-4314-8477-195D60165948}"/>
              </a:ext>
            </a:extLst>
          </p:cNvPr>
          <p:cNvCxnSpPr>
            <a:cxnSpLocks/>
          </p:cNvCxnSpPr>
          <p:nvPr/>
        </p:nvCxnSpPr>
        <p:spPr>
          <a:xfrm>
            <a:off x="6409637" y="2439755"/>
            <a:ext cx="440267" cy="1181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03B1C817-0D93-4DD1-9376-04EB729F1BA1}"/>
                  </a:ext>
                </a:extLst>
              </p:cNvPr>
              <p:cNvSpPr txBox="1"/>
              <p:nvPr/>
            </p:nvSpPr>
            <p:spPr>
              <a:xfrm>
                <a:off x="6613452" y="2638514"/>
                <a:ext cx="508000" cy="410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3B1C817-0D93-4DD1-9376-04EB729F1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52" y="2638514"/>
                <a:ext cx="508000" cy="4103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2377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9AFC4A-B906-46A3-915A-F901CAEE8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814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B0F0"/>
                </a:solidFill>
              </a:rPr>
              <a:t>Примеры сложения/вычитания векторов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58CB6A08-C738-4938-A1A5-5E692858CB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25216"/>
                <a:ext cx="10515600" cy="553278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Сложить несколько векторов: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ru-RU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ru-RU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0" smtClean="0">
                          <a:latin typeface="Cambria Math" panose="02040503050406030204" pitchFamily="18" charset="0"/>
                        </a:rPr>
                        <m:t>Правило:конец одного к началу другого.Результрующий вектор </m:t>
                      </m:r>
                    </m:oMath>
                  </m:oMathPara>
                </a14:m>
                <a:endParaRPr lang="ru-RU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b="0" i="0" smtClean="0">
                          <a:latin typeface="Cambria Math" panose="02040503050406030204" pitchFamily="18" charset="0"/>
                        </a:rPr>
                        <m:t>направлен от начала первого к концу последнего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Вычесть из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ru-RU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ru-RU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ru-RU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RU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ru-RU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ru-RU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8CB6A08-C738-4938-A1A5-5E692858CB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25216"/>
                <a:ext cx="10515600" cy="5532784"/>
              </a:xfrm>
              <a:blipFill>
                <a:blip r:embed="rId2"/>
                <a:stretch>
                  <a:fillRect l="-1217" t="-771" r="-5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xmlns="" id="{0F19DCD7-C53C-4C0B-893E-E29AEDC4381C}"/>
              </a:ext>
            </a:extLst>
          </p:cNvPr>
          <p:cNvCxnSpPr/>
          <p:nvPr/>
        </p:nvCxnSpPr>
        <p:spPr>
          <a:xfrm flipV="1">
            <a:off x="3004441" y="2650066"/>
            <a:ext cx="745066" cy="1557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EAC67048-4503-42E0-83F2-E16A56959438}"/>
              </a:ext>
            </a:extLst>
          </p:cNvPr>
          <p:cNvCxnSpPr>
            <a:cxnSpLocks/>
          </p:cNvCxnSpPr>
          <p:nvPr/>
        </p:nvCxnSpPr>
        <p:spPr>
          <a:xfrm>
            <a:off x="4308861" y="3115407"/>
            <a:ext cx="821740" cy="213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xmlns="" id="{258299C9-B09B-44F6-AC8B-3F239F2375A2}"/>
              </a:ext>
            </a:extLst>
          </p:cNvPr>
          <p:cNvCxnSpPr>
            <a:cxnSpLocks/>
          </p:cNvCxnSpPr>
          <p:nvPr/>
        </p:nvCxnSpPr>
        <p:spPr>
          <a:xfrm flipV="1">
            <a:off x="1468661" y="3048000"/>
            <a:ext cx="903478" cy="174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C69CE554-7437-4A50-96DE-31367B4FA1AE}"/>
                  </a:ext>
                </a:extLst>
              </p:cNvPr>
              <p:cNvSpPr txBox="1"/>
              <p:nvPr/>
            </p:nvSpPr>
            <p:spPr>
              <a:xfrm>
                <a:off x="2925226" y="3160317"/>
                <a:ext cx="508000" cy="410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9CE554-7437-4A50-96DE-31367B4FA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226" y="3160317"/>
                <a:ext cx="508000" cy="4103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CFAC4D53-7E31-41AE-AC01-09D952B458C4}"/>
                  </a:ext>
                </a:extLst>
              </p:cNvPr>
              <p:cNvSpPr txBox="1"/>
              <p:nvPr/>
            </p:nvSpPr>
            <p:spPr>
              <a:xfrm>
                <a:off x="4324535" y="3208215"/>
                <a:ext cx="508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AC4D53-7E31-41AE-AC01-09D952B45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535" y="3208215"/>
                <a:ext cx="508000" cy="369332"/>
              </a:xfrm>
              <a:prstGeom prst="rect">
                <a:avLst/>
              </a:prstGeom>
              <a:blipFill>
                <a:blip r:embed="rId4"/>
                <a:stretch>
                  <a:fillRect t="-22951" r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5CD45E79-E87C-4674-A2F4-524D98A7A0BA}"/>
                  </a:ext>
                </a:extLst>
              </p:cNvPr>
              <p:cNvSpPr txBox="1"/>
              <p:nvPr/>
            </p:nvSpPr>
            <p:spPr>
              <a:xfrm>
                <a:off x="1667321" y="2765693"/>
                <a:ext cx="508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CD45E79-E87C-4674-A2F4-524D98A7A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321" y="2765693"/>
                <a:ext cx="508000" cy="369332"/>
              </a:xfrm>
              <a:prstGeom prst="rect">
                <a:avLst/>
              </a:prstGeom>
              <a:blipFill>
                <a:blip r:embed="rId5"/>
                <a:stretch>
                  <a:fillRect t="-23333" r="-325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3ECEC48B-BD2B-46D5-9600-013D6EBEE233}"/>
              </a:ext>
            </a:extLst>
          </p:cNvPr>
          <p:cNvCxnSpPr>
            <a:cxnSpLocks/>
          </p:cNvCxnSpPr>
          <p:nvPr/>
        </p:nvCxnSpPr>
        <p:spPr>
          <a:xfrm flipV="1">
            <a:off x="6744776" y="4226764"/>
            <a:ext cx="903478" cy="174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DFA6AF70-32BD-487A-8B02-6E0D066D5015}"/>
              </a:ext>
            </a:extLst>
          </p:cNvPr>
          <p:cNvCxnSpPr/>
          <p:nvPr/>
        </p:nvCxnSpPr>
        <p:spPr>
          <a:xfrm flipV="1">
            <a:off x="7648254" y="2701154"/>
            <a:ext cx="745066" cy="1557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DEDC35DD-BEB4-43CE-9CA1-F2D33C257DAC}"/>
              </a:ext>
            </a:extLst>
          </p:cNvPr>
          <p:cNvCxnSpPr>
            <a:cxnSpLocks/>
          </p:cNvCxnSpPr>
          <p:nvPr/>
        </p:nvCxnSpPr>
        <p:spPr>
          <a:xfrm>
            <a:off x="8366065" y="2721058"/>
            <a:ext cx="821740" cy="213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2CEE9193-87CD-4DF7-B862-0E6B84AE0EAD}"/>
              </a:ext>
            </a:extLst>
          </p:cNvPr>
          <p:cNvCxnSpPr>
            <a:cxnSpLocks/>
          </p:cNvCxnSpPr>
          <p:nvPr/>
        </p:nvCxnSpPr>
        <p:spPr>
          <a:xfrm flipV="1">
            <a:off x="6744776" y="2934345"/>
            <a:ext cx="2442783" cy="1462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1760BD10-5993-4294-B87A-B9432FF71342}"/>
                  </a:ext>
                </a:extLst>
              </p:cNvPr>
              <p:cNvSpPr txBox="1"/>
              <p:nvPr/>
            </p:nvSpPr>
            <p:spPr>
              <a:xfrm>
                <a:off x="6942515" y="4332656"/>
                <a:ext cx="508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760BD10-5993-4294-B87A-B9432FF71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515" y="4332656"/>
                <a:ext cx="508000" cy="369332"/>
              </a:xfrm>
              <a:prstGeom prst="rect">
                <a:avLst/>
              </a:prstGeom>
              <a:blipFill>
                <a:blip r:embed="rId6"/>
                <a:stretch>
                  <a:fillRect t="-23333" r="-325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01753371-1A38-485B-97B2-976C826F70AB}"/>
                  </a:ext>
                </a:extLst>
              </p:cNvPr>
              <p:cNvSpPr txBox="1"/>
              <p:nvPr/>
            </p:nvSpPr>
            <p:spPr>
              <a:xfrm>
                <a:off x="7712167" y="3018694"/>
                <a:ext cx="508000" cy="410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1753371-1A38-485B-97B2-976C826F7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167" y="3018694"/>
                <a:ext cx="508000" cy="4103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70F30C87-96F5-4511-BD35-C73F32FE3244}"/>
                  </a:ext>
                </a:extLst>
              </p:cNvPr>
              <p:cNvSpPr txBox="1"/>
              <p:nvPr/>
            </p:nvSpPr>
            <p:spPr>
              <a:xfrm>
                <a:off x="8679559" y="2526440"/>
                <a:ext cx="508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0F30C87-96F5-4511-BD35-C73F32FE3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9559" y="2526440"/>
                <a:ext cx="508000" cy="369332"/>
              </a:xfrm>
              <a:prstGeom prst="rect">
                <a:avLst/>
              </a:prstGeom>
              <a:blipFill>
                <a:blip r:embed="rId8"/>
                <a:stretch>
                  <a:fillRect t="-22951" r="-337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59944566-22BA-4E1D-B45D-DF88A4C8703D}"/>
                  </a:ext>
                </a:extLst>
              </p:cNvPr>
              <p:cNvSpPr txBox="1"/>
              <p:nvPr/>
            </p:nvSpPr>
            <p:spPr>
              <a:xfrm>
                <a:off x="7966167" y="3433704"/>
                <a:ext cx="1262763" cy="410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ru-RU" i="1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9944566-22BA-4E1D-B45D-DF88A4C87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6167" y="3433704"/>
                <a:ext cx="1262763" cy="410305"/>
              </a:xfrm>
              <a:prstGeom prst="rect">
                <a:avLst/>
              </a:prstGeom>
              <a:blipFill>
                <a:blip r:embed="rId9"/>
                <a:stretch>
                  <a:fillRect t="-10294" r="-17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xmlns="" id="{835E1017-83F3-4EB2-9468-4466AAF1AA99}"/>
              </a:ext>
            </a:extLst>
          </p:cNvPr>
          <p:cNvCxnSpPr>
            <a:cxnSpLocks/>
          </p:cNvCxnSpPr>
          <p:nvPr/>
        </p:nvCxnSpPr>
        <p:spPr>
          <a:xfrm flipV="1">
            <a:off x="4996197" y="5195858"/>
            <a:ext cx="903478" cy="174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E240DABD-7B9D-4442-BDAE-2596915AB586}"/>
                  </a:ext>
                </a:extLst>
              </p:cNvPr>
              <p:cNvSpPr txBox="1"/>
              <p:nvPr/>
            </p:nvSpPr>
            <p:spPr>
              <a:xfrm>
                <a:off x="5130601" y="5259925"/>
                <a:ext cx="508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240DABD-7B9D-4442-BDAE-2596915AB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601" y="5259925"/>
                <a:ext cx="508000" cy="369332"/>
              </a:xfrm>
              <a:prstGeom prst="rect">
                <a:avLst/>
              </a:prstGeom>
              <a:blipFill>
                <a:blip r:embed="rId10"/>
                <a:stretch>
                  <a:fillRect t="-23333" r="-325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B192B4FC-1CE5-47F7-A259-E1990BC45CC2}"/>
                  </a:ext>
                </a:extLst>
              </p:cNvPr>
              <p:cNvSpPr txBox="1"/>
              <p:nvPr/>
            </p:nvSpPr>
            <p:spPr>
              <a:xfrm>
                <a:off x="5638601" y="5693324"/>
                <a:ext cx="508000" cy="410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192B4FC-1CE5-47F7-A259-E1990BC45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601" y="5693324"/>
                <a:ext cx="508000" cy="41030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EBF60A87-2610-465B-8C4D-F0FF37FCC2A1}"/>
                  </a:ext>
                </a:extLst>
              </p:cNvPr>
              <p:cNvSpPr txBox="1"/>
              <p:nvPr/>
            </p:nvSpPr>
            <p:spPr>
              <a:xfrm>
                <a:off x="4085166" y="5659648"/>
                <a:ext cx="1269130" cy="687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ru-RU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ru-RU" i="1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BF60A87-2610-465B-8C4D-F0FF37FCC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166" y="5659648"/>
                <a:ext cx="1269130" cy="687304"/>
              </a:xfrm>
              <a:prstGeom prst="rect">
                <a:avLst/>
              </a:prstGeom>
              <a:blipFill>
                <a:blip r:embed="rId12"/>
                <a:stretch>
                  <a:fillRect t="-61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xmlns="" id="{EEA7AFD9-EB94-430A-9057-048BBB2DE6FC}"/>
              </a:ext>
            </a:extLst>
          </p:cNvPr>
          <p:cNvCxnSpPr>
            <a:cxnSpLocks/>
          </p:cNvCxnSpPr>
          <p:nvPr/>
        </p:nvCxnSpPr>
        <p:spPr>
          <a:xfrm rot="10800000" flipV="1">
            <a:off x="5154609" y="5185326"/>
            <a:ext cx="745066" cy="1557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xmlns="" id="{1770CCC5-91A0-4406-9391-C0E4E28406D8}"/>
              </a:ext>
            </a:extLst>
          </p:cNvPr>
          <p:cNvCxnSpPr/>
          <p:nvPr/>
        </p:nvCxnSpPr>
        <p:spPr>
          <a:xfrm>
            <a:off x="4996197" y="5369909"/>
            <a:ext cx="158411" cy="1373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9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C37E9A-6AF2-41EF-92D0-808B7605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8109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B0F0"/>
                </a:solidFill>
              </a:rPr>
              <a:t>Координаты вектора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ECA0B933-BA91-439F-AD31-6A5303A06B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19956"/>
                <a:ext cx="10515600" cy="5045887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ru-RU" dirty="0"/>
                  <a:t>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ru-RU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/>
                  <a:t>в координатной сетке (</a:t>
                </a:r>
                <a:r>
                  <a:rPr lang="en-US" dirty="0"/>
                  <a:t>X, Y</a:t>
                </a:r>
                <a:r>
                  <a:rPr lang="ru-RU" dirty="0"/>
                  <a:t>) можно разложить по векторам: вдоль </a:t>
                </a:r>
                <a:r>
                  <a:rPr lang="en-US" dirty="0"/>
                  <a:t>OX</a:t>
                </a:r>
                <a:r>
                  <a:rPr lang="ru-RU" dirty="0"/>
                  <a:t> и вдоль </a:t>
                </a:r>
                <a:r>
                  <a:rPr lang="en-US" dirty="0"/>
                  <a:t>OY</a:t>
                </a:r>
                <a:endParaRPr lang="ru-RU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Если выделить вдоль осей единичные векторы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ru-RU" b="0" i="1" smtClean="0">
                        <a:latin typeface="Cambria Math" panose="02040503050406030204" pitchFamily="18" charset="0"/>
                      </a:rPr>
                      <m:t>−вдоль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𝑂𝑋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ru-RU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 −вдоль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ru-RU" b="0" i="0" smtClean="0">
                        <a:latin typeface="Cambria Math" panose="02040503050406030204" pitchFamily="18" charset="0"/>
                      </a:rPr>
                      <m:t>, то</m:t>
                    </m:r>
                  </m:oMath>
                </a14:m>
                <a:endParaRPr lang="ru-RU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с</m:t>
                        </m:r>
                      </m:e>
                    </m:acc>
                    <m:r>
                      <a:rPr lang="ru-RU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RU" b="0" i="1" smtClean="0">
                            <a:latin typeface="Cambria Math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u-RU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+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ru-RU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b="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u-RU" dirty="0"/>
                  <a:t> 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ru-RU" dirty="0"/>
                  <a:t> </a:t>
                </a:r>
                <a:r>
                  <a:rPr lang="en-US" dirty="0"/>
                  <a:t>- </a:t>
                </a:r>
                <a:r>
                  <a:rPr lang="ru-RU" dirty="0"/>
                  <a:t>координаты вектора </a:t>
                </a:r>
                <a:r>
                  <a:rPr lang="en-US" dirty="0"/>
                  <a:t>c</a:t>
                </a:r>
                <a:r>
                  <a:rPr lang="ru-RU" dirty="0"/>
                  <a:t>.</a:t>
                </a:r>
              </a:p>
              <a:p>
                <a:pPr marL="0" indent="0">
                  <a:buNone/>
                </a:pPr>
                <a:r>
                  <a:rPr lang="ru-RU" b="0" dirty="0"/>
                  <a:t>Часто записывают так: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с</m:t>
                        </m:r>
                      </m:e>
                    </m:acc>
                  </m:oMath>
                </a14:m>
                <a:r>
                  <a:rPr lang="ru-RU" b="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u-RU" dirty="0"/>
                  <a:t> 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ru-RU" b="0" dirty="0"/>
                  <a:t>)</a:t>
                </a:r>
                <a:endParaRPr lang="en-US" b="0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CA0B933-BA91-439F-AD31-6A5303A06B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19956"/>
                <a:ext cx="10515600" cy="5045887"/>
              </a:xfrm>
              <a:blipFill>
                <a:blip r:embed="rId2"/>
                <a:stretch>
                  <a:fillRect l="-754" t="-2056" r="-1217" b="-10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59FEC84F-F3C0-4E5D-8044-7A575D88E4A4}"/>
              </a:ext>
            </a:extLst>
          </p:cNvPr>
          <p:cNvCxnSpPr/>
          <p:nvPr/>
        </p:nvCxnSpPr>
        <p:spPr>
          <a:xfrm flipV="1">
            <a:off x="3939822" y="2754489"/>
            <a:ext cx="0" cy="2483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2C050C41-502D-4585-9DD3-30C33E4F4AB2}"/>
              </a:ext>
            </a:extLst>
          </p:cNvPr>
          <p:cNvCxnSpPr/>
          <p:nvPr/>
        </p:nvCxnSpPr>
        <p:spPr>
          <a:xfrm>
            <a:off x="3217333" y="4684889"/>
            <a:ext cx="42220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66021C15-7A9A-4D77-B6D8-54A6F2A61923}"/>
              </a:ext>
            </a:extLst>
          </p:cNvPr>
          <p:cNvCxnSpPr/>
          <p:nvPr/>
        </p:nvCxnSpPr>
        <p:spPr>
          <a:xfrm>
            <a:off x="4741333" y="3429000"/>
            <a:ext cx="1095023" cy="872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E84A40D8-1501-47FA-9D7F-C7AB3034937C}"/>
              </a:ext>
            </a:extLst>
          </p:cNvPr>
          <p:cNvCxnSpPr/>
          <p:nvPr/>
        </p:nvCxnSpPr>
        <p:spPr>
          <a:xfrm>
            <a:off x="4741333" y="3429000"/>
            <a:ext cx="11288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9AFE5CD2-329F-454F-9687-BF8BAE8777A1}"/>
              </a:ext>
            </a:extLst>
          </p:cNvPr>
          <p:cNvCxnSpPr/>
          <p:nvPr/>
        </p:nvCxnSpPr>
        <p:spPr>
          <a:xfrm>
            <a:off x="5836356" y="3429000"/>
            <a:ext cx="0" cy="872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253FC3C-7E7A-42CB-80BC-D2544EF79792}"/>
              </a:ext>
            </a:extLst>
          </p:cNvPr>
          <p:cNvSpPr txBox="1"/>
          <p:nvPr/>
        </p:nvSpPr>
        <p:spPr>
          <a:xfrm>
            <a:off x="7439378" y="4500223"/>
            <a:ext cx="32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F1B88AB-4088-4419-B16C-AF15BC7BA979}"/>
              </a:ext>
            </a:extLst>
          </p:cNvPr>
          <p:cNvSpPr txBox="1"/>
          <p:nvPr/>
        </p:nvSpPr>
        <p:spPr>
          <a:xfrm>
            <a:off x="3493911" y="2746415"/>
            <a:ext cx="32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F8A80F20-7C50-417A-95A6-44FB4ADCD2F2}"/>
                  </a:ext>
                </a:extLst>
              </p:cNvPr>
              <p:cNvSpPr txBox="1"/>
              <p:nvPr/>
            </p:nvSpPr>
            <p:spPr>
              <a:xfrm>
                <a:off x="5057423" y="3839402"/>
                <a:ext cx="3273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8A80F20-7C50-417A-95A6-44FB4ADCD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423" y="3839402"/>
                <a:ext cx="327378" cy="369332"/>
              </a:xfrm>
              <a:prstGeom prst="rect">
                <a:avLst/>
              </a:prstGeom>
              <a:blipFill>
                <a:blip r:embed="rId3"/>
                <a:stretch>
                  <a:fillRect t="-23333" r="-28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AF118DDA-58A3-420E-8EA6-DBC1CBC976AF}"/>
                  </a:ext>
                </a:extLst>
              </p:cNvPr>
              <p:cNvSpPr txBox="1"/>
              <p:nvPr/>
            </p:nvSpPr>
            <p:spPr>
              <a:xfrm>
                <a:off x="5243687" y="2980892"/>
                <a:ext cx="5588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F118DDA-58A3-420E-8EA6-DBC1CBC97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687" y="2980892"/>
                <a:ext cx="55880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845F5D00-162D-4B46-8DD4-F98CC4561556}"/>
                  </a:ext>
                </a:extLst>
              </p:cNvPr>
              <p:cNvSpPr txBox="1"/>
              <p:nvPr/>
            </p:nvSpPr>
            <p:spPr>
              <a:xfrm>
                <a:off x="5782732" y="3611237"/>
                <a:ext cx="558803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45F5D00-162D-4B46-8DD4-F98CC4561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732" y="3611237"/>
                <a:ext cx="558803" cy="391261"/>
              </a:xfrm>
              <a:prstGeom prst="rect">
                <a:avLst/>
              </a:prstGeom>
              <a:blipFill>
                <a:blip r:embed="rId5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976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48F1B2-08E5-400B-88C9-C66E3CB22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B0F0"/>
                </a:solidFill>
              </a:rPr>
              <a:t>Координаты вектора. Операции с координатами.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4D76FE20-B0D3-4767-96DC-900F52DF1F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ru-RU" dirty="0"/>
                  <a:t>Примеры</a:t>
                </a:r>
              </a:p>
              <a:p>
                <a:pPr marL="0" indent="0">
                  <a:buNone/>
                </a:pPr>
                <a:r>
                  <a:rPr lang="ru-RU" dirty="0"/>
                  <a:t>Пусть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с</m:t>
                        </m:r>
                      </m:e>
                    </m:acc>
                  </m:oMath>
                </a14:m>
                <a:r>
                  <a:rPr lang="ru-RU" dirty="0"/>
                  <a:t>(2, -1).</a:t>
                </a:r>
              </a:p>
              <a:p>
                <a:pPr marL="0" indent="0">
                  <a:buNone/>
                </a:pPr>
                <a:r>
                  <a:rPr lang="ru-RU" dirty="0"/>
                  <a:t>Это означает, что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u-RU" dirty="0"/>
                  <a:t>=2 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ru-RU" dirty="0"/>
                  <a:t>=-1</a:t>
                </a:r>
              </a:p>
              <a:p>
                <a:pPr marL="0" indent="0">
                  <a:buNone/>
                </a:pPr>
                <a:r>
                  <a:rPr lang="ru-RU" dirty="0"/>
                  <a:t>Читаем так: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с</m:t>
                        </m:r>
                      </m:e>
                    </m:acc>
                  </m:oMath>
                </a14:m>
                <a:r>
                  <a:rPr lang="ru-RU" dirty="0"/>
                  <a:t>(2, -1) разлагается по двум векторам: вдоль </a:t>
                </a:r>
                <a:r>
                  <a:rPr lang="en-US" dirty="0"/>
                  <a:t>OX </a:t>
                </a:r>
                <a:r>
                  <a:rPr lang="ru-RU" dirty="0"/>
                  <a:t>на два единичных вектора и против оси </a:t>
                </a:r>
                <a:r>
                  <a:rPr lang="en-US" dirty="0"/>
                  <a:t>OY</a:t>
                </a:r>
                <a:r>
                  <a:rPr lang="ru-RU" dirty="0"/>
                  <a:t> на один единичный вектор.</a:t>
                </a:r>
              </a:p>
              <a:p>
                <a:pPr marL="0" indent="0">
                  <a:buNone/>
                </a:pPr>
                <a:r>
                  <a:rPr lang="ru-RU" dirty="0"/>
                  <a:t>Сложение/вычитание векторов: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dirty="0"/>
                  <a:t>(</a:t>
                </a:r>
                <a:r>
                  <a:rPr lang="en-US" dirty="0"/>
                  <a:t>-1</a:t>
                </a:r>
                <a:r>
                  <a:rPr lang="ru-RU" dirty="0"/>
                  <a:t>, -1)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dirty="0"/>
                  <a:t>(</a:t>
                </a:r>
                <a:r>
                  <a:rPr lang="en-US" dirty="0"/>
                  <a:t>-</a:t>
                </a:r>
                <a:r>
                  <a:rPr lang="ru-RU" dirty="0"/>
                  <a:t>2, 1) 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с</m:t>
                        </m:r>
                      </m:e>
                    </m:acc>
                  </m:oMath>
                </a14:m>
                <a:r>
                  <a:rPr lang="ru-RU" dirty="0"/>
                  <a:t>(</a:t>
                </a:r>
                <a:r>
                  <a:rPr lang="en-US" dirty="0"/>
                  <a:t>-1-2</a:t>
                </a:r>
                <a:r>
                  <a:rPr lang="ru-RU" dirty="0"/>
                  <a:t>, -1</a:t>
                </a:r>
                <a:r>
                  <a:rPr lang="en-US" dirty="0"/>
                  <a:t>+1</a:t>
                </a:r>
                <a:r>
                  <a:rPr lang="ru-RU" dirty="0"/>
                  <a:t>)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с</m:t>
                        </m:r>
                      </m:e>
                    </m:acc>
                  </m:oMath>
                </a14:m>
                <a:r>
                  <a:rPr lang="ru-RU" dirty="0"/>
                  <a:t>(</a:t>
                </a:r>
                <a:r>
                  <a:rPr lang="en-US" dirty="0"/>
                  <a:t>-3</a:t>
                </a:r>
                <a:r>
                  <a:rPr lang="ru-RU" dirty="0"/>
                  <a:t>, </a:t>
                </a:r>
                <a:r>
                  <a:rPr lang="en-US" dirty="0"/>
                  <a:t>0</a:t>
                </a:r>
                <a:r>
                  <a:rPr lang="ru-RU" dirty="0"/>
                  <a:t>)</a:t>
                </a:r>
                <a:r>
                  <a:rPr lang="en-US" dirty="0"/>
                  <a:t> – </a:t>
                </a:r>
                <a:r>
                  <a:rPr lang="ru-RU" dirty="0"/>
                  <a:t>координаты складываются по соответствующим осям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dirty="0"/>
                  <a:t>(</a:t>
                </a:r>
                <a:r>
                  <a:rPr lang="en-US" dirty="0"/>
                  <a:t>-1</a:t>
                </a:r>
                <a:r>
                  <a:rPr lang="ru-RU" dirty="0"/>
                  <a:t>, -1) -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dirty="0"/>
                  <a:t>(</a:t>
                </a:r>
                <a:r>
                  <a:rPr lang="en-US" dirty="0"/>
                  <a:t>-</a:t>
                </a:r>
                <a:r>
                  <a:rPr lang="ru-RU" dirty="0"/>
                  <a:t>2, 1) 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с</m:t>
                        </m:r>
                      </m:e>
                    </m:acc>
                  </m:oMath>
                </a14:m>
                <a:r>
                  <a:rPr lang="ru-RU" dirty="0"/>
                  <a:t>(</a:t>
                </a:r>
                <a:r>
                  <a:rPr lang="en-US" dirty="0"/>
                  <a:t>-1</a:t>
                </a:r>
                <a:r>
                  <a:rPr lang="ru-RU" dirty="0"/>
                  <a:t>+</a:t>
                </a:r>
                <a:r>
                  <a:rPr lang="en-US" dirty="0"/>
                  <a:t>2</a:t>
                </a:r>
                <a:r>
                  <a:rPr lang="ru-RU" dirty="0"/>
                  <a:t>, -1-</a:t>
                </a:r>
                <a:r>
                  <a:rPr lang="en-US" dirty="0"/>
                  <a:t>1</a:t>
                </a:r>
                <a:r>
                  <a:rPr lang="ru-RU" dirty="0"/>
                  <a:t>)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с</m:t>
                        </m:r>
                      </m:e>
                    </m:acc>
                  </m:oMath>
                </a14:m>
                <a:r>
                  <a:rPr lang="ru-RU" dirty="0"/>
                  <a:t>(1, -2)</a:t>
                </a:r>
                <a:r>
                  <a:rPr lang="en-US" dirty="0"/>
                  <a:t> – </a:t>
                </a:r>
                <a:r>
                  <a:rPr lang="ru-RU" dirty="0"/>
                  <a:t>координаты вычитаются по соответствующим осям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D76FE20-B0D3-4767-96DC-900F52DF1F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7394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354EE0-7E80-4041-A38C-D13A9537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B0F0"/>
                </a:solidFill>
              </a:rPr>
              <a:t>Скалярное произведение векторов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5DE667B2-3D27-41CE-8EFA-6996D1A252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ru-RU" b="0" i="1" smtClean="0">
                        <a:latin typeface="Cambria Math" panose="02040503050406030204" pitchFamily="18" charset="0"/>
                      </a:rPr>
                      <m:t>∗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 smtClean="0">
                            <a:latin typeface="Cambria Math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r>
                  <a:rPr lang="ru-RU" dirty="0"/>
                  <a:t>*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*cos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(</a:t>
                </a:r>
                <a:r>
                  <a:rPr lang="ru-RU" dirty="0"/>
                  <a:t>угол между векторами</a:t>
                </a:r>
                <a:r>
                  <a:rPr lang="en-US" dirty="0"/>
                  <a:t>)</a:t>
                </a:r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 smtClean="0">
                            <a:latin typeface="Cambria Math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ru-RU" b="0" i="0" smtClean="0">
                        <a:latin typeface="Cambria Math" panose="02040503050406030204" pitchFamily="18" charset="0"/>
                      </a:rPr>
                      <m:t> и</m:t>
                    </m:r>
                  </m:oMath>
                </a14:m>
                <a:r>
                  <a:rPr lang="ru-RU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ru-RU" dirty="0"/>
                  <a:t> - модули (длины) векторов. Находятся, как корень квадратный из суммы квадратов координат по осям (см. рисунок и вспомни теорему Пифагора):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r>
                  <a:rPr lang="ru-RU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dirty="0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i="1" dirty="0" smtClean="0">
                                <a:latin typeface="Cambria Math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i="1" dirty="0">
                                <a:latin typeface="Cambria Math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DE667B2-3D27-41CE-8EFA-6996D1A252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700" r="-6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A669F59F-2B98-4D78-94BC-9B7B3C67DDE1}"/>
              </a:ext>
            </a:extLst>
          </p:cNvPr>
          <p:cNvCxnSpPr/>
          <p:nvPr/>
        </p:nvCxnSpPr>
        <p:spPr>
          <a:xfrm flipV="1">
            <a:off x="7354957" y="2517913"/>
            <a:ext cx="1722782" cy="781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1D576BA5-23BA-44E6-9478-8D3215607254}"/>
              </a:ext>
            </a:extLst>
          </p:cNvPr>
          <p:cNvCxnSpPr/>
          <p:nvPr/>
        </p:nvCxnSpPr>
        <p:spPr>
          <a:xfrm flipH="1" flipV="1">
            <a:off x="5380383" y="2547730"/>
            <a:ext cx="1974574" cy="752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xmlns="" id="{671363B2-5446-407C-A461-42CFF2235637}"/>
              </a:ext>
            </a:extLst>
          </p:cNvPr>
          <p:cNvSpPr/>
          <p:nvPr/>
        </p:nvSpPr>
        <p:spPr>
          <a:xfrm>
            <a:off x="6718852" y="2723062"/>
            <a:ext cx="1205948" cy="324938"/>
          </a:xfrm>
          <a:custGeom>
            <a:avLst/>
            <a:gdLst>
              <a:gd name="connsiteX0" fmla="*/ 0 w 1205948"/>
              <a:gd name="connsiteY0" fmla="*/ 324938 h 324938"/>
              <a:gd name="connsiteX1" fmla="*/ 145774 w 1205948"/>
              <a:gd name="connsiteY1" fmla="*/ 126155 h 324938"/>
              <a:gd name="connsiteX2" fmla="*/ 450574 w 1205948"/>
              <a:gd name="connsiteY2" fmla="*/ 6886 h 324938"/>
              <a:gd name="connsiteX3" fmla="*/ 901148 w 1205948"/>
              <a:gd name="connsiteY3" fmla="*/ 46642 h 324938"/>
              <a:gd name="connsiteX4" fmla="*/ 1205948 w 1205948"/>
              <a:gd name="connsiteY4" fmla="*/ 311686 h 324938"/>
              <a:gd name="connsiteX5" fmla="*/ 1205948 w 1205948"/>
              <a:gd name="connsiteY5" fmla="*/ 311686 h 32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5948" h="324938">
                <a:moveTo>
                  <a:pt x="0" y="324938"/>
                </a:moveTo>
                <a:cubicBezTo>
                  <a:pt x="35339" y="252051"/>
                  <a:pt x="70678" y="179164"/>
                  <a:pt x="145774" y="126155"/>
                </a:cubicBezTo>
                <a:cubicBezTo>
                  <a:pt x="220870" y="73146"/>
                  <a:pt x="324678" y="20138"/>
                  <a:pt x="450574" y="6886"/>
                </a:cubicBezTo>
                <a:cubicBezTo>
                  <a:pt x="576470" y="-6366"/>
                  <a:pt x="775252" y="-4158"/>
                  <a:pt x="901148" y="46642"/>
                </a:cubicBezTo>
                <a:cubicBezTo>
                  <a:pt x="1027044" y="97442"/>
                  <a:pt x="1205948" y="311686"/>
                  <a:pt x="1205948" y="311686"/>
                </a:cubicBezTo>
                <a:lnTo>
                  <a:pt x="1205948" y="31168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276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C33945-C426-414D-B9E8-B3EF15C3D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285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B0F0"/>
                </a:solidFill>
              </a:rPr>
              <a:t>Скалярное произведение силы на перемещение. Работа постоянной силы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3D18C379-1B75-4CB0-A140-310606FD45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7982"/>
                <a:ext cx="10515600" cy="4758981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RU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dirty="0"/>
                  <a:t>*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</m:oMath>
                </a14:m>
                <a:r>
                  <a:rPr lang="ru-RU" dirty="0"/>
                  <a:t>*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*cos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Пример. Найти работу силы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(2, 5</m:t>
                    </m:r>
                  </m:oMath>
                </a14:m>
                <a:r>
                  <a:rPr lang="ru-RU" dirty="0"/>
                  <a:t>) при перемещении тела на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, 3</m:t>
                    </m:r>
                  </m:oMath>
                </a14:m>
                <a:r>
                  <a:rPr lang="ru-RU" dirty="0"/>
                  <a:t>)</a:t>
                </a:r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Для этого нужно вспомнить скалярное произведение в координатах векторов: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∗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dirty="0"/>
                  <a:t> =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u-RU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ru-RU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)*(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u-RU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ru-RU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+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ru-RU"/>
                  <a:t>При </a:t>
                </a:r>
                <a:r>
                  <a:rPr lang="ru-RU" dirty="0"/>
                  <a:t>раскрытии скобок получим перемножение единичных векторов самих на себя - что равно 1, а при скалярном перемножении векторов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b="0" i="0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ru-RU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/>
                  <a:t>получим 0. Объясните, почему так?</a:t>
                </a:r>
              </a:p>
              <a:p>
                <a:pPr marL="0" indent="0">
                  <a:buNone/>
                </a:pPr>
                <a:r>
                  <a:rPr lang="ru-RU" dirty="0"/>
                  <a:t>В нашем примере: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(2, 5</m:t>
                    </m:r>
                  </m:oMath>
                </a14:m>
                <a:r>
                  <a:rPr lang="ru-RU" dirty="0"/>
                  <a:t>) *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(−3, 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dirty="0"/>
                  <a:t>) = 2*(-3)+5*3 = -6 + 15 = 9 Дж (Джоуль – единица энергии)</a:t>
                </a:r>
                <a:endParaRPr lang="en-US" dirty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D18C379-1B75-4CB0-A140-310606FD45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7982"/>
                <a:ext cx="10515600" cy="4758981"/>
              </a:xfrm>
              <a:blipFill>
                <a:blip r:embed="rId2"/>
                <a:stretch>
                  <a:fillRect l="-1043" t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0398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0D7F7E-2C56-4922-9623-570D599B7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Сложение/вычитание,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Умножение/деление чисел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0B97A4-D4E8-4B90-8169-E5DF696E8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Дроби (рациональные числа):</a:t>
            </a:r>
          </a:p>
          <a:p>
            <a:r>
              <a:rPr lang="ru-RU" dirty="0"/>
              <a:t>С равными знаменателями:</a:t>
            </a:r>
          </a:p>
          <a:p>
            <a:pPr marL="0" indent="0" algn="ctr">
              <a:buNone/>
            </a:pPr>
            <a:r>
              <a:rPr lang="ru-RU" dirty="0"/>
              <a:t>1/7 + 3/7 = (1+3)/7 = 4/7 или 1/7 – 3/7 = (1 - 3)/7 = -2/7</a:t>
            </a:r>
          </a:p>
          <a:p>
            <a:r>
              <a:rPr lang="ru-RU" dirty="0"/>
              <a:t>С разными знаменателями (приводим к одному):</a:t>
            </a:r>
          </a:p>
          <a:p>
            <a:pPr marL="0" indent="0" algn="ctr">
              <a:buNone/>
            </a:pPr>
            <a:r>
              <a:rPr lang="ru-RU" dirty="0"/>
              <a:t>2/5  – 3/4  = 2*4/5*4 + 3*5/4*5 = 8/20 – 15/20</a:t>
            </a:r>
          </a:p>
          <a:p>
            <a:pPr marL="0" indent="0">
              <a:buNone/>
            </a:pPr>
            <a:r>
              <a:rPr lang="ru-RU" dirty="0"/>
              <a:t>При умножении дробей получаем дробь с произведением числителей дробей – в числителе и произведением знаменателей – в знаменателе:</a:t>
            </a:r>
          </a:p>
          <a:p>
            <a:pPr marL="0" indent="0" algn="ctr">
              <a:buNone/>
            </a:pPr>
            <a:r>
              <a:rPr lang="ru-RU" dirty="0"/>
              <a:t>2/5 * 3/4 = 2*3/5*4 = 6/20 = 3/10</a:t>
            </a:r>
          </a:p>
          <a:p>
            <a:pPr marL="0" indent="0">
              <a:buNone/>
            </a:pPr>
            <a:r>
              <a:rPr lang="ru-RU" dirty="0"/>
              <a:t>При делении дробей получаем дробь, в числителе которой произведение числителя первой дроби на знаменатель второй, в знаменателе – произведение знаменателя первой дроби на числитель второй:</a:t>
            </a:r>
          </a:p>
          <a:p>
            <a:pPr marL="0" indent="0" algn="ctr">
              <a:buNone/>
            </a:pPr>
            <a:r>
              <a:rPr lang="ru-RU" dirty="0"/>
              <a:t>2/5 : 3/4 = 2*4/5*3 = 8/15</a:t>
            </a:r>
          </a:p>
        </p:txBody>
      </p:sp>
    </p:spTree>
    <p:extLst>
      <p:ext uri="{BB962C8B-B14F-4D97-AF65-F5344CB8AC3E}">
        <p14:creationId xmlns:p14="http://schemas.microsoft.com/office/powerpoint/2010/main" val="1338496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B5A4BC-69DF-47C5-A5D3-9A139388B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 Light Condensed" panose="020B0502040204020203" pitchFamily="34" charset="0"/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Bahnschrift Light Condensed" panose="020B0502040204020203" pitchFamily="34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 Light Condensed" panose="020B0502040204020203" pitchFamily="34" charset="0"/>
              </a:rPr>
              <a:t>Фундаментальные законы уравнений и свойства дробей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83CE663-F332-476D-AA8F-4DEF645EE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2600" dirty="0">
                <a:solidFill>
                  <a:prstClr val="black"/>
                </a:solidFill>
              </a:rPr>
              <a:t>Доказательство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ru-RU" sz="2600" dirty="0">
                <a:solidFill>
                  <a:prstClr val="black"/>
                </a:solidFill>
              </a:rPr>
              <a:t>операций сложения/вычитания, умножения/деления дробей основано на фундаментальных законах уравнений:</a:t>
            </a:r>
          </a:p>
          <a:p>
            <a:pPr marL="514350" lvl="0" indent="-514350">
              <a:buAutoNum type="arabicPeriod"/>
            </a:pPr>
            <a:r>
              <a:rPr lang="ru-RU" sz="2600" dirty="0">
                <a:solidFill>
                  <a:prstClr val="black"/>
                </a:solidFill>
              </a:rPr>
              <a:t>Если </a:t>
            </a:r>
            <a:r>
              <a:rPr lang="en-US" sz="2600" dirty="0">
                <a:solidFill>
                  <a:prstClr val="black"/>
                </a:solidFill>
              </a:rPr>
              <a:t>a = b</a:t>
            </a:r>
            <a:r>
              <a:rPr lang="ru-RU" sz="2600" dirty="0">
                <a:solidFill>
                  <a:prstClr val="black"/>
                </a:solidFill>
              </a:rPr>
              <a:t>, то </a:t>
            </a:r>
            <a:r>
              <a:rPr lang="en-US" sz="2600" dirty="0">
                <a:solidFill>
                  <a:prstClr val="black"/>
                </a:solidFill>
              </a:rPr>
              <a:t>a*c = b*c</a:t>
            </a:r>
            <a:endParaRPr lang="ru-RU" sz="2600" dirty="0">
              <a:solidFill>
                <a:prstClr val="black"/>
              </a:solidFill>
            </a:endParaRPr>
          </a:p>
          <a:p>
            <a:pPr marL="514350" lvl="0" indent="-514350"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 a*(</a:t>
            </a:r>
            <a:r>
              <a:rPr lang="en-US" sz="2600" dirty="0" err="1">
                <a:solidFill>
                  <a:prstClr val="black"/>
                </a:solidFill>
              </a:rPr>
              <a:t>b+c</a:t>
            </a:r>
            <a:r>
              <a:rPr lang="en-US" sz="2600" dirty="0">
                <a:solidFill>
                  <a:prstClr val="black"/>
                </a:solidFill>
              </a:rPr>
              <a:t>) = a*b + a*c</a:t>
            </a:r>
            <a:r>
              <a:rPr lang="ru-RU" sz="2600" dirty="0">
                <a:solidFill>
                  <a:prstClr val="black"/>
                </a:solidFill>
              </a:rPr>
              <a:t> – дистрибутивный закон</a:t>
            </a:r>
            <a:endParaRPr lang="en-US" sz="26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prstClr val="black"/>
                </a:solidFill>
              </a:rPr>
              <a:t>и свойств дробей:</a:t>
            </a:r>
          </a:p>
          <a:p>
            <a:pPr marL="0" indent="0">
              <a:buNone/>
            </a:pPr>
            <a:r>
              <a:rPr lang="ru-RU" sz="2400" dirty="0">
                <a:solidFill>
                  <a:prstClr val="black"/>
                </a:solidFill>
              </a:rPr>
              <a:t>1. 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en-US" sz="2600" dirty="0">
                <a:solidFill>
                  <a:prstClr val="black"/>
                </a:solidFill>
              </a:rPr>
              <a:t>a/b = a*c/b*c</a:t>
            </a:r>
          </a:p>
          <a:p>
            <a:pPr marL="0" lvl="0" indent="0">
              <a:buNone/>
            </a:pPr>
            <a:r>
              <a:rPr lang="ru-RU" sz="2600" dirty="0">
                <a:solidFill>
                  <a:prstClr val="black"/>
                </a:solidFill>
              </a:rPr>
              <a:t>2. </a:t>
            </a:r>
            <a:r>
              <a:rPr lang="en-US" sz="2600" dirty="0">
                <a:solidFill>
                  <a:prstClr val="black"/>
                </a:solidFill>
              </a:rPr>
              <a:t>b*a/b = a</a:t>
            </a:r>
            <a:endParaRPr lang="ru-RU" sz="26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368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4BD264-31AF-41B9-B292-1772F9F37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B0F0"/>
                </a:solidFill>
              </a:rPr>
              <a:t>Возведение числа в степень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6EC70EA6-5170-4F14-B489-EDAE9C2F98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ru-RU" dirty="0"/>
                  <a:t>Определение.</a:t>
                </a:r>
              </a:p>
              <a:p>
                <a:pPr marL="0" indent="0">
                  <a:buNone/>
                </a:pPr>
                <a:r>
                  <a:rPr lang="ru-RU" dirty="0"/>
                  <a:t>Натуральная степень числа: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∙…∙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(n </a:t>
                </a:r>
                <a:r>
                  <a:rPr lang="ru-RU" dirty="0"/>
                  <a:t>раз число умножается на самое себя</a:t>
                </a:r>
                <a:r>
                  <a:rPr lang="en-US" dirty="0"/>
                  <a:t>)</a:t>
                </a:r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Если степень целое число, но, например, ноль или отрицательное. Например,</a:t>
                </a:r>
                <a:endParaRPr lang="en-US" dirty="0"/>
              </a:p>
              <a:p>
                <a:pPr marL="0" indent="0" algn="ctr">
                  <a:buNone/>
                </a:pPr>
                <a:r>
                  <a:rPr lang="ru-RU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ru-RU" dirty="0"/>
                  <a:t>или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ru-RU" dirty="0"/>
                  <a:t>:</a:t>
                </a:r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= 1 – </a:t>
                </a:r>
                <a:r>
                  <a:rPr lang="ru-RU" dirty="0"/>
                  <a:t>любое число в нулевой степени равно 1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1/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-  </a:t>
                </a:r>
                <a:r>
                  <a:rPr lang="ru-RU" dirty="0"/>
                  <a:t>число в отрицательной степени находится как дробь в числителе которой единица, а в знаменателе – это же число в степени положительной.</a:t>
                </a:r>
              </a:p>
              <a:p>
                <a:pPr marL="0" indent="0">
                  <a:buNone/>
                </a:pPr>
                <a:r>
                  <a:rPr lang="ru-RU" dirty="0"/>
                  <a:t>Например,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= 4*4*4 = 64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=1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EC70EA6-5170-4F14-B489-EDAE9C2F98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2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5699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38C16-7BFF-437A-9698-970FCEF9A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B0F0"/>
                </a:solidFill>
              </a:rPr>
              <a:t>Свойства степеней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2EAE9823-75B9-4128-BB42-BC34D0E91D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ru-RU" dirty="0"/>
                  <a:t>Доказательство правил возведения в нуль и отрицательную степень основано на свойстве степеней: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ru-RU" dirty="0"/>
                  <a:t>– при делении чисел с одним основанием, возведенных в некоторые натуральные степени, получаем число с тем же основанием, что и у чисел, но со степенью, равную разности степеней.</a:t>
                </a:r>
              </a:p>
              <a:p>
                <a:pPr marL="0" indent="0">
                  <a:buNone/>
                </a:pPr>
                <a:r>
                  <a:rPr lang="ru-RU" dirty="0"/>
                  <a:t>Откуда: если </a:t>
                </a:r>
                <a:r>
                  <a:rPr lang="en-US" dirty="0"/>
                  <a:t>n = m</a:t>
                </a:r>
                <a:r>
                  <a:rPr lang="ru-RU" dirty="0"/>
                  <a:t>, то применяя это свойство, получим:</a:t>
                </a:r>
              </a:p>
              <a:p>
                <a:pPr marL="0" indent="0">
                  <a:buNone/>
                </a:pPr>
                <a:r>
                  <a:rPr lang="en-US" dirty="0"/>
                  <a:t>1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Тогда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EAE9823-75B9-4128-BB42-BC34D0E91D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8244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8E5D92-40D3-466A-BF1A-968EBF94C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B0F0"/>
                </a:solidFill>
              </a:rPr>
              <a:t>Дробная степень числа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39CDC26E-E9E3-47EA-87BD-49E8131D92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16495" y="1574869"/>
                <a:ext cx="10515600" cy="4918006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ru-RU" dirty="0"/>
                  <a:t>Например, можно ли ввести такое число: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dirty="0"/>
                  <a:t> – </a:t>
                </a:r>
                <a:r>
                  <a:rPr lang="ru-RU" dirty="0"/>
                  <a:t>пять в степени 1/2</a:t>
                </a:r>
              </a:p>
              <a:p>
                <a:pPr marL="0" indent="0">
                  <a:buNone/>
                </a:pPr>
                <a:r>
                  <a:rPr lang="ru-RU" dirty="0"/>
                  <a:t>Главное, как его интерпретировать, используя какое-либо свойство степеней.</a:t>
                </a:r>
              </a:p>
              <a:p>
                <a:pPr marL="0" indent="0">
                  <a:buNone/>
                </a:pPr>
                <a:r>
                  <a:rPr lang="ru-RU" dirty="0"/>
                  <a:t>Такое свойство есть: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=(</m:t>
                      </m:r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Пусть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ru-RU" dirty="0"/>
                  <a:t>, тогда </a:t>
                </a:r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=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– </a:t>
                </a:r>
              </a:p>
              <a:p>
                <a:pPr marL="0" indent="0">
                  <a:buNone/>
                </a:pPr>
                <a:r>
                  <a:rPr lang="ru-RU" dirty="0"/>
                  <a:t>свойство уравнения (возведение левой и правой частей уравнений в одну степень не сохраняет знак уравнения)</a:t>
                </a:r>
              </a:p>
              <a:p>
                <a:pPr marL="0" indent="0">
                  <a:buNone/>
                </a:pPr>
                <a:r>
                  <a:rPr lang="ru-RU" dirty="0"/>
                  <a:t>Далее, по свойству степеней:</a:t>
                </a:r>
                <a:endParaRPr lang="en-US" dirty="0"/>
              </a:p>
              <a:p>
                <a:pPr marL="0" indent="0" algn="ctr">
                  <a:buNone/>
                </a:pP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f>
                              <m:f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Таким образом, уравнение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– </a:t>
                </a:r>
                <a:r>
                  <a:rPr lang="ru-RU" dirty="0"/>
                  <a:t>такое число, что если его возвести в квадрат: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/>
                  <a:t> мы получим </a:t>
                </a:r>
                <a:r>
                  <a:rPr lang="en-US" dirty="0"/>
                  <a:t>5</a:t>
                </a:r>
              </a:p>
              <a:p>
                <a:pPr marL="0" indent="0">
                  <a:buNone/>
                </a:pPr>
                <a:r>
                  <a:rPr lang="ru-RU" dirty="0"/>
                  <a:t>Такое число можно приблизительно получить на калькуляторе: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2,236 – </a:t>
                </a:r>
                <a:r>
                  <a:rPr lang="ru-RU" dirty="0"/>
                  <a:t>приблизительно, округлив число до тысячных долей.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9CDC26E-E9E3-47EA-87BD-49E8131D92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6495" y="1574869"/>
                <a:ext cx="10515600" cy="4918006"/>
              </a:xfrm>
              <a:blipFill>
                <a:blip r:embed="rId2"/>
                <a:stretch>
                  <a:fillRect l="-464" t="-19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0976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25E273-2B00-4C0E-96EB-2A06FCE2B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B0F0"/>
                </a:solidFill>
              </a:rPr>
              <a:t>Примеры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84C5CDE4-16A1-46CF-9754-7D5A8C1CBA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ru-RU" dirty="0"/>
                  <a:t>Рассчитайте:</a:t>
                </a:r>
              </a:p>
              <a:p>
                <a:pPr marL="0" indent="0" algn="ctr">
                  <a:buNone/>
                </a:pPr>
                <a:r>
                  <a:rPr lang="ru-RU" dirty="0"/>
                  <a:t>2/5 – 5/6 + 4/5 = </a:t>
                </a:r>
              </a:p>
              <a:p>
                <a:pPr marL="0" indent="0" algn="ctr">
                  <a:buNone/>
                </a:pPr>
                <a:r>
                  <a:rPr lang="ru-RU" dirty="0"/>
                  <a:t>2/5 * 5/6 * 4/5 = </a:t>
                </a:r>
              </a:p>
              <a:p>
                <a:pPr marL="0" indent="0" algn="ctr">
                  <a:buNone/>
                </a:pPr>
                <a:r>
                  <a:rPr lang="ru-RU" dirty="0"/>
                  <a:t>2/5 * 5/6 : 4/5 =</a:t>
                </a:r>
              </a:p>
              <a:p>
                <a:pPr marL="0" indent="0" algn="ctr">
                  <a:buNone/>
                </a:pPr>
                <a:r>
                  <a:rPr lang="ru-RU" dirty="0"/>
                  <a:t>2/5 : 5/6 * 4/5 = </a:t>
                </a:r>
              </a:p>
              <a:p>
                <a:pPr marL="0" indent="0" algn="ctr">
                  <a:buNone/>
                </a:pPr>
                <a:r>
                  <a:rPr lang="ru-RU" dirty="0"/>
                  <a:t>2/5 : 5/6 : 4/5 =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i="1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4C5CDE4-16A1-46CF-9754-7D5A8C1CBA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32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6355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466AC8-17F6-4883-811D-70333E781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B0F0"/>
                </a:solidFill>
              </a:rPr>
              <a:t>Примеры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D0A1B979-F446-4207-82F3-14F26A8049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dirty="0"/>
                  <a:t>Используя на калькуляторе операцию умножения, найдите значения чисел, возведенных в дробную степень, округлив при необходимости их до сотых: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16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1/4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</m:oMath>
                  </m:oMathPara>
                </a14:m>
                <a:endParaRPr lang="en-US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8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</m:oMath>
                  </m:oMathPara>
                </a14:m>
                <a:endParaRPr lang="ru-RU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8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</m:oMath>
                  </m:oMathPara>
                </a14:m>
                <a:endParaRPr lang="en-US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16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5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</m:oMath>
                  </m:oMathPara>
                </a14:m>
                <a:endParaRPr lang="en-US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9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</m:oMath>
                  </m:oMathPara>
                </a14:m>
                <a:endParaRPr lang="en-US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ru-RU" dirty="0">
                    <a:sym typeface="Wingdings" panose="05000000000000000000" pitchFamily="2" charset="2"/>
                  </a:rPr>
                  <a:t>Последнее попытайтесь преобразовать также как это делалось в разделе «Дробная степень числа»: пусть это </a:t>
                </a:r>
                <a:r>
                  <a:rPr lang="en-US" dirty="0">
                    <a:sym typeface="Wingdings" panose="05000000000000000000" pitchFamily="2" charset="2"/>
                  </a:rPr>
                  <a:t>b</a:t>
                </a:r>
                <a:r>
                  <a:rPr lang="ru-RU" dirty="0">
                    <a:sym typeface="Wingdings" panose="05000000000000000000" pitchFamily="2" charset="2"/>
                  </a:rPr>
                  <a:t>, которое нужно возвести в степень…., тогда этой число в новой степени равно…..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D0A1B979-F446-4207-82F3-14F26A8049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b="-21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36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802</Words>
  <Application>Microsoft Macintosh PowerPoint</Application>
  <PresentationFormat>Широкоэкранный</PresentationFormat>
  <Paragraphs>240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Bahnschrift Light Condensed</vt:lpstr>
      <vt:lpstr>Calibri</vt:lpstr>
      <vt:lpstr>Calibri Light</vt:lpstr>
      <vt:lpstr>Cambria Math</vt:lpstr>
      <vt:lpstr>Times New Roman</vt:lpstr>
      <vt:lpstr>Wingdings</vt:lpstr>
      <vt:lpstr>Arial</vt:lpstr>
      <vt:lpstr>Тема Office</vt:lpstr>
      <vt:lpstr>Числа и операции с ними</vt:lpstr>
      <vt:lpstr>Какие бывают числа</vt:lpstr>
      <vt:lpstr>Сложение/вычитание, Умножение/деление чисел</vt:lpstr>
      <vt:lpstr> Фундаментальные законы уравнений и свойства дробей</vt:lpstr>
      <vt:lpstr>Возведение числа в степень</vt:lpstr>
      <vt:lpstr>Свойства степеней</vt:lpstr>
      <vt:lpstr>Дробная степень числа</vt:lpstr>
      <vt:lpstr>Примеры</vt:lpstr>
      <vt:lpstr>Примеры</vt:lpstr>
      <vt:lpstr>Радикальная форма записи  числа в степени дроби</vt:lpstr>
      <vt:lpstr>Алгебраические выражения</vt:lpstr>
      <vt:lpstr>Правила сокращенного умножения.</vt:lpstr>
      <vt:lpstr>Правила сокращенного умножения. Примеры</vt:lpstr>
      <vt:lpstr>Выразить переменную  через другие величины</vt:lpstr>
      <vt:lpstr>Функция</vt:lpstr>
      <vt:lpstr>Функция. Определение </vt:lpstr>
      <vt:lpstr>Функция. Корень уравнения.</vt:lpstr>
      <vt:lpstr>Виды функций</vt:lpstr>
      <vt:lpstr>Обратные функции</vt:lpstr>
      <vt:lpstr>Векторы</vt:lpstr>
      <vt:lpstr>Векторы. Их свойства.  Сложение и вычитание векторов</vt:lpstr>
      <vt:lpstr>Примеры сложения/вычитания векторов</vt:lpstr>
      <vt:lpstr>Координаты вектора</vt:lpstr>
      <vt:lpstr>Координаты вектора. Операции с координатами.</vt:lpstr>
      <vt:lpstr>Скалярное произведение векторов</vt:lpstr>
      <vt:lpstr>Скалярное произведение силы на перемещение. Работа постоянной силы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Числа и операции с ними</dc:title>
  <dc:creator>Professional</dc:creator>
  <cp:lastModifiedBy>Пользователь Microsoft Office</cp:lastModifiedBy>
  <cp:revision>40</cp:revision>
  <cp:lastPrinted>2021-08-31T13:59:44Z</cp:lastPrinted>
  <dcterms:created xsi:type="dcterms:W3CDTF">2021-08-11T12:27:42Z</dcterms:created>
  <dcterms:modified xsi:type="dcterms:W3CDTF">2021-08-31T14:01:26Z</dcterms:modified>
</cp:coreProperties>
</file>