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466" r:id="rId3"/>
    <p:sldId id="370" r:id="rId4"/>
    <p:sldId id="467" r:id="rId5"/>
    <p:sldId id="468" r:id="rId6"/>
    <p:sldId id="470" r:id="rId7"/>
    <p:sldId id="471" r:id="rId8"/>
    <p:sldId id="472" r:id="rId9"/>
    <p:sldId id="473" r:id="rId10"/>
    <p:sldId id="474" r:id="rId11"/>
    <p:sldId id="475" r:id="rId12"/>
    <p:sldId id="479" r:id="rId13"/>
    <p:sldId id="477" r:id="rId14"/>
    <p:sldId id="536" r:id="rId15"/>
    <p:sldId id="537" r:id="rId16"/>
    <p:sldId id="538" r:id="rId17"/>
    <p:sldId id="482" r:id="rId18"/>
    <p:sldId id="481" r:id="rId19"/>
    <p:sldId id="486" r:id="rId20"/>
    <p:sldId id="487" r:id="rId21"/>
    <p:sldId id="483" r:id="rId22"/>
    <p:sldId id="495" r:id="rId23"/>
    <p:sldId id="484" r:id="rId24"/>
    <p:sldId id="485" r:id="rId25"/>
    <p:sldId id="488" r:id="rId26"/>
    <p:sldId id="489" r:id="rId27"/>
    <p:sldId id="490" r:id="rId28"/>
    <p:sldId id="491" r:id="rId29"/>
    <p:sldId id="492" r:id="rId30"/>
    <p:sldId id="493" r:id="rId31"/>
    <p:sldId id="539" r:id="rId32"/>
    <p:sldId id="544" r:id="rId33"/>
    <p:sldId id="543" r:id="rId34"/>
    <p:sldId id="541" r:id="rId35"/>
    <p:sldId id="494" r:id="rId36"/>
    <p:sldId id="497" r:id="rId37"/>
    <p:sldId id="496" r:id="rId38"/>
    <p:sldId id="498" r:id="rId39"/>
    <p:sldId id="499" r:id="rId40"/>
    <p:sldId id="346" r:id="rId41"/>
    <p:sldId id="288" r:id="rId42"/>
    <p:sldId id="292" r:id="rId43"/>
    <p:sldId id="293" r:id="rId44"/>
    <p:sldId id="500" r:id="rId45"/>
    <p:sldId id="501" r:id="rId46"/>
    <p:sldId id="502" r:id="rId47"/>
    <p:sldId id="503" r:id="rId48"/>
    <p:sldId id="505" r:id="rId49"/>
    <p:sldId id="507" r:id="rId50"/>
    <p:sldId id="287" r:id="rId51"/>
    <p:sldId id="529" r:id="rId52"/>
    <p:sldId id="504" r:id="rId53"/>
    <p:sldId id="506" r:id="rId54"/>
    <p:sldId id="509" r:id="rId55"/>
    <p:sldId id="545" r:id="rId56"/>
    <p:sldId id="510" r:id="rId57"/>
    <p:sldId id="511" r:id="rId58"/>
    <p:sldId id="508" r:id="rId59"/>
    <p:sldId id="512" r:id="rId60"/>
    <p:sldId id="513" r:id="rId61"/>
    <p:sldId id="514" r:id="rId62"/>
    <p:sldId id="515" r:id="rId63"/>
    <p:sldId id="530" r:id="rId64"/>
    <p:sldId id="531" r:id="rId65"/>
    <p:sldId id="546" r:id="rId66"/>
    <p:sldId id="547" r:id="rId67"/>
    <p:sldId id="532" r:id="rId68"/>
    <p:sldId id="518" r:id="rId69"/>
    <p:sldId id="548" r:id="rId70"/>
    <p:sldId id="549" r:id="rId71"/>
    <p:sldId id="519" r:id="rId72"/>
    <p:sldId id="533" r:id="rId73"/>
    <p:sldId id="551" r:id="rId74"/>
    <p:sldId id="552" r:id="rId75"/>
    <p:sldId id="534" r:id="rId76"/>
    <p:sldId id="535" r:id="rId77"/>
    <p:sldId id="275" r:id="rId78"/>
    <p:sldId id="520" r:id="rId79"/>
    <p:sldId id="521" r:id="rId80"/>
    <p:sldId id="522" r:id="rId81"/>
    <p:sldId id="524" r:id="rId82"/>
    <p:sldId id="523" r:id="rId83"/>
    <p:sldId id="525" r:id="rId84"/>
    <p:sldId id="528" r:id="rId8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87029" autoAdjust="0"/>
  </p:normalViewPr>
  <p:slideViewPr>
    <p:cSldViewPr snapToGrid="0" showGuides="1">
      <p:cViewPr varScale="1">
        <p:scale>
          <a:sx n="79" d="100"/>
          <a:sy n="79" d="100"/>
        </p:scale>
        <p:origin x="-108" y="-42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DDA11-E0E4-4BD9-A8D8-05C5B6D3A9D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7418-0D45-4D37-828C-65B8B4487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5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7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6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9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3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1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1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4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0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7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5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7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C86B-D3EA-4A34-9F9B-03033BE5CC3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2701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Методы исследования мочевыводящей системы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1611"/>
            <a:ext cx="10515600" cy="3625352"/>
          </a:xfrm>
        </p:spPr>
        <p:txBody>
          <a:bodyPr>
            <a:normAutofit/>
          </a:bodyPr>
          <a:lstStyle/>
          <a:p>
            <a:pPr lvl="3"/>
            <a:endParaRPr lang="ru-RU" sz="4000" dirty="0" smtClean="0"/>
          </a:p>
          <a:p>
            <a:pPr marL="1371600" lvl="3" indent="0" algn="ctr">
              <a:buNone/>
            </a:pPr>
            <a:r>
              <a:rPr lang="ru-RU" sz="2000" dirty="0" smtClean="0"/>
              <a:t>Кафедра пропедевтики внутренних болезней </a:t>
            </a:r>
          </a:p>
          <a:p>
            <a:pPr marL="1371600" lvl="3" indent="0" algn="ctr">
              <a:buNone/>
            </a:pPr>
            <a:r>
              <a:rPr lang="ru-RU" sz="2000" dirty="0" smtClean="0"/>
              <a:t>ГБОУ ВО </a:t>
            </a:r>
            <a:r>
              <a:rPr lang="ru-RU" sz="2000" dirty="0" err="1" smtClean="0"/>
              <a:t>ИвГМА</a:t>
            </a:r>
            <a:r>
              <a:rPr lang="ru-RU" sz="2000" dirty="0" smtClean="0"/>
              <a:t> Минздрава России</a:t>
            </a:r>
          </a:p>
          <a:p>
            <a:pPr marL="1371600" lvl="3" indent="0" algn="ctr">
              <a:buNone/>
            </a:pPr>
            <a:r>
              <a:rPr lang="ru-RU" sz="3200" dirty="0" smtClean="0"/>
              <a:t>к.м.н. </a:t>
            </a:r>
            <a:r>
              <a:rPr lang="ru-RU" sz="3200" dirty="0" err="1" smtClean="0"/>
              <a:t>Абрашкина</a:t>
            </a:r>
            <a:r>
              <a:rPr lang="ru-RU" sz="3200" dirty="0" smtClean="0"/>
              <a:t> Е.Д.</a:t>
            </a:r>
          </a:p>
          <a:p>
            <a:pPr marL="1371600" lvl="3" indent="0" algn="ctr">
              <a:buNone/>
            </a:pPr>
            <a:r>
              <a:rPr lang="ru-RU" sz="3200" dirty="0" smtClean="0"/>
              <a:t>2020г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489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 (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err="1" smtClean="0"/>
              <a:t>Олигурия</a:t>
            </a:r>
            <a:r>
              <a:rPr lang="ru-RU" dirty="0" smtClean="0"/>
              <a:t>- уменьшение количества мочи за сутки менее 500 мл</a:t>
            </a:r>
          </a:p>
          <a:p>
            <a:pPr marL="0" lvl="0" indent="0">
              <a:buNone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Причины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почечная недостаточность,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buFontTx/>
              <a:buChar char="-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физиологическая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олигурия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вследствие дегидратации, повышенного потоотделения.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8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Анурия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—уменьшение количества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выделенной  мочи 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50 мл за сутки вплоть до полного ее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в мочевом пузыре.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почек (единственная почка) ( 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аренальная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анурия).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-системная артериальная гипотензия САД менее 80 мм 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(шок, сердечная недостаточность 2-3 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 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преренальная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анурия).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-хроническая почечная недостаточность в терминальной стадии (выраженное снижение почечной фильтрации, связанное с постепенной гибелью нефронов ) (ренальная анурия).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-обструкция или сдавливание верхних мочевых путей (камень, опухоль) (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субренальная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анурия).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55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Анурия секреторная – нарушение почечной фильтрации при почечной недостаточности</a:t>
            </a:r>
          </a:p>
          <a:p>
            <a:r>
              <a:rPr lang="ru-RU" dirty="0" smtClean="0"/>
              <a:t>Анурия экскреторная – нарушение проведения мочи по мочеиспускательному каналу (</a:t>
            </a:r>
            <a:r>
              <a:rPr lang="ru-RU" b="1" dirty="0" smtClean="0"/>
              <a:t>ишурия</a:t>
            </a:r>
            <a:r>
              <a:rPr lang="ru-RU" dirty="0" smtClean="0"/>
              <a:t>) при увеличении предстательной железы (гиперплазия, рак), поражении спинного мозга (парез мускулатуры мочевого пузыря)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16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мочеиспускания в сутки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4–7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ночью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мочеиспускании появляется не чаще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Поллакиурия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(учащенное мочеиспускание)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—состояние, когда число мочеиспусканий достигает 10–15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поллакиурии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полиурии различного происхождения (почечная недостаточность, сахарный и несахарный диабет, прием мочегонных, стресс)</a:t>
            </a:r>
          </a:p>
          <a:p>
            <a:pPr lvl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сдавлении увеличенной маткой (беременность, миома)</a:t>
            </a:r>
          </a:p>
          <a:p>
            <a:pPr lvl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Воспалительное поражение мочевого пузыря - цистите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63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Никтурия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преобладание ночного диуреза над дневным 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норме соотношение дневного диуреза к ночному составляет 3:1 или 4:1</a:t>
            </a:r>
            <a:r>
              <a:rPr lang="ru-RU" sz="5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концентрационной функции почек. Моча имеет монотонную и низкую плотность (</a:t>
            </a:r>
            <a:r>
              <a:rPr lang="ru-RU" sz="5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изостенурия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5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гипостенурия</a:t>
            </a:r>
            <a:r>
              <a:rPr lang="ru-RU" sz="5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5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Странгурия</a:t>
            </a:r>
            <a:r>
              <a:rPr lang="ru-RU" sz="5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болезненность при мочеиспускании.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 в уретре и мочевом пузыре при цистите, уретрите, пиелонефрите, мочекаменной болезни. </a:t>
            </a:r>
            <a:endParaRPr lang="ru-RU" sz="5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5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Дизурия 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сочетание </a:t>
            </a:r>
            <a:r>
              <a:rPr lang="ru-RU" sz="5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странгурии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поллакиурии.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5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7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мочи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появление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мути, примесей крови, изменение ее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запаха.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Мутность – протеинурия, бактериурия,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кристаллурия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(соли).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 различной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—признак наличия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 эритроцитов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(гематурия),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наблюдается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раке почки,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пузыря, предстательной железы, мочекаменной болезни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«мясных помоев» (грязно-красного цвета) —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острого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пива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—признак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желтухи из-за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уробилина или билирубина.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79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Отеки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—наиболее частая жалоба пациентов, которая возникает при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амилоидозе почек, нефропатии беременных. При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 отеки разнообразны по выраженности,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локализациии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стойкости. При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отеки локализуются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лице, веках из-за рыхлой клетчатки, богатой капиллярами, хотя могут быть скопления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полостях (гидроторакс,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гидроперикард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асцит), общие массивные отеки (анасарка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3869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жалобы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Слабость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smtClean="0">
                <a:solidFill>
                  <a:prstClr val="black"/>
                </a:solidFill>
              </a:rPr>
              <a:t>быстрая </a:t>
            </a:r>
            <a:r>
              <a:rPr lang="ru-RU" dirty="0">
                <a:solidFill>
                  <a:prstClr val="black"/>
                </a:solidFill>
              </a:rPr>
              <a:t>утомляемость, снижение </a:t>
            </a:r>
            <a:r>
              <a:rPr lang="ru-RU" dirty="0" smtClean="0">
                <a:solidFill>
                  <a:prstClr val="black"/>
                </a:solidFill>
              </a:rPr>
              <a:t>работоспособности, потеря аппетита, тошнота, рвота, диарея </a:t>
            </a:r>
            <a:r>
              <a:rPr lang="ru-RU" dirty="0" smtClean="0"/>
              <a:t>(проявление интоксикации при развитии хронической почечной недостаточности).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Головные </a:t>
            </a:r>
            <a:r>
              <a:rPr lang="ru-RU" dirty="0">
                <a:solidFill>
                  <a:prstClr val="black"/>
                </a:solidFill>
              </a:rPr>
              <a:t>боли, головокружения, мелькание мушек перед глазами, заложенность </a:t>
            </a:r>
            <a:r>
              <a:rPr lang="ru-RU" dirty="0" smtClean="0">
                <a:solidFill>
                  <a:prstClr val="black"/>
                </a:solidFill>
              </a:rPr>
              <a:t>ушей (симптомы вторичной артериальной гипертензии) </a:t>
            </a:r>
          </a:p>
        </p:txBody>
      </p:sp>
    </p:spTree>
    <p:extLst>
      <p:ext uri="{BB962C8B-B14F-4D97-AF65-F5344CB8AC3E}">
        <p14:creationId xmlns:p14="http://schemas.microsoft.com/office/powerpoint/2010/main" val="249553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заболевания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 расспроса)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За 2 недели до появления первых признаков заболевания – проявления стрептококковой инфекции (тонзиллит, ангина, скарлатина, ОРИ), переохлаждение (купание в холодной воде)(</a:t>
            </a:r>
            <a:r>
              <a:rPr lang="ru-RU" dirty="0" err="1" smtClean="0">
                <a:solidFill>
                  <a:prstClr val="black"/>
                </a:solidFill>
              </a:rPr>
              <a:t>Гломерулонефрит</a:t>
            </a:r>
            <a:r>
              <a:rPr lang="ru-RU" dirty="0" smtClean="0">
                <a:solidFill>
                  <a:prstClr val="black"/>
                </a:solidFill>
              </a:rPr>
              <a:t>- аутоиммунное воспаление).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Физические нагрузки, тряская езда, обильное питье (факторы, способствующие отделению и перемещению камней) – провокация почечной колики. Часто – рецидивы данных симптомов.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Факторы риска развития заболеваний почек- аллергические реакции на </a:t>
            </a:r>
            <a:r>
              <a:rPr lang="ru-RU" dirty="0" smtClean="0"/>
              <a:t>лекарственные препараты, поствакцинальная реакция, лечение </a:t>
            </a:r>
            <a:r>
              <a:rPr lang="ru-RU" dirty="0" err="1" smtClean="0"/>
              <a:t>нефротоксичными</a:t>
            </a:r>
            <a:r>
              <a:rPr lang="ru-RU" dirty="0" smtClean="0"/>
              <a:t> препаратами (препараты золота), алкоголь, героин. Беременность.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Постепенное развитие</a:t>
            </a:r>
            <a:r>
              <a:rPr lang="ru-RU" dirty="0" smtClean="0"/>
              <a:t>….характерно для пиелонефрита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жизни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заболеваний мочевыводящей системы в прошлом или симптомов (отеки, боли, изменение цвета мочи, немотивированная повышенная температура) </a:t>
            </a:r>
          </a:p>
          <a:p>
            <a:r>
              <a:rPr lang="ru-RU" dirty="0" smtClean="0"/>
              <a:t>Наличие системных аутоиммунных заболеваний (СКВ, ревматоидный артрит), сахарного диабета, подагры, гнойных заболеваний (остеомиелит, бронхоэктатическая болезнь        амилоидоз почек)</a:t>
            </a:r>
          </a:p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27940" y="3329796"/>
            <a:ext cx="368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1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и физиология мочевыводящей системы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	Система </a:t>
            </a:r>
            <a:r>
              <a:rPr lang="ru-RU" dirty="0">
                <a:latin typeface="Arial" panose="020B0604020202020204" pitchFamily="34" charset="0"/>
              </a:rPr>
              <a:t>мочеотделения состоит из почек, в которых образуется </a:t>
            </a:r>
            <a:r>
              <a:rPr lang="ru-RU" dirty="0" smtClean="0">
                <a:latin typeface="Arial" panose="020B0604020202020204" pitchFamily="34" charset="0"/>
              </a:rPr>
              <a:t>моча</a:t>
            </a:r>
            <a:r>
              <a:rPr lang="ru-RU" dirty="0">
                <a:latin typeface="Arial" panose="020B0604020202020204" pitchFamily="34" charset="0"/>
              </a:rPr>
              <a:t>, и мочевыводящих путей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	Почки </a:t>
            </a:r>
            <a:r>
              <a:rPr lang="ru-RU" dirty="0">
                <a:latin typeface="Arial" panose="020B0604020202020204" pitchFamily="34" charset="0"/>
              </a:rPr>
              <a:t>расположены на уровне между XI–</a:t>
            </a:r>
            <a:r>
              <a:rPr lang="ru-RU" dirty="0" err="1">
                <a:latin typeface="Arial" panose="020B0604020202020204" pitchFamily="34" charset="0"/>
              </a:rPr>
              <a:t>XIIгруднымии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II–</a:t>
            </a:r>
            <a:r>
              <a:rPr lang="ru-RU" dirty="0" err="1" smtClean="0">
                <a:latin typeface="Arial" panose="020B0604020202020204" pitchFamily="34" charset="0"/>
              </a:rPr>
              <a:t>IIIпоясничными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позвонками (причем правая почка на один позвонок ниже </a:t>
            </a:r>
            <a:r>
              <a:rPr lang="ru-RU" dirty="0" smtClean="0">
                <a:latin typeface="Arial" panose="020B0604020202020204" pitchFamily="34" charset="0"/>
              </a:rPr>
              <a:t>левой</a:t>
            </a:r>
            <a:r>
              <a:rPr lang="ru-RU" dirty="0">
                <a:latin typeface="Arial" panose="020B0604020202020204" pitchFamily="34" charset="0"/>
              </a:rPr>
              <a:t>), </a:t>
            </a:r>
            <a:r>
              <a:rPr lang="ru-RU" dirty="0" err="1">
                <a:latin typeface="Arial" panose="020B0604020202020204" pitchFamily="34" charset="0"/>
              </a:rPr>
              <a:t>забрюшинно</a:t>
            </a:r>
            <a:r>
              <a:rPr lang="ru-RU" dirty="0">
                <a:latin typeface="Arial" panose="020B0604020202020204" pitchFamily="34" charset="0"/>
              </a:rPr>
              <a:t>, в жировой клетчатке, одеты капсулой. В середине их внутренней стороны находятся почечные лоханки, которые переходят в мочеточники. У входа в малый таз снизу и сзади они впадают в мочевой пузырь. Мочевой пузырь расположен за лобком в передней части малого таза, из него выходит мочеиспускательный канал.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жизни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Уточнить наличие в анамнезе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туберкулеза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вирусного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гепатита,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сифилиса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Нахождение 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в эпидемических очагах лептоспироза,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геморрагической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лихорадки,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малярии (возможно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поражение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почек).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Выяснить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, служил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ли 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армии (наличие патологических изменений в анализах).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У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женщин уточняется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, имелся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ли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гестоз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во второй половине </a:t>
            </a:r>
            <a:r>
              <a:rPr lang="ru-RU" dirty="0" smtClean="0">
                <a:latin typeface="Arial" panose="020B0604020202020204" pitchFamily="34" charset="0"/>
              </a:rPr>
              <a:t>беременности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551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Общий осмотр</a:t>
            </a:r>
            <a:endParaRPr lang="ru-RU" sz="36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8249"/>
            <a:ext cx="10515600" cy="4658714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Почечные отеки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лице, особенно на веках, и интенсивно выражены по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утрам. Механизм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окотического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давления (потеря белка), повышение проницаемости капилляров, активация РААС и увеличение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 и воды, снижение клубочковой фильтрации.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 бледное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Кожные покровы бледные. Механизм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синтеза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эритропоэтина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почках, в результате чего развиваются анемия, а также спазм почечных сосудов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facies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nephritica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мочевины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Механизм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почки не способны осуществлять выделительную функцию, и тогда ее начинают осуществлять другие органы – кожа, органы дыхательной системы. Выделение токсинов кожей приводит к тому, что она становится покрытой белым налетом, на коже видны следы расчесов, поскольку выделяющиеся вещества вызывают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зуд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4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68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</a:rPr>
              <a:t>Общий 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</a:rPr>
              <a:t>осмотр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положение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пациента в постели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–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активное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(в начальной стадии многих заболеваний почек при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сохранении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их функций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);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–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пассивное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(при уремической коме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(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интоксикация,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гипоэнергетическое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состояние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–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вынужденное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: положение пациента на больном боку, с согнутой в тазобедренном и коленном суставах и приведенной к животу ногой на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стороне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поражения при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паранефрите.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При почечной колике из-за болей пациент мечется, меняет позы, кричит, не может найти положение, в котором боль стала бы слабее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82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области почек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области почек и мочевого пузыря, как правило, дает мало информации, за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 определяющихся односторонних увеличений в области крупных опухолей, особенно у истощенных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 кожи (переход воспаления с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паранефральной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клетчатки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кожу)</a:t>
            </a:r>
          </a:p>
        </p:txBody>
      </p:sp>
    </p:spTree>
    <p:extLst>
      <p:ext uri="{BB962C8B-B14F-4D97-AF65-F5344CB8AC3E}">
        <p14:creationId xmlns:p14="http://schemas.microsoft.com/office/powerpoint/2010/main" val="3183143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Перкуссия мочевого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пузыря после опорожнения.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перкуссии над лоном (в области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проекции пустого мочевого пузыря)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тимпанический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звук. При острой задержке мочи перкуссия выявляет тупой звук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поколачивания (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Пастернацкого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заключающийся в поколачивании области проекции почек, для чего ладонь одной руки врач накладывает на область почек, а другой рукой производит поколачивания (не очень сильно). Положительным симптомом считается появление боли при поколачивании. Этот симптом положителен при почечнокаменной болезни,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паранефрите.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ноцицепторов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растянутой и напряженной почечной капсулы, лоханки, сотрясение конкрементов, воспаленной околопочечной клетчатки.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37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Пальпация почек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Почки у здорового человека не пальпируются (</a:t>
            </a:r>
            <a:r>
              <a:rPr lang="ru-RU" dirty="0" err="1" smtClean="0"/>
              <a:t>забрюшинно</a:t>
            </a:r>
            <a:r>
              <a:rPr lang="ru-RU" dirty="0" smtClean="0"/>
              <a:t> в жировом ложе, фиксированы, спереди прикрыты реберными дугами)</a:t>
            </a:r>
          </a:p>
          <a:p>
            <a:r>
              <a:rPr lang="ru-RU" dirty="0" smtClean="0"/>
              <a:t>Прощупать возможно при увеличении (кисты, </a:t>
            </a:r>
            <a:r>
              <a:rPr lang="ru-RU" dirty="0" err="1" smtClean="0"/>
              <a:t>поликистоз</a:t>
            </a:r>
            <a:r>
              <a:rPr lang="ru-RU" dirty="0" smtClean="0"/>
              <a:t>, опухоль, нефроптоз)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087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464"/>
          </a:xfrm>
        </p:spPr>
        <p:txBody>
          <a:bodyPr/>
          <a:lstStyle/>
          <a:p>
            <a:pPr algn="ctr"/>
            <a:r>
              <a:rPr lang="ru-RU" b="1" dirty="0" smtClean="0"/>
              <a:t>Методика пальпации почек лежа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Глубокая </a:t>
            </a:r>
            <a:r>
              <a:rPr lang="ru-RU" sz="3200" b="1" dirty="0" err="1">
                <a:solidFill>
                  <a:prstClr val="black"/>
                </a:solidFill>
              </a:rPr>
              <a:t>бимануальная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</a:rPr>
              <a:t>пальпация лежа.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При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пальпации почек, как и при пальпации других органов, пациент должен лежать на ровной удобной поверхности, руки желательно скрестить на груди. Врач садится справа от пациента, для приближения почки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к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пальпирующей руке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подкладывает ладонь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левой руки под поясницу, а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ладонь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правой руки кладет на живот снаружи от латерального края прямой мышцы живота перпендикулярно реберной дуге. Мышцы брюшного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пресса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при пальпации должны быть расслаблены, для чего внимание пациента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отвлекают.На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вдохе правая рука врача погружается в брюшную полость, а с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помощью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левой руки почку пытаются приблизить к пальпирующей руке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. На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выдохе почка опускается и можно прощупать ее нижний край.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73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пальпации почек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3358"/>
            <a:ext cx="10515600" cy="475360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болезненность,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гладкость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бугристость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смещаемость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Болезненность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пальпации отмечается при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воспалительныхзаболеваниях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почек (паранефрите,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пиелонефрите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мочекаменной болезни, опухолях (например, гипернефроме). При паранефрите почка резко болезненна при пальпации, увеличена,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бобовидную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02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пальпации почек стоя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1504"/>
            <a:ext cx="10515600" cy="4351338"/>
          </a:xfrm>
        </p:spPr>
        <p:txBody>
          <a:bodyPr/>
          <a:lstStyle/>
          <a:p>
            <a:r>
              <a:rPr lang="ru-RU" dirty="0" smtClean="0"/>
              <a:t>Методика пальпации почек стоя была предложена Боткиным С.П.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пальпации пациент стоит лицом к врачу, сидящему на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мышцы брюшного пресса расслаблены. Туловище слегка наклонено вперед. Пальпация позволяет установить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опущение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почки (нефроптоз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Результаты пальпации почек стоя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3 степени нефроптоза: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ст., когда пальпируется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полюс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почки;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ст.,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пальпируется вся почка;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ст.,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которой почка свободно смещается в различных направлениях, может заходить на противоположную сторону и значительно смещаться вниз.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36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Пальпация мочевого пузыря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Пальпация мочевого пузыря может осуществиться при значительном скоплении в нем мочи. Мочевой пузырь определяется над лобком в виде эластичного флюктуирующего образования, при резком переполнении—с верхней границей почти у пупка.</a:t>
            </a:r>
          </a:p>
        </p:txBody>
      </p:sp>
    </p:spTree>
    <p:extLst>
      <p:ext uri="{BB962C8B-B14F-4D97-AF65-F5344CB8AC3E}">
        <p14:creationId xmlns:p14="http://schemas.microsoft.com/office/powerpoint/2010/main" val="321254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4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Аускультация почечных артерий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для выявления стенозов почечных артерий.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Методика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. Проводят 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в положении пациента лежа на спине. </a:t>
            </a:r>
            <a:r>
              <a:rPr lang="ru-RU" dirty="0">
                <a:latin typeface="Arial" panose="020B0604020202020204" pitchFamily="34" charset="0"/>
              </a:rPr>
              <a:t>Стетоскоп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 плотно прижимают к брюшной стенке на 2–3 см выше пупка и на 2–3 см в сторону от него. Сзади аускультацию проводят в положении пациента сидя.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Стетоскоп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устанавливают 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поясничной области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в реберно-позвоночном углу слева и справа.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Результат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выявление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систолического шума в указанных точках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свидетельствует о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стенозе почечных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артерий.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07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Автоматическая мочевая станция</a:t>
            </a:r>
            <a:r>
              <a:rPr lang="en-US" sz="3200" b="1" dirty="0" smtClean="0"/>
              <a:t>:</a:t>
            </a:r>
            <a:r>
              <a:rPr lang="ru-RU" sz="3200" b="1" dirty="0" smtClean="0"/>
              <a:t> автоматическая микроскопия осадка </a:t>
            </a:r>
            <a:r>
              <a:rPr lang="ru-RU" sz="3200" b="1" dirty="0" err="1" smtClean="0"/>
              <a:t>мочи+автоматический</a:t>
            </a:r>
            <a:r>
              <a:rPr lang="ru-RU" sz="3200" b="1" dirty="0" smtClean="0"/>
              <a:t> анализатор химических свойств мочи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853" y="1858168"/>
            <a:ext cx="9017390" cy="4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0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Анализатор  мочи (</a:t>
            </a:r>
            <a:r>
              <a:rPr lang="en-US" dirty="0" smtClean="0"/>
              <a:t>Uri</a:t>
            </a:r>
            <a:r>
              <a:rPr lang="ru-RU" dirty="0" smtClean="0"/>
              <a:t>СКАН)- СКРИНИНГ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28" y="1825625"/>
            <a:ext cx="6119445" cy="4814326"/>
          </a:xfrm>
        </p:spPr>
      </p:pic>
    </p:spTree>
    <p:extLst>
      <p:ext uri="{BB962C8B-B14F-4D97-AF65-F5344CB8AC3E}">
        <p14:creationId xmlns:p14="http://schemas.microsoft.com/office/powerpoint/2010/main" val="2054472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методика сбора мочи для анализа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Контейнер для сбора мочи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29710"/>
            <a:ext cx="5157787" cy="343531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Пробирка для </a:t>
            </a:r>
            <a:r>
              <a:rPr lang="ru-RU" dirty="0" err="1" smtClean="0"/>
              <a:t>безконтактного</a:t>
            </a:r>
            <a:r>
              <a:rPr lang="ru-RU" dirty="0" smtClean="0"/>
              <a:t> забора мочи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9710"/>
            <a:ext cx="5183188" cy="3435317"/>
          </a:xfrm>
        </p:spPr>
      </p:pic>
    </p:spTree>
    <p:extLst>
      <p:ext uri="{BB962C8B-B14F-4D97-AF65-F5344CB8AC3E}">
        <p14:creationId xmlns:p14="http://schemas.microsoft.com/office/powerpoint/2010/main" val="3870366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методика сбора мочи для анализа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4" y="1690689"/>
            <a:ext cx="7835704" cy="4977398"/>
          </a:xfrm>
        </p:spPr>
      </p:pic>
    </p:spTree>
    <p:extLst>
      <p:ext uri="{BB962C8B-B14F-4D97-AF65-F5344CB8AC3E}">
        <p14:creationId xmlns:p14="http://schemas.microsoft.com/office/powerpoint/2010/main" val="2932650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методы исследования мочи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Общий анализ мочи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сбора - вся утренняя порция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этим 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тщательный туалет наружных половых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 Посуда –сухая и читая.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физические свойства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удельный вес (плотность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1018 -1026), прозрачная, соломенно-желтая (за счет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урохромов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реакция слабо-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нейтральная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– белок, сахар, ацетон,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билирубин,уробилин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отсутствуют,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микроскопию мочевого осадка –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плоского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0-3 в п/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0-5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(муж.), 0-6 в п/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(жен.),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муж.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у жен. 0-3 в п/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цилиндры отсутствуют,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неплоского и почечного эпителия – отсутствуют, соли – отсутствуют.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норме моча прозрачная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соломенно-желтый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цвет(в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счет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урохромов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79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плотность мочи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представление о способности почек к концентрированию и разведению. Так как этот показатель зависит от концентрации в моче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осмотически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(мочевина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мочевая кислота,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соли),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 нему можно судить 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концентрационной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почек. Относительная плотность мочи измеряется урометром. В норме она колеблется от 1,001 до 1,025–1,030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удельного веса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Механизм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концентрационной функции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удельного веса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1030 – признаки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глюкозурии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протеинурии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58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34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8468"/>
            <a:ext cx="10515600" cy="4848495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Изменение цвета мочи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светло-желтый – при полиурии, желто-коричневый – при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олигурии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мясных помоев –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эритроцитурии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гематурии, интенсивно-желтый – билирубин, уробилин.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Окрашивание медикаментами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розово-красный – прием ацетилсалициловой кислоты,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темно-коричневый -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метронидазол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оранжевый –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фурадонин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фурагин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Помутнение мочи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повышенного содержания лейкоцитов, бактерий, солей, слизи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Изменение запаха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здоровых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специфический запах, который связан с присутствием в ней летучих эфирных кислот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длительном стоянии из-за разложения мочевины бактериями моча приобретает резкий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 аммиака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Неприятный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гнилостный запах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разложения появляется при резко выраженной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бактериурии (инфекцию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путей).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Сладковатый или фруктовый запах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присутствием в моче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кетоновых тел.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22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мочи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с помощью индикаторной тест-полоски с интервалом значений рН от 5 до 9. На рН мочи влияют фактор питания (кислая- при перегрузки мясной пищей, щелочная – овощная диета), некоторые лекарственные препараты. Кроме того, рН может измениться при ряде заболеваний. В норме рН мочи около 6.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Респираторный, метаболический ацидоз при сахарном диабете, сердечной недостаточности,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алкалоз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воспалительном процессе в мочевыводящих путях.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824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Анализ мочи общий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Качественное и количественное определение  белка в моче (</a:t>
            </a:r>
            <a:r>
              <a:rPr lang="ru-RU" b="1" dirty="0" smtClean="0"/>
              <a:t>симптом протеинурии</a:t>
            </a:r>
            <a:r>
              <a:rPr lang="ru-RU" dirty="0" smtClean="0"/>
              <a:t>). Механизм определения основан на термической и химической коагуляции белка (пробы с азотной и сульфосалициловой кислотой).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с азотной кислотой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выявить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моче, равное 0,033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г/л (</a:t>
            </a:r>
            <a:r>
              <a:rPr lang="ru-RU" sz="2400" dirty="0" smtClean="0"/>
              <a:t>метод </a:t>
            </a:r>
            <a:r>
              <a:rPr lang="ru-RU" sz="2400" dirty="0" err="1" smtClean="0"/>
              <a:t>Брандберга</a:t>
            </a:r>
            <a:r>
              <a:rPr lang="ru-RU" sz="2400" dirty="0" smtClean="0"/>
              <a:t>-Робертса-</a:t>
            </a:r>
            <a:r>
              <a:rPr lang="ru-RU" sz="2400" dirty="0" err="1" smtClean="0"/>
              <a:t>Стольникова</a:t>
            </a:r>
            <a:r>
              <a:rPr lang="ru-RU" sz="2400" dirty="0" smtClean="0"/>
              <a:t>)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с сульфосалициловой кислотой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пробирку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наливают 4–5 мл мочи и добавляют 8–10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 реактива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наличии белка в моче, в зависимости от его количества, может быть помутнение или выпадет хлопьевидный осадок. Проба считается очень чувствительной,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белка в моче в количестве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0,015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г/л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настоящее время в автоматических анализаторах используются другие методы определения белка как качественные, так и количественные, среди них- диагностические тест-полоски, турбидиметрические, колориметрические.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8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и физиология мочевыводящей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структурно-функциональной единицей почки является нефрон. Каждый нефрон состоит из почечного тельца (или клубочка) и канальца, который делится на 3 отдела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проксимальный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извитой каналец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порядка;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петля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Генле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дистальный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извитой каналец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порядка.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16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904" y="360297"/>
            <a:ext cx="1047641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Протеинурия по происхождению бывает</a:t>
            </a:r>
            <a:r>
              <a:rPr lang="ru-RU" sz="2400" dirty="0"/>
              <a:t>: 1) </a:t>
            </a:r>
            <a:r>
              <a:rPr lang="ru-RU" sz="2400" b="1" dirty="0"/>
              <a:t>внепочечной</a:t>
            </a:r>
            <a:r>
              <a:rPr lang="ru-RU" sz="2400" dirty="0"/>
              <a:t> / </a:t>
            </a:r>
            <a:r>
              <a:rPr lang="ru-RU" sz="2400" dirty="0" err="1"/>
              <a:t>экстраренальной</a:t>
            </a:r>
            <a:r>
              <a:rPr lang="ru-RU" sz="2400" dirty="0"/>
              <a:t> (обычно не более 1 г/л): а) </a:t>
            </a:r>
            <a:r>
              <a:rPr lang="ru-RU" sz="2400" dirty="0" err="1"/>
              <a:t>преренальная</a:t>
            </a:r>
            <a:r>
              <a:rPr lang="ru-RU" sz="2400" dirty="0"/>
              <a:t>/надпочечная протеинурия может быть следствием увеличения концентрации белка в плазме крови в результате его чрезмерной продукции или избыточного потребления (например, белковые коктейли), при усиленном распаде белка в тканях и </a:t>
            </a:r>
            <a:r>
              <a:rPr lang="ru-RU" sz="2400" dirty="0" smtClean="0"/>
              <a:t>гемолизе, протеинурия переполнения (</a:t>
            </a:r>
            <a:r>
              <a:rPr lang="ru-RU" sz="2400" dirty="0" err="1" smtClean="0"/>
              <a:t>миеломная</a:t>
            </a:r>
            <a:r>
              <a:rPr lang="ru-RU" sz="2400" dirty="0" smtClean="0"/>
              <a:t> болезнь); </a:t>
            </a:r>
            <a:r>
              <a:rPr lang="ru-RU" sz="2400" dirty="0"/>
              <a:t>б) </a:t>
            </a:r>
            <a:r>
              <a:rPr lang="ru-RU" sz="2400" dirty="0" err="1"/>
              <a:t>постренальная</a:t>
            </a:r>
            <a:r>
              <a:rPr lang="ru-RU" sz="2400" dirty="0"/>
              <a:t> протеинурия — связанна с патологией мочевыводящей системы (белок попадает в мочу из мочевых и половых путей как примесь воспалительного экссудата) и 2) </a:t>
            </a:r>
            <a:r>
              <a:rPr lang="ru-RU" sz="2400" b="1" dirty="0"/>
              <a:t>почечной/ренальной</a:t>
            </a:r>
            <a:r>
              <a:rPr lang="ru-RU" sz="2400" dirty="0"/>
              <a:t> (белок попадает в мочу из нефронов): а) селективной (потеря низкомолекулярных белков) – при минимальном (чаще обратимом) повреждении </a:t>
            </a:r>
            <a:r>
              <a:rPr lang="ru-RU" sz="2400" dirty="0" err="1"/>
              <a:t>гломерулярного</a:t>
            </a:r>
            <a:r>
              <a:rPr lang="ru-RU" sz="2400" dirty="0"/>
              <a:t> фильтра и представлена белками с молекулярной массой не более 6800: альбумином, </a:t>
            </a:r>
            <a:r>
              <a:rPr lang="ru-RU" sz="2400" dirty="0" err="1"/>
              <a:t>церулоплазмином</a:t>
            </a:r>
            <a:r>
              <a:rPr lang="ru-RU" sz="2400" dirty="0"/>
              <a:t>, </a:t>
            </a:r>
            <a:r>
              <a:rPr lang="ru-RU" sz="2400" dirty="0" err="1"/>
              <a:t>трансферрином</a:t>
            </a:r>
            <a:r>
              <a:rPr lang="ru-RU" sz="2400" dirty="0"/>
              <a:t>; б) неселективной (потеря низко- и крупно- молекулярных белков) – при тяжелом повреждении </a:t>
            </a:r>
            <a:r>
              <a:rPr lang="ru-RU" sz="2400" dirty="0" err="1"/>
              <a:t>гломерулярного</a:t>
            </a:r>
            <a:r>
              <a:rPr lang="ru-RU" sz="2400" dirty="0"/>
              <a:t> фильтра, отличается выходом высокомолекулярных белков (γ-глобулинов, α2-глобулинов, β- липопротеинов) [2].</a:t>
            </a:r>
          </a:p>
        </p:txBody>
      </p:sp>
    </p:spTree>
    <p:extLst>
      <p:ext uri="{BB962C8B-B14F-4D97-AF65-F5344CB8AC3E}">
        <p14:creationId xmlns:p14="http://schemas.microsoft.com/office/powerpoint/2010/main" val="24681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Протеинурия, альбуминурия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smtClean="0"/>
              <a:t>Протеинурия— </a:t>
            </a:r>
            <a:r>
              <a:rPr lang="ru-RU" dirty="0"/>
              <a:t>выделение с мочой </a:t>
            </a:r>
            <a:r>
              <a:rPr lang="ru-RU" dirty="0" smtClean="0"/>
              <a:t>белка более </a:t>
            </a:r>
            <a:r>
              <a:rPr lang="ru-RU" dirty="0"/>
              <a:t>5</a:t>
            </a:r>
            <a:r>
              <a:rPr lang="ru-RU" dirty="0" smtClean="0"/>
              <a:t>0 </a:t>
            </a:r>
            <a:r>
              <a:rPr lang="ru-RU" dirty="0"/>
              <a:t>мг/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smtClean="0"/>
              <a:t>(0,05г/</a:t>
            </a:r>
            <a:r>
              <a:rPr lang="ru-RU" dirty="0" err="1" smtClean="0"/>
              <a:t>сут</a:t>
            </a:r>
            <a:r>
              <a:rPr lang="ru-RU" dirty="0" smtClean="0"/>
              <a:t>), а альбуминов более 30 мг/</a:t>
            </a:r>
            <a:r>
              <a:rPr lang="ru-RU" dirty="0" err="1" smtClean="0"/>
              <a:t>сут</a:t>
            </a:r>
            <a:r>
              <a:rPr lang="ru-RU" dirty="0" smtClean="0"/>
              <a:t> у </a:t>
            </a:r>
            <a:r>
              <a:rPr lang="ru-RU" dirty="0"/>
              <a:t>взрослых, это самый частый признак </a:t>
            </a:r>
            <a:r>
              <a:rPr lang="ru-RU" dirty="0" smtClean="0"/>
              <a:t>поражения </a:t>
            </a:r>
            <a:r>
              <a:rPr lang="ru-RU" dirty="0"/>
              <a:t>почек; имеет </a:t>
            </a:r>
            <a:endParaRPr lang="ru-RU" dirty="0" smtClean="0"/>
          </a:p>
          <a:p>
            <a:r>
              <a:rPr lang="ru-RU" dirty="0" smtClean="0"/>
              <a:t>либо </a:t>
            </a:r>
            <a:r>
              <a:rPr lang="ru-RU" dirty="0"/>
              <a:t>клубочковое </a:t>
            </a:r>
            <a:r>
              <a:rPr lang="ru-RU" dirty="0" smtClean="0"/>
              <a:t>происхождение (</a:t>
            </a:r>
            <a:r>
              <a:rPr lang="ru-RU" dirty="0" err="1" smtClean="0"/>
              <a:t>гломерулонефрит</a:t>
            </a:r>
            <a:r>
              <a:rPr lang="ru-RU" dirty="0" smtClean="0"/>
              <a:t>, </a:t>
            </a:r>
            <a:r>
              <a:rPr lang="ru-RU" dirty="0"/>
              <a:t>гипертоническая нефропатия, </a:t>
            </a:r>
            <a:r>
              <a:rPr lang="ru-RU" dirty="0" smtClean="0"/>
              <a:t>диабетическая нефропатия, </a:t>
            </a:r>
            <a:r>
              <a:rPr lang="ru-RU" dirty="0"/>
              <a:t>амилоидоз </a:t>
            </a:r>
            <a:r>
              <a:rPr lang="ru-RU" dirty="0" smtClean="0"/>
              <a:t>почек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либо </a:t>
            </a:r>
            <a:r>
              <a:rPr lang="ru-RU" dirty="0" err="1"/>
              <a:t>канальцевое</a:t>
            </a:r>
            <a:r>
              <a:rPr lang="ru-RU" dirty="0"/>
              <a:t> (интерстициальные </a:t>
            </a:r>
            <a:r>
              <a:rPr lang="ru-RU" dirty="0" smtClean="0"/>
              <a:t>нефропатии</a:t>
            </a:r>
            <a:r>
              <a:rPr lang="ru-RU" dirty="0"/>
              <a:t>, пиелонефрит, </a:t>
            </a:r>
            <a:r>
              <a:rPr lang="ru-RU" dirty="0" err="1"/>
              <a:t>поликистоз</a:t>
            </a:r>
            <a:r>
              <a:rPr lang="ru-RU" dirty="0"/>
              <a:t> почек, подагрическая </a:t>
            </a:r>
            <a:r>
              <a:rPr lang="ru-RU" dirty="0" smtClean="0"/>
              <a:t>нефропатия </a:t>
            </a:r>
            <a:r>
              <a:rPr lang="ru-RU" dirty="0"/>
              <a:t>и др.), </a:t>
            </a:r>
            <a:endParaRPr lang="ru-RU" dirty="0" smtClean="0"/>
          </a:p>
          <a:p>
            <a:r>
              <a:rPr lang="ru-RU" dirty="0" smtClean="0"/>
              <a:t>либо </a:t>
            </a:r>
            <a:r>
              <a:rPr lang="ru-RU" dirty="0"/>
              <a:t>смешанное </a:t>
            </a:r>
            <a:r>
              <a:rPr lang="ru-RU" dirty="0" smtClean="0"/>
              <a:t>(</a:t>
            </a:r>
            <a:r>
              <a:rPr lang="ru-RU" dirty="0" err="1" smtClean="0"/>
              <a:t>гломерулонефрит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err="1" smtClean="0"/>
              <a:t>тубулоинтерстициальным</a:t>
            </a:r>
            <a:r>
              <a:rPr lang="ru-RU" dirty="0" smtClean="0"/>
              <a:t> </a:t>
            </a:r>
            <a:r>
              <a:rPr lang="ru-RU" dirty="0"/>
              <a:t>компонентом).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9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почечной протеинурии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653" y="1690688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1.Функциональные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1.1 Ортостатическая(длительное пребывание в положении стоя)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1.2 Протеинурия напряжения (маршевая) (тубулярное происхождение)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1.3 Лихорадочная протеинурия (</a:t>
            </a:r>
            <a:r>
              <a:rPr lang="ru-RU" dirty="0" err="1" smtClean="0"/>
              <a:t>гломерулярное</a:t>
            </a:r>
            <a:r>
              <a:rPr lang="ru-RU" dirty="0" smtClean="0"/>
              <a:t> происхождение)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54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Причины  почечной протеинурии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b="1" dirty="0" smtClean="0"/>
              <a:t>. Поражение почек</a:t>
            </a:r>
          </a:p>
          <a:p>
            <a:pPr marL="0" indent="0">
              <a:buNone/>
            </a:pPr>
            <a:r>
              <a:rPr lang="ru-RU" dirty="0" smtClean="0"/>
              <a:t>    2.1 повышенная фильтрация (поражение клубочков)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2.2 сниженная </a:t>
            </a:r>
            <a:r>
              <a:rPr lang="ru-RU" dirty="0" err="1" smtClean="0"/>
              <a:t>реабсорбция</a:t>
            </a:r>
            <a:r>
              <a:rPr lang="ru-RU" dirty="0" smtClean="0"/>
              <a:t> (поражение канальцев)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Длительная, постоянная протеинурия как правило органического происхождения !</a:t>
            </a:r>
          </a:p>
          <a:p>
            <a:pPr marL="0" indent="0"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954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Определения глюкозы в моче – </a:t>
            </a:r>
            <a:r>
              <a:rPr lang="ru-RU" dirty="0" err="1" smtClean="0"/>
              <a:t>глюкозурии</a:t>
            </a:r>
            <a:endParaRPr lang="ru-RU" dirty="0" smtClean="0"/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проба (проба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Гайнеса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).Проба основана на свойстве глюкозы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восстанавливать гидрат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окиси меди в гидрат закиси меди (желтый цвет) или окись меди (красный цвет). В норме глюкозы в моче нет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Количественное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глюкозыв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моче проводят в тех порциях мочи, где она была обнаружена качественно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Полуколичественное определение глюкозы с помощью «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Глюкотеста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Глюкозурия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сахарного диабета, при нефросклерозе.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14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кетоновых тел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ацетон,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ацетоноуксусная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β-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оксима-сляная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кислоты). 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 они появляются совместно, поэтому раздельное их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клинического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значенияне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Кетоновые тела в моче – симптом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кетонурии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при декомпенсации сахарного диабета, голодании, интоксикации у детей.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определены экспресс-методом с помощью диагностических полосок.</a:t>
            </a:r>
          </a:p>
        </p:txBody>
      </p:sp>
    </p:spTree>
    <p:extLst>
      <p:ext uri="{BB962C8B-B14F-4D97-AF65-F5344CB8AC3E}">
        <p14:creationId xmlns:p14="http://schemas.microsoft.com/office/powerpoint/2010/main" val="386687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желчных пигментов в моче чаще всего определяют билирубин и уробилин.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 может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уробилина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Выделение уробилина в большом количестве носит название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уробилинурии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наблюдается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паренхиматозной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гемолитической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желтухах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уробилинурии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паренхиматозной и гемолитической желтухе.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билирубинурии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желчных пигментов в моче при механической желтухе.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70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</a:t>
            </a:r>
            <a:r>
              <a:rPr lang="ru-RU" sz="3600" b="1" dirty="0" smtClean="0">
                <a:solidFill>
                  <a:prstClr val="black"/>
                </a:solidFill>
              </a:rPr>
              <a:t>общий. Микроскопия осадка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Цель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исследования—определить природу тех составных частей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находятся в ней в виде взвеси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 определяются при химическом исследовании профильтрованной мочи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выражаются числом найденных в поле зрения элементов осадка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мочевого осадка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видимые под микроскопом, разделяются на организованные (эритроциты, лейкоциты, эпителиальные клетки,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цилиндры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неорганизованные(различного рода кристаллические 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аморфные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соли). </a:t>
            </a: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063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общий. Микроскопия </a:t>
            </a:r>
            <a:r>
              <a:rPr lang="ru-RU" sz="3600" b="1" dirty="0" smtClean="0">
                <a:solidFill>
                  <a:prstClr val="black"/>
                </a:solidFill>
              </a:rPr>
              <a:t>осадка (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элементы</a:t>
            </a:r>
            <a:r>
              <a:rPr lang="ru-RU" sz="3600" b="1" dirty="0" smtClean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</a:rPr>
              <a:t>Организованные элементы мочевого осадка—эпителиальные </a:t>
            </a: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</a:rPr>
              <a:t>клетки</a:t>
            </a: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</a:rPr>
              <a:t>, лейкоциты, эритроциты, цилиндры. </a:t>
            </a:r>
            <a:endParaRPr lang="ru-RU" sz="17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</a:rPr>
              <a:t>Эпителиальные </a:t>
            </a: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</a:rPr>
              <a:t>клетки в мочевом осадке могут быть в виде </a:t>
            </a:r>
            <a:r>
              <a:rPr lang="ru-RU" sz="1700" dirty="0" err="1">
                <a:solidFill>
                  <a:prstClr val="black"/>
                </a:solidFill>
                <a:latin typeface="Arial" panose="020B0604020202020204" pitchFamily="34" charset="0"/>
              </a:rPr>
              <a:t>плоского,переходного</a:t>
            </a: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</a:rPr>
              <a:t> и почечного эпителия. </a:t>
            </a:r>
            <a:endParaRPr lang="ru-RU" sz="17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плоского эпителия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диагностического значения не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(половые органы).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переходного эпителия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выстилают слизистую почечных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лоханок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мочеточников, мочевого пузыря и встречаются в нормальной моче в единичном количестве. Появление в моче большого количества клеток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переходного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эпителия указывает на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воспалительный процесс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лоханках или мочевом пузыре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почечного эпителия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нормальной моче не обнаруживаются. Наличие их в моче является характерным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признаком острых 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поражений почек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(острые и хронические нефриты, амилоидоз), 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лихорадочных состояний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интоксикации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22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Анализ мочи общий. Микроскопия осадка 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элементы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моче представлены главным образом нейтрофилами и могут содержаться в небольшом количестве в норме (до 3–6 в поле зрения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Лейкоцитов более 5-6 в п/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лейкоцитурии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(признак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инфекционных, гнойных процессов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Пиурия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макроскопическое обнаружение гноя в моче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Нейтрофильная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лейкоцитурия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признак инфекционных процессов (миграция лейкоцитов в очаг инфекции),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лимфоцитарная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признак аутоиммунных процессов (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гломерулонефрит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болезни соединительной ткани)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2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изиология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мочевыводящей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Основные функции почки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экскреция,</a:t>
            </a:r>
          </a:p>
          <a:p>
            <a:r>
              <a:rPr lang="ru-RU" dirty="0" err="1" smtClean="0"/>
              <a:t>ионо</a:t>
            </a:r>
            <a:r>
              <a:rPr lang="ru-RU" dirty="0" smtClean="0"/>
              <a:t>-,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осмо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волюморегуляция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регуляция кислотно-щелочного равновесия –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осуществляются за счет механизмов фильтрации, </a:t>
            </a:r>
            <a:r>
              <a:rPr lang="ru-RU" dirty="0" err="1" smtClean="0"/>
              <a:t>реабсорбции</a:t>
            </a:r>
            <a:r>
              <a:rPr lang="ru-RU" dirty="0" smtClean="0"/>
              <a:t> и секреции.</a:t>
            </a:r>
          </a:p>
          <a:p>
            <a:pPr marL="0" indent="0">
              <a:buNone/>
            </a:pPr>
            <a:r>
              <a:rPr lang="ru-RU" dirty="0" smtClean="0"/>
              <a:t>Мочевой пузырь – орган накопления мочи и осуществления опорожнения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770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Анализ мочи общий. Микроскопия осадка 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элементы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Симптом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эритроцитурии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обнаружение более 1-2 эритроцитов в поле зрения в общем анализе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мочи. Гематурия – выраженная </a:t>
            </a:r>
            <a:r>
              <a:rPr lang="ru-RU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эритроцитурия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эритроцитурии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 нарушения: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сосудистой стенки при инфекционных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(инфекция мочевых путей, геморрагическая лихорадка с почечным синдромом, при раке, травме почек, моче-каменной болезни, туберкулезе),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геморрагический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васкулит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токсическом  повреждениях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свертываемости крови (гемофилия,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тромботическая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тромбоцитопеническая пурпура, терапия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антикоагулянтами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6715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Анализ мочи общий. Микроскопия осадка 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элементы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белковые и/или клеточные образования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происхождения. В общем анализе мочи у здорового человека цилиндров нет.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Цилиндры в моче –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цилиндрурии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(поражение клубочков, канальцев)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181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общий. Микроскопия </a:t>
            </a:r>
            <a:r>
              <a:rPr lang="ru-RU" sz="3600" b="1" dirty="0" smtClean="0">
                <a:solidFill>
                  <a:prstClr val="black"/>
                </a:solidFill>
              </a:rPr>
              <a:t>неорганизованного осадка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солей в основном зависит от рН и коллоидного состояния мочи. В кислой моче встречаются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1.Ураты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—аморфные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мочекислые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 (состоят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образом из мочекислого натрия, калия, кальция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магния).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2.Мочевая кислота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—кристаллы разнообразной формы (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ромбической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шестигранной, в виде бочонков, колец, снопов, точечных брусков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идр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окрашенные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красно-бурый или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желтовато-бурый цвет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Макроскопически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мочи, содержащий мочевую кислоту, имеет цвет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золотистого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3.Оксалаты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—бесцветные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кристаллы, чаще в форме октаэдров. Также могут иметь форму четырехгранных призм, гимнастических гирь, спасательных кругов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4.Сернокислая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—тонкие, бесцветные иглы,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одиночку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розетками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могут иметь вид призм.</a:t>
            </a:r>
          </a:p>
        </p:txBody>
      </p:sp>
    </p:spTree>
    <p:extLst>
      <p:ext uri="{BB962C8B-B14F-4D97-AF65-F5344CB8AC3E}">
        <p14:creationId xmlns:p14="http://schemas.microsoft.com/office/powerpoint/2010/main" val="1896012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общий. </a:t>
            </a:r>
            <a:r>
              <a:rPr lang="ru-RU" sz="3600" b="1" dirty="0" smtClean="0">
                <a:solidFill>
                  <a:prstClr val="black"/>
                </a:solidFill>
              </a:rPr>
              <a:t>Микроскопия </a:t>
            </a:r>
            <a:r>
              <a:rPr lang="ru-RU" sz="3600" b="1" dirty="0">
                <a:solidFill>
                  <a:prstClr val="black"/>
                </a:solidFill>
              </a:rPr>
              <a:t>неорганизованного осадка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щелочной и нейтральной моче встречаются: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–фосфаты;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–мочекислый аммоний;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–углекислый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кристаллурии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76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общий. </a:t>
            </a:r>
            <a:r>
              <a:rPr lang="ru-RU" sz="3600" b="1" dirty="0" smtClean="0">
                <a:solidFill>
                  <a:prstClr val="black"/>
                </a:solidFill>
              </a:rPr>
              <a:t>Микроскопия </a:t>
            </a:r>
            <a:r>
              <a:rPr lang="ru-RU" sz="3600" b="1" dirty="0">
                <a:solidFill>
                  <a:prstClr val="black"/>
                </a:solidFill>
              </a:rPr>
              <a:t>неорганизованного осадка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значение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Большое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количество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кристаллов мочевой кислоты,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уратов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в моче встречается при мочекаменной болезни, процессах, связанных с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массивным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распадом клеток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опухоли,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а также при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лихорадочных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состояниях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К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неорганизованным элементам,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встречающимсяв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осадке мочи только в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патологических случаях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, относятся также кристаллы 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цистина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тирозина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, лейцина,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которые наблюдаются при подострой дистрофии печени, отравлениях фосфором. 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Жирные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кислоты и холестерин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встречаются при жировой дистрофии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печени.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8738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общего анализа мочи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Анализ мочи общий имеет значение для скрининга, то есть используется для первичного выявления патологических изменений.</a:t>
            </a:r>
          </a:p>
          <a:p>
            <a:r>
              <a:rPr lang="ru-RU" dirty="0" smtClean="0"/>
              <a:t>Значение его результатов нельзя рассматривать отдельно от других клинических симптомов, полученных методами сбора жалоб, анамнеза, </a:t>
            </a:r>
            <a:r>
              <a:rPr lang="ru-RU" dirty="0" err="1" smtClean="0"/>
              <a:t>физикального</a:t>
            </a:r>
            <a:r>
              <a:rPr lang="ru-RU" dirty="0" smtClean="0"/>
              <a:t> обследования.</a:t>
            </a:r>
          </a:p>
          <a:p>
            <a:pPr marL="0" indent="0" algn="just">
              <a:buNone/>
            </a:pPr>
            <a:r>
              <a:rPr lang="ru-RU" dirty="0" smtClean="0"/>
              <a:t>Например, </a:t>
            </a:r>
            <a:r>
              <a:rPr lang="ru-RU" dirty="0" err="1" smtClean="0"/>
              <a:t>эритроцитурия</a:t>
            </a:r>
            <a:r>
              <a:rPr lang="ru-RU" dirty="0" smtClean="0"/>
              <a:t> может быть различного      происхождения и по одному общему анализу мочи определить место выхода эритроцитов в мочу невозможно. Для этого требуется анализ всех полученных симптомов, а также дополнительные обследования.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91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Количественные методы определения организованного мочевого осадка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выявить патологическое увеличение форменных элементов (лейкоцитов или эритроцитов) и преобладание тех или иных клеток.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Проба Нечипоренко – подсчет количества элементов в 1 мл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</a:t>
            </a: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эр. до 1000,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лейк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– до 2000)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гломерулонефрите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увеличение количества эритроцитов, при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пиелонефрите—лейкоцитов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6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Каковского –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Аддиса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количества форменных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элементов,выделенных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мочой за единицу времени (за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сутки)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Каковского–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Аддиса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норме составляет: эритроцитов до 1000000, лейкоцитов до 2 000000,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цилиндров до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 за сутки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37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Исследование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микроальбуминурии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Исследование с помощью тест полосок в утренней моче</a:t>
            </a:r>
            <a:r>
              <a:rPr lang="en-US" dirty="0"/>
              <a:t>:</a:t>
            </a:r>
            <a:r>
              <a:rPr lang="ru-RU" dirty="0" smtClean="0"/>
              <a:t> (</a:t>
            </a:r>
            <a:r>
              <a:rPr lang="en-US" dirty="0" smtClean="0"/>
              <a:t>N </a:t>
            </a:r>
            <a:r>
              <a:rPr lang="ru-RU" dirty="0" smtClean="0"/>
              <a:t>до</a:t>
            </a:r>
            <a:r>
              <a:rPr lang="en-US" dirty="0" smtClean="0"/>
              <a:t> 20 </a:t>
            </a:r>
            <a:r>
              <a:rPr lang="ru-RU" dirty="0" smtClean="0"/>
              <a:t>мг, </a:t>
            </a:r>
            <a:r>
              <a:rPr lang="ru-RU" dirty="0" err="1" smtClean="0"/>
              <a:t>микроальбуминурия</a:t>
            </a:r>
            <a:r>
              <a:rPr lang="ru-RU" dirty="0" smtClean="0"/>
              <a:t> 20-199мг/л, протеинурия более 200 мг/л)</a:t>
            </a:r>
          </a:p>
          <a:p>
            <a:pPr lvl="0"/>
            <a:r>
              <a:rPr lang="ru-RU" dirty="0" smtClean="0"/>
              <a:t>Исследование в суточной моче </a:t>
            </a:r>
            <a:r>
              <a:rPr lang="ru-RU" dirty="0">
                <a:solidFill>
                  <a:prstClr val="black"/>
                </a:solidFill>
              </a:rPr>
              <a:t>(</a:t>
            </a:r>
            <a:r>
              <a:rPr lang="en-US" dirty="0"/>
              <a:t>N </a:t>
            </a:r>
            <a:r>
              <a:rPr lang="ru-RU" dirty="0"/>
              <a:t>до</a:t>
            </a:r>
            <a:r>
              <a:rPr lang="en-US" dirty="0"/>
              <a:t> </a:t>
            </a:r>
            <a:r>
              <a:rPr lang="ru-RU" dirty="0" smtClean="0"/>
              <a:t>3</a:t>
            </a:r>
            <a:r>
              <a:rPr lang="en-US" dirty="0" smtClean="0"/>
              <a:t>0 </a:t>
            </a:r>
            <a:r>
              <a:rPr lang="ru-RU" dirty="0" smtClean="0"/>
              <a:t>мг/</a:t>
            </a:r>
            <a:r>
              <a:rPr lang="ru-RU" dirty="0" err="1" smtClean="0"/>
              <a:t>сут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r>
              <a:rPr lang="ru-RU" dirty="0" err="1" smtClean="0">
                <a:solidFill>
                  <a:prstClr val="black"/>
                </a:solidFill>
              </a:rPr>
              <a:t>Микроальбуминурия</a:t>
            </a:r>
            <a:r>
              <a:rPr lang="ru-RU" dirty="0" smtClean="0">
                <a:solidFill>
                  <a:prstClr val="black"/>
                </a:solidFill>
              </a:rPr>
              <a:t> - маркер </a:t>
            </a:r>
            <a:r>
              <a:rPr lang="ru-RU" dirty="0">
                <a:solidFill>
                  <a:prstClr val="black"/>
                </a:solidFill>
              </a:rPr>
              <a:t>поражения микрососудистого русла почек, сердца, головного </a:t>
            </a:r>
            <a:r>
              <a:rPr lang="ru-RU" dirty="0" smtClean="0">
                <a:solidFill>
                  <a:prstClr val="black"/>
                </a:solidFill>
              </a:rPr>
              <a:t>мозга, это</a:t>
            </a:r>
            <a:endParaRPr lang="ru-RU" dirty="0">
              <a:solidFill>
                <a:prstClr val="black"/>
              </a:solidFill>
            </a:endParaRP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</a:t>
            </a:r>
            <a:r>
              <a:rPr lang="ru-RU" dirty="0" smtClean="0">
                <a:solidFill>
                  <a:prstClr val="black"/>
                </a:solidFill>
              </a:rPr>
              <a:t>анний </a:t>
            </a:r>
            <a:r>
              <a:rPr lang="ru-RU" dirty="0">
                <a:solidFill>
                  <a:prstClr val="black"/>
                </a:solidFill>
              </a:rPr>
              <a:t>индикатор поражения почек при сахарном диабете, гипертонической болезни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ф</a:t>
            </a:r>
            <a:r>
              <a:rPr lang="ru-RU" dirty="0" smtClean="0">
                <a:solidFill>
                  <a:prstClr val="black"/>
                </a:solidFill>
              </a:rPr>
              <a:t>актор </a:t>
            </a:r>
            <a:r>
              <a:rPr lang="ru-RU" dirty="0">
                <a:solidFill>
                  <a:prstClr val="black"/>
                </a:solidFill>
              </a:rPr>
              <a:t>риска сердечно-сосудистых </a:t>
            </a:r>
            <a:r>
              <a:rPr lang="ru-RU" dirty="0" smtClean="0">
                <a:solidFill>
                  <a:prstClr val="black"/>
                </a:solidFill>
              </a:rPr>
              <a:t>катастроф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ф</a:t>
            </a:r>
            <a:r>
              <a:rPr lang="ru-RU" dirty="0" smtClean="0">
                <a:solidFill>
                  <a:prstClr val="black"/>
                </a:solidFill>
              </a:rPr>
              <a:t>актор, повреждающий почечную паренхиму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068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87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БАКТЕРИОЛОГИЧЕСКОЕ И БАКТЕРИОСКОПИЧЕСКОЕ ИССЛЕДОВАНИЕ МОЧИ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путем сбора средней порции мочи в стерильную посуду до начала лечения антибиотиками.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выявить вид возбудителя и определить чувствительность к антибиотикам.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 здорового человека незначительное количество бактерий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вследствие возможного загрязнения мочи в момент ее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забора (не более 100 000 в 1 мл)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100 000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микробных тел можно рассматривать как косвенный признак инфекционного процесса в почках или мочевыводящих путях.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возбудителя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воспалительного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мочевой системы и определения степени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 к различным антибиотикам прибегают к посеву мочи на питательные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Бактериоскопическое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производят главным образом с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обнаружения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кислотоустойчивых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бактерий (микобактерий туберкулеза).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332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МЕТОДЫ ФУНКЦИОНАЛЬНОГО ИССЛЕДОВАНИЯ ПОЧЕК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физиологических условиях при недостаточном поступлении в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почки выделяют небольшое количество мочи высокой плотности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избыточном поступлении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количество мочи увеличивается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относительная плотность падает. При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патологических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состояниях почки теряют способность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функциям концентрации и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разведения мочи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Боль </a:t>
            </a:r>
            <a:r>
              <a:rPr lang="ru-RU" dirty="0" smtClean="0">
                <a:latin typeface="Arial" panose="020B0604020202020204" pitchFamily="34" charset="0"/>
              </a:rPr>
              <a:t>в поясничной области двухсторонняя, односторонняя ноющая, тянущая, интенсивность средняя, постоянная (</a:t>
            </a:r>
            <a:r>
              <a:rPr lang="ru-RU" dirty="0" err="1" smtClean="0">
                <a:latin typeface="Arial" panose="020B0604020202020204" pitchFamily="34" charset="0"/>
              </a:rPr>
              <a:t>гломерулонефрит</a:t>
            </a:r>
            <a:r>
              <a:rPr lang="ru-RU" dirty="0" smtClean="0">
                <a:latin typeface="Arial" panose="020B0604020202020204" pitchFamily="34" charset="0"/>
              </a:rPr>
              <a:t>) 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Односторонняя ноющая боль ( острый  односторонний пиелонефрит)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  </a:t>
            </a:r>
            <a:r>
              <a:rPr lang="ru-RU" b="1" dirty="0" smtClean="0">
                <a:latin typeface="Arial" panose="020B0604020202020204" pitchFamily="34" charset="0"/>
              </a:rPr>
              <a:t>Механизм</a:t>
            </a:r>
            <a:r>
              <a:rPr lang="ru-RU" dirty="0" smtClean="0">
                <a:latin typeface="Arial" panose="020B0604020202020204" pitchFamily="34" charset="0"/>
              </a:rPr>
              <a:t> – воспалительное набухание (отек) паренхимы, растяжение почечной капсулы (</a:t>
            </a:r>
            <a:r>
              <a:rPr lang="ru-RU" dirty="0" err="1" smtClean="0">
                <a:latin typeface="Arial" panose="020B0604020202020204" pitchFamily="34" charset="0"/>
              </a:rPr>
              <a:t>дистензионные</a:t>
            </a:r>
            <a:r>
              <a:rPr lang="ru-RU" dirty="0" smtClean="0">
                <a:latin typeface="Arial" panose="020B0604020202020204" pitchFamily="34" charset="0"/>
              </a:rPr>
              <a:t> боли)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Боли могут сопровождаться дизурией</a:t>
            </a:r>
          </a:p>
        </p:txBody>
      </p:sp>
    </p:spTree>
    <p:extLst>
      <p:ext uri="{BB962C8B-B14F-4D97-AF65-F5344CB8AC3E}">
        <p14:creationId xmlns:p14="http://schemas.microsoft.com/office/powerpoint/2010/main" val="20631398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Проба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Зимницкого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заключается в динамическом определении концентрационной способности почек по данным плотности и количества мочи в 8 трехчасовых порциях, собранных при обычном пищевом и водном режиме пациента.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порций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лабораторию, где измеряют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мочи в каждой порции. Моча, собранная с 9 часов утра до 18 часов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называется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дневным диурезом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21 часа до 6 часов утра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ночным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диурезом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сумма их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суточный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диурез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норме суточный диурез составляет около 75%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выпитой жидкости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2/3суточного диуреза приходится на дневной диурез, 1/3—на ночной. Количество мочи в порциях может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колебаться от 70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250 мл, плотность —от 1,005 до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1,026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6646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Зимницкого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 преобладает ночной диурез (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никтурия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что указывает на удлинение времени работы почек из-за падения их функциональной способности.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концентрационной способности почек по данным пробы по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Зимницкому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учитывается абсолютная величина минимальной и максимальной относительной плотности мочи, а также разница между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плотность мочи хотя бы в одной из порций не ниже 1,020–1,022, а разница между максимальной и минимальными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величинами плотности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 единиц, то это указывает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хорошую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концентрационную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7462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Зимницкого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функциональной способности почек указывают моно-тонность (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изостенурия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величины диуреза и низкая (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гипостенурия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его плотность, которая становится равной относительной плотности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сыворотки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 (около 1,010) или даже ниже ее (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приближается к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Изо-и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гипостенурия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свидетельствуют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снижении концентрационной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почек, что может быть следствием как первично, так и вторично сморщенной почки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(нефросклероз – гибель нефронов) 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хроническом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пиелонефрите,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 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др.), ОПН</a:t>
            </a:r>
          </a:p>
        </p:txBody>
      </p:sp>
    </p:spTree>
    <p:extLst>
      <p:ext uri="{BB962C8B-B14F-4D97-AF65-F5344CB8AC3E}">
        <p14:creationId xmlns:p14="http://schemas.microsoft.com/office/powerpoint/2010/main" val="168199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ФУНКЦИОНАЛЬНОГО ИССЛЕДОВАНИЯ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сыворотки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скорости клубочковой фильтрации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экскреции альбумина с мочой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290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мочевины 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сыворотки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299" y="1491175"/>
            <a:ext cx="10515600" cy="472892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Исследование мочевины и </a:t>
            </a:r>
            <a:r>
              <a:rPr lang="ru-RU" dirty="0" err="1" smtClean="0"/>
              <a:t>креатинина</a:t>
            </a:r>
            <a:r>
              <a:rPr lang="ru-RU" dirty="0" smtClean="0"/>
              <a:t>  обязательно для определения функции почек.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</a:rPr>
              <a:t>В норме в сыворотке крови содержание мочевины составляет 2,5–8,32 </a:t>
            </a:r>
            <a:r>
              <a:rPr lang="ru-RU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ммоль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</a:rPr>
              <a:t>/л, </a:t>
            </a:r>
            <a:r>
              <a:rPr lang="ru-RU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креатинина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</a:rPr>
              <a:t> —88–132 </a:t>
            </a:r>
            <a:r>
              <a:rPr lang="ru-RU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мкмоль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</a:rPr>
              <a:t>/л (муж), 44-100 </a:t>
            </a:r>
            <a:r>
              <a:rPr lang="ru-RU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мкмоль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</a:rPr>
              <a:t>/л (жен). </a:t>
            </a:r>
            <a:r>
              <a:rPr lang="ru-RU" dirty="0" err="1" smtClean="0"/>
              <a:t>Креатинин</a:t>
            </a:r>
            <a:r>
              <a:rPr lang="ru-RU" dirty="0" smtClean="0"/>
              <a:t> образуется из мышечной ткани, выше у  мужчин, у лиц негроидной расы, у молодых, зависит от возраста. Влияет употребление в пищу мяса.</a:t>
            </a:r>
          </a:p>
          <a:p>
            <a:r>
              <a:rPr lang="ru-RU" dirty="0" err="1" smtClean="0"/>
              <a:t>Креатинин</a:t>
            </a:r>
            <a:r>
              <a:rPr lang="ru-RU" dirty="0" smtClean="0"/>
              <a:t> секретируется (дополнительно к профильтрованному) в проксимальных канальцах.</a:t>
            </a:r>
          </a:p>
          <a:p>
            <a:r>
              <a:rPr lang="ru-RU" dirty="0" smtClean="0"/>
              <a:t>Внепочечная экскреция </a:t>
            </a:r>
            <a:r>
              <a:rPr lang="ru-RU" dirty="0" err="1" smtClean="0"/>
              <a:t>креатинина</a:t>
            </a:r>
            <a:r>
              <a:rPr lang="ru-RU" dirty="0" smtClean="0"/>
              <a:t> минимальна, но у больных с почечной недостаточностью она увеличивается (элиминация через кишечник). 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При почечной недостаточности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содержание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мочевины и </a:t>
            </a:r>
            <a:r>
              <a:rPr lang="ru-RU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креатинина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в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сыворотке крови  возрастает ввиду того, что снижается азотовыделительная функция почек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ru-RU" dirty="0" smtClean="0"/>
              <a:t>Метод обладает низкой чувствительностью (60%), в связи с этим определение </a:t>
            </a:r>
            <a:r>
              <a:rPr lang="ru-RU" dirty="0" err="1" smtClean="0"/>
              <a:t>креатинина</a:t>
            </a:r>
            <a:r>
              <a:rPr lang="ru-RU" dirty="0" smtClean="0"/>
              <a:t>, а также мочевины недостаточно.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8177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скорости клубочковой фильтрации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4351338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очки </a:t>
            </a:r>
            <a:r>
              <a:rPr lang="ru-RU" dirty="0"/>
              <a:t>являются сложным фильтром для крови, который освобождает организм от токсических  продуктов. Образующийся клубочковый фильтрат представляет собой плазму, освобожденную от белков. Скорость с которой образуется этот фильтрат называется скоростью клубочковой фильтрации (СКФ). По другому, </a:t>
            </a:r>
            <a:r>
              <a:rPr lang="ru-RU" b="1" dirty="0"/>
              <a:t>СКФ – это объем образованной первичной мочи за единицу времени. </a:t>
            </a:r>
            <a:r>
              <a:rPr lang="ru-RU" dirty="0"/>
              <a:t>Это наиболее точный показатель функционального состояния почек, указывающий на степень сохранности массы действующих нефронов.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016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клиренса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Исследование клиренса </a:t>
            </a:r>
            <a:r>
              <a:rPr lang="ru-RU" b="1" dirty="0" err="1"/>
              <a:t>креатинина</a:t>
            </a:r>
            <a:r>
              <a:rPr lang="ru-RU" b="1" dirty="0"/>
              <a:t> </a:t>
            </a:r>
            <a:r>
              <a:rPr lang="ru-RU" b="1" dirty="0" smtClean="0"/>
              <a:t>(по – другому «очищения от </a:t>
            </a:r>
            <a:r>
              <a:rPr lang="ru-RU" b="1" dirty="0" err="1" smtClean="0"/>
              <a:t>креатинина</a:t>
            </a:r>
            <a:r>
              <a:rPr lang="ru-RU" b="1" dirty="0" smtClean="0"/>
              <a:t>»)– </a:t>
            </a:r>
            <a:r>
              <a:rPr lang="ru-RU" b="1" dirty="0"/>
              <a:t>чувствительный способ измерения скорости  клубочковой фильтрации (СКФ)</a:t>
            </a:r>
            <a:endParaRPr lang="ru-RU" dirty="0"/>
          </a:p>
          <a:p>
            <a:r>
              <a:rPr lang="ru-RU" b="1" dirty="0"/>
              <a:t>Фактически, клиренс </a:t>
            </a:r>
            <a:r>
              <a:rPr lang="ru-RU" b="1" dirty="0" err="1"/>
              <a:t>креатинина</a:t>
            </a:r>
            <a:r>
              <a:rPr lang="ru-RU" b="1" dirty="0"/>
              <a:t> – это объем плазмы крови, который очищается от </a:t>
            </a:r>
            <a:r>
              <a:rPr lang="ru-RU" b="1" dirty="0" err="1"/>
              <a:t>креатинина</a:t>
            </a:r>
            <a:r>
              <a:rPr lang="ru-RU" b="1" dirty="0"/>
              <a:t> за 1 минуту при прохождении через почки.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88177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клубочковой (СКФ) фильтрации и клиренс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Определение клиренса эндогенных и экзогенных маркеров фильтрации (клиренс инулина, радиоактивных меток)- </a:t>
            </a:r>
            <a:r>
              <a:rPr lang="ru-RU" b="1" dirty="0" smtClean="0"/>
              <a:t>дорогостоящий и труднодоступные.</a:t>
            </a:r>
          </a:p>
          <a:p>
            <a:r>
              <a:rPr lang="ru-RU" dirty="0" smtClean="0"/>
              <a:t> Проба </a:t>
            </a:r>
            <a:r>
              <a:rPr lang="ru-RU" dirty="0" err="1" smtClean="0"/>
              <a:t>Реберга-Тареева</a:t>
            </a:r>
            <a:r>
              <a:rPr lang="ru-RU" dirty="0" smtClean="0"/>
              <a:t> – метод определения СКФ и </a:t>
            </a:r>
            <a:r>
              <a:rPr lang="ru-RU" dirty="0" err="1" smtClean="0"/>
              <a:t>канальцевой</a:t>
            </a:r>
            <a:r>
              <a:rPr lang="ru-RU" dirty="0" smtClean="0"/>
              <a:t> </a:t>
            </a:r>
            <a:r>
              <a:rPr lang="ru-RU" dirty="0" err="1" smtClean="0"/>
              <a:t>реабсорбции</a:t>
            </a:r>
            <a:r>
              <a:rPr lang="ru-RU" dirty="0" smtClean="0"/>
              <a:t> по эндогенному </a:t>
            </a:r>
            <a:r>
              <a:rPr lang="ru-RU" dirty="0" err="1" smtClean="0"/>
              <a:t>креатинину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0720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Реберга-Тареева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698"/>
            <a:ext cx="10515600" cy="4969265"/>
          </a:xfrm>
        </p:spPr>
        <p:txBody>
          <a:bodyPr>
            <a:no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П</a:t>
            </a:r>
            <a:r>
              <a:rPr lang="ru-RU" dirty="0" smtClean="0"/>
              <a:t>роба </a:t>
            </a:r>
            <a:r>
              <a:rPr lang="ru-RU" dirty="0"/>
              <a:t>позволяет определить клиренс </a:t>
            </a:r>
            <a:r>
              <a:rPr lang="ru-RU" dirty="0" err="1"/>
              <a:t>креатинина</a:t>
            </a:r>
            <a:r>
              <a:rPr lang="ru-RU" dirty="0"/>
              <a:t> на основании  определения минутного диуреза, концентрации </a:t>
            </a:r>
            <a:r>
              <a:rPr lang="ru-RU" dirty="0" err="1"/>
              <a:t>креатинина</a:t>
            </a:r>
            <a:r>
              <a:rPr lang="ru-RU" dirty="0"/>
              <a:t> в плазме крови и моче. В основе </a:t>
            </a:r>
            <a:r>
              <a:rPr lang="ru-RU" dirty="0" smtClean="0"/>
              <a:t>лежит </a:t>
            </a:r>
            <a:r>
              <a:rPr lang="ru-RU" dirty="0"/>
              <a:t>положение о том, что эндогенный </a:t>
            </a:r>
            <a:r>
              <a:rPr lang="ru-RU" dirty="0" err="1"/>
              <a:t>креатинин</a:t>
            </a:r>
            <a:r>
              <a:rPr lang="ru-RU" dirty="0"/>
              <a:t> у человека полностью фильтруется клубочками, обратно не </a:t>
            </a:r>
            <a:r>
              <a:rPr lang="ru-RU" dirty="0" err="1"/>
              <a:t>реабсорбируется</a:t>
            </a:r>
            <a:r>
              <a:rPr lang="ru-RU" dirty="0"/>
              <a:t> и не может секретироваться </a:t>
            </a:r>
            <a:r>
              <a:rPr lang="ru-RU" dirty="0" err="1"/>
              <a:t>канальцевыми</a:t>
            </a:r>
            <a:r>
              <a:rPr lang="ru-RU" dirty="0"/>
              <a:t> клетками в связи с этим клиренс, т.е. очищение крови от эндогенного </a:t>
            </a:r>
            <a:r>
              <a:rPr lang="ru-RU" dirty="0" err="1"/>
              <a:t>креатинина</a:t>
            </a:r>
            <a:r>
              <a:rPr lang="ru-RU" dirty="0"/>
              <a:t> довольно точно отражает величину клубочковой фильтрации.</a:t>
            </a:r>
            <a:endParaRPr lang="ru-RU" sz="2400" dirty="0"/>
          </a:p>
          <a:p>
            <a:r>
              <a:rPr lang="ru-RU" dirty="0"/>
              <a:t>Цель метода – оценка функции почек, в первую очередь клубочковой </a:t>
            </a:r>
            <a:r>
              <a:rPr lang="ru-RU" dirty="0" smtClean="0"/>
              <a:t>фильтрации, а также </a:t>
            </a:r>
            <a:r>
              <a:rPr lang="ru-RU" dirty="0" err="1" smtClean="0"/>
              <a:t>канальцевой</a:t>
            </a:r>
            <a:r>
              <a:rPr lang="ru-RU" dirty="0" smtClean="0"/>
              <a:t> </a:t>
            </a:r>
            <a:r>
              <a:rPr lang="ru-RU" dirty="0" err="1" smtClean="0"/>
              <a:t>реабсорбции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Показанием к назначению анализа</a:t>
            </a:r>
            <a:r>
              <a:rPr lang="ru-RU" dirty="0"/>
              <a:t> является оценка функции почек (в первую очередь клубочковой фильтрации), контроль динамики почечной недостаточности.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натощак пациент мочится в унитаз и выпивает 400 мл воды. Затем собирают часовую порцию мочи с помощью произвольного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Определяют количество ее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 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концентрацию в ней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мг%; в середине этого часа берут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 из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вены и определяют в ней концентрацию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Вначале вычисляют минутный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диурез (V) путем деления количества мочи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собранной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60. Затем высчитывают концентрационный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эндогенного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Iкч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равняется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гдеИкч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—концентрация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моче, 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—концентрация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плазме в мг%. Величина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клубочковой фильтрации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(F)вычисляется путем умножения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концентрационного индекса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минутный диурез, т.е. F=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Iкч·V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канальцах(R)выражается в %и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формуле R=F· 100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норме клубочковая фильтрация колеблется от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125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мл/мин,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канальцевая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от 97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99 %.</a:t>
            </a:r>
          </a:p>
        </p:txBody>
      </p:sp>
    </p:spTree>
    <p:extLst>
      <p:ext uri="{BB962C8B-B14F-4D97-AF65-F5344CB8AC3E}">
        <p14:creationId xmlns:p14="http://schemas.microsoft.com/office/powerpoint/2010/main" val="36655453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клубочковой фильтрации в пробе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Реберга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Тареева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Клубочковую фильтрацию определяют по формуле: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V(</a:t>
            </a:r>
            <a:r>
              <a:rPr lang="ru-RU" b="1" dirty="0" err="1"/>
              <a:t>пл</a:t>
            </a:r>
            <a:r>
              <a:rPr lang="ru-RU" b="1" dirty="0"/>
              <a:t>) = U(</a:t>
            </a:r>
            <a:r>
              <a:rPr lang="ru-RU" b="1" dirty="0" err="1"/>
              <a:t>кр</a:t>
            </a:r>
            <a:r>
              <a:rPr lang="ru-RU" b="1" dirty="0"/>
              <a:t>) х V(м) / C(</a:t>
            </a:r>
            <a:r>
              <a:rPr lang="ru-RU" b="1" dirty="0" err="1"/>
              <a:t>кр</a:t>
            </a:r>
            <a:r>
              <a:rPr lang="ru-RU" b="1" dirty="0"/>
              <a:t>) </a:t>
            </a:r>
            <a:r>
              <a:rPr lang="ru-RU" b="1" dirty="0" err="1"/>
              <a:t>хT</a:t>
            </a:r>
            <a:r>
              <a:rPr lang="ru-RU" b="1" dirty="0"/>
              <a:t> ,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где V(</a:t>
            </a:r>
            <a:r>
              <a:rPr lang="ru-RU" dirty="0" err="1"/>
              <a:t>пл</a:t>
            </a:r>
            <a:r>
              <a:rPr lang="ru-RU" dirty="0"/>
              <a:t>) - объем плазмы, фильтрующейся через почечный фильтр в минуту; V(м) - объем мочи за данное время; C(</a:t>
            </a:r>
            <a:r>
              <a:rPr lang="ru-RU" dirty="0" err="1"/>
              <a:t>кр</a:t>
            </a:r>
            <a:r>
              <a:rPr lang="ru-RU" dirty="0"/>
              <a:t>) - концентрация </a:t>
            </a:r>
            <a:r>
              <a:rPr lang="ru-RU" dirty="0" err="1"/>
              <a:t>креатинина</a:t>
            </a:r>
            <a:r>
              <a:rPr lang="ru-RU" dirty="0"/>
              <a:t> в плазме (сыворотке); U(</a:t>
            </a:r>
            <a:r>
              <a:rPr lang="ru-RU" dirty="0" err="1"/>
              <a:t>кр</a:t>
            </a:r>
            <a:r>
              <a:rPr lang="ru-RU" dirty="0"/>
              <a:t>) - концентрация </a:t>
            </a:r>
            <a:r>
              <a:rPr lang="ru-RU" dirty="0" err="1"/>
              <a:t>креатинина</a:t>
            </a:r>
            <a:r>
              <a:rPr lang="ru-RU" dirty="0"/>
              <a:t> в моче; Т – время сбора мочи в минутах.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Материалом для исследования служит суточная моча. Одновременно со сдачей мочи (по окончании периода сбора) необходимо сдать кровь для определения в ней концентрации </a:t>
            </a:r>
            <a:r>
              <a:rPr lang="ru-RU" dirty="0" err="1"/>
              <a:t>креатинина</a:t>
            </a:r>
            <a:r>
              <a:rPr lang="ru-RU" dirty="0"/>
              <a:t>. </a:t>
            </a:r>
            <a:br>
              <a:rPr lang="ru-RU" dirty="0"/>
            </a:b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9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</a:rPr>
              <a:t>- Резкая выраженная боль </a:t>
            </a:r>
            <a:r>
              <a:rPr lang="ru-RU" dirty="0">
                <a:latin typeface="Arial" panose="020B0604020202020204" pitchFamily="34" charset="0"/>
              </a:rPr>
              <a:t>в области поясницы с иррадиацией вниз по ходу  боли в мочеиспускательный канал, половые </a:t>
            </a:r>
            <a:r>
              <a:rPr lang="ru-RU" dirty="0" smtClean="0">
                <a:latin typeface="Arial" panose="020B0604020202020204" pitchFamily="34" charset="0"/>
              </a:rPr>
              <a:t>органы (почечная колика). Сопровождается дизурией (учащенное, болезненное мочеиспускание)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Механизм</a:t>
            </a:r>
            <a:r>
              <a:rPr lang="ru-RU" dirty="0" smtClean="0">
                <a:latin typeface="Arial" panose="020B0604020202020204" pitchFamily="34" charset="0"/>
              </a:rPr>
              <a:t> - спастическое </a:t>
            </a:r>
            <a:r>
              <a:rPr lang="ru-RU" dirty="0">
                <a:latin typeface="Arial" panose="020B0604020202020204" pitchFamily="34" charset="0"/>
              </a:rPr>
              <a:t>сокращения </a:t>
            </a:r>
            <a:r>
              <a:rPr lang="ru-RU" dirty="0" smtClean="0">
                <a:latin typeface="Arial" panose="020B0604020202020204" pitchFamily="34" charset="0"/>
              </a:rPr>
              <a:t>гладкой мускулатуры мочеточника</a:t>
            </a:r>
            <a:r>
              <a:rPr lang="ru-RU" dirty="0">
                <a:latin typeface="Arial" panose="020B0604020202020204" pitchFamily="34" charset="0"/>
              </a:rPr>
              <a:t>, а также </a:t>
            </a:r>
            <a:r>
              <a:rPr lang="ru-RU" dirty="0" smtClean="0">
                <a:latin typeface="Arial" panose="020B0604020202020204" pitchFamily="34" charset="0"/>
              </a:rPr>
              <a:t>задержки мочи </a:t>
            </a:r>
            <a:r>
              <a:rPr lang="ru-RU" dirty="0">
                <a:latin typeface="Arial" panose="020B0604020202020204" pitchFamily="34" charset="0"/>
              </a:rPr>
              <a:t>в почечной лоханке и ее </a:t>
            </a:r>
            <a:r>
              <a:rPr lang="ru-RU" dirty="0" smtClean="0">
                <a:latin typeface="Arial" panose="020B0604020202020204" pitchFamily="34" charset="0"/>
              </a:rPr>
              <a:t>растяжение. Иррадиация </a:t>
            </a:r>
            <a:r>
              <a:rPr lang="ru-RU" dirty="0">
                <a:latin typeface="Arial" panose="020B0604020202020204" pitchFamily="34" charset="0"/>
              </a:rPr>
              <a:t>боли обусловлена тем, что в соответствующих сегментах спинного мозга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в непосредственной близости проходят нервные волокна, </a:t>
            </a:r>
            <a:r>
              <a:rPr lang="ru-RU" dirty="0" smtClean="0">
                <a:latin typeface="Arial" panose="020B0604020202020204" pitchFamily="34" charset="0"/>
              </a:rPr>
              <a:t>несущие болевые </a:t>
            </a:r>
            <a:r>
              <a:rPr lang="ru-RU" dirty="0">
                <a:latin typeface="Arial" panose="020B0604020202020204" pitchFamily="34" charset="0"/>
              </a:rPr>
              <a:t>импульсы от почек, мочеточника, половых органов. </a:t>
            </a:r>
            <a:endParaRPr lang="ru-RU" dirty="0" smtClean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</a:rPr>
              <a:t>Купируется спазмолитиками, теплом.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- При остром паранефрите(воспаление околопочечной клетчатки</a:t>
            </a:r>
            <a:r>
              <a:rPr lang="ru-RU" dirty="0">
                <a:latin typeface="Arial" panose="020B0604020202020204" pitchFamily="34" charset="0"/>
              </a:rPr>
              <a:t>) боль интенсивная на стороне </a:t>
            </a:r>
            <a:r>
              <a:rPr lang="ru-RU" dirty="0" smtClean="0">
                <a:latin typeface="Arial" panose="020B0604020202020204" pitchFamily="34" charset="0"/>
              </a:rPr>
              <a:t>поражения.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- Боль </a:t>
            </a:r>
            <a:r>
              <a:rPr lang="ru-RU" dirty="0">
                <a:latin typeface="Arial" panose="020B0604020202020204" pitchFamily="34" charset="0"/>
              </a:rPr>
              <a:t>и резь внизу живота возникают при цистите (воспаление </a:t>
            </a:r>
            <a:r>
              <a:rPr lang="ru-RU" dirty="0" smtClean="0">
                <a:latin typeface="Arial" panose="020B0604020202020204" pitchFamily="34" charset="0"/>
              </a:rPr>
              <a:t>мочевого </a:t>
            </a:r>
            <a:r>
              <a:rPr lang="ru-RU" dirty="0">
                <a:latin typeface="Arial" panose="020B0604020202020204" pitchFamily="34" charset="0"/>
              </a:rPr>
              <a:t>пузыря</a:t>
            </a:r>
            <a:r>
              <a:rPr lang="ru-RU" dirty="0" smtClean="0">
                <a:latin typeface="Arial" panose="020B0604020202020204" pitchFamily="34" charset="0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281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пробе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Реберга-Тареева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специальной формуле рассчитывается и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канальцевая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 клубочковая фильтрация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колеблется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90 до 125 мл/мин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канальцевая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реабсорбция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от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до 99 %.</a:t>
            </a:r>
          </a:p>
          <a:p>
            <a:r>
              <a:rPr lang="ru-RU" i="1" dirty="0" smtClean="0"/>
              <a:t>Повышение</a:t>
            </a:r>
            <a:r>
              <a:rPr lang="ru-RU" dirty="0" smtClean="0"/>
              <a:t> уровня клубочковой фильтрации (более 140 мл/мин) может свидетельствовать о раннем этапе сахарного диабете, гипертонической болезни, нефротическом синдроме. </a:t>
            </a:r>
          </a:p>
          <a:p>
            <a:r>
              <a:rPr lang="ru-RU" i="1" dirty="0" smtClean="0"/>
              <a:t>Понижение</a:t>
            </a:r>
            <a:r>
              <a:rPr lang="ru-RU" dirty="0" smtClean="0"/>
              <a:t> уровня свидетельствует о почечной недостаточности. При компенсированной почечной недостаточность значение клубочковой фильтрации находится в пределах 50-30 мл/мин, при </a:t>
            </a:r>
            <a:r>
              <a:rPr lang="ru-RU" dirty="0" err="1" smtClean="0"/>
              <a:t>субкомпенсированной</a:t>
            </a:r>
            <a:r>
              <a:rPr lang="ru-RU" dirty="0" smtClean="0"/>
              <a:t> - 30-15 мл/мин, при декомпенсированной - менее 15 мл/мин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883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Реберга-Тареева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хронических заболеваниях почек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снижение клубочковой фильтрации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причем более выраженное снижение клубочковой фильтрации характерно для хронического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—для пиелонефрита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обременительна для пациента, неточна ввиду возможной нестабильности СКФ, при очень большой и очень маленькой мышечной массе.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5163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методы оценки СКФ и клиренса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32328"/>
            <a:ext cx="9753600" cy="79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238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73" y="809625"/>
            <a:ext cx="8207502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724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666751"/>
            <a:ext cx="7705724" cy="51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2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методы оценки СКФ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8757"/>
            <a:ext cx="10515600" cy="4351338"/>
          </a:xfrm>
        </p:spPr>
        <p:txBody>
          <a:bodyPr/>
          <a:lstStyle/>
          <a:p>
            <a:r>
              <a:rPr lang="ru-RU" dirty="0" smtClean="0"/>
              <a:t>Формула </a:t>
            </a:r>
            <a:r>
              <a:rPr lang="en-US" dirty="0" smtClean="0"/>
              <a:t>MDRD</a:t>
            </a:r>
          </a:p>
          <a:p>
            <a:r>
              <a:rPr lang="ru-RU" dirty="0" smtClean="0"/>
              <a:t>Формула </a:t>
            </a:r>
            <a:r>
              <a:rPr lang="en-US" dirty="0" smtClean="0"/>
              <a:t>CKD-EPI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Калькулятор расчета присутствует в сети Интернета.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Формулы просты в использовании, точны при снижении СКФ, недостаточны точны при нормальной СКФ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5562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экскреции белка с мочой-как метод оценки функции почек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норме экскреция белка  50 мг/</a:t>
            </a:r>
            <a:r>
              <a:rPr lang="ru-RU" dirty="0" err="1" smtClean="0"/>
              <a:t>сут</a:t>
            </a:r>
            <a:r>
              <a:rPr lang="ru-RU" dirty="0" smtClean="0"/>
              <a:t>, альбуминов 30 (10) мг/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dirty="0" err="1" smtClean="0"/>
              <a:t>Персистирующая</a:t>
            </a:r>
            <a:r>
              <a:rPr lang="ru-RU" dirty="0" smtClean="0"/>
              <a:t> повышенная экскреция белка (протеинурия) -маркер повреждения почек</a:t>
            </a:r>
          </a:p>
          <a:p>
            <a:r>
              <a:rPr lang="ru-RU" dirty="0" smtClean="0"/>
              <a:t>Увеличенная экскреция альбуминов (альбуминурия)– маркер повреждения почек при сахарном диабете, при АГ. При отсутствии инфекции мочевыводящих путей и лихорадки – отражает патологию клубочков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7346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Б/х исследование сыворотки крови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8937"/>
            <a:ext cx="10515600" cy="5679998"/>
          </a:xfrm>
        </p:spPr>
        <p:txBody>
          <a:bodyPr>
            <a:noAutofit/>
          </a:bodyPr>
          <a:lstStyle/>
          <a:p>
            <a:r>
              <a:rPr lang="ru-RU" sz="2400" dirty="0" smtClean="0"/>
              <a:t> Альбумины (снижены до нижней границы нормы, большая степень снижения свидетельствует о нефротическом синдроме).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Протеинограмма</a:t>
            </a:r>
            <a:r>
              <a:rPr lang="ru-RU" sz="2400" dirty="0" smtClean="0"/>
              <a:t> (гипер-альфа-1,2-глобулинемия, при </a:t>
            </a:r>
            <a:r>
              <a:rPr lang="ru-RU" sz="2400" dirty="0" err="1" smtClean="0"/>
              <a:t>системныз</a:t>
            </a:r>
            <a:r>
              <a:rPr lang="ru-RU" sz="2400" dirty="0" smtClean="0"/>
              <a:t> заболеваний соединительной ткани - </a:t>
            </a:r>
            <a:r>
              <a:rPr lang="ru-RU" sz="2400" dirty="0" err="1" smtClean="0"/>
              <a:t>гипергаммаглобулинемия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С-реактивный белок и </a:t>
            </a:r>
            <a:r>
              <a:rPr lang="ru-RU" sz="2400" dirty="0" err="1" smtClean="0"/>
              <a:t>сиаловые</a:t>
            </a:r>
            <a:r>
              <a:rPr lang="ru-RU" sz="2400" dirty="0" smtClean="0"/>
              <a:t> кислоты (обычно повышены).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Креатинин</a:t>
            </a:r>
            <a:r>
              <a:rPr lang="ru-RU" sz="2400" dirty="0" smtClean="0"/>
              <a:t> сыворотки крови (в норме или повышен).</a:t>
            </a:r>
          </a:p>
          <a:p>
            <a:r>
              <a:rPr lang="ru-RU" sz="2400" dirty="0" smtClean="0"/>
              <a:t> СКФ (снижается, темпы снижения </a:t>
            </a:r>
            <a:r>
              <a:rPr lang="ru-RU" sz="2400" dirty="0" err="1" smtClean="0"/>
              <a:t>кореллируют</a:t>
            </a:r>
            <a:r>
              <a:rPr lang="ru-RU" sz="2400" dirty="0" smtClean="0"/>
              <a:t> с активностью </a:t>
            </a:r>
            <a:r>
              <a:rPr lang="ru-RU" sz="2400" dirty="0" err="1" smtClean="0"/>
              <a:t>гломерулонефрита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Уровень глюкозы сыворотки крови (для исключения диабетической нефропатии).</a:t>
            </a:r>
          </a:p>
          <a:p>
            <a:r>
              <a:rPr lang="ru-RU" sz="2400" dirty="0" smtClean="0"/>
              <a:t> </a:t>
            </a:r>
            <a:r>
              <a:rPr lang="ru-RU" sz="2400" dirty="0" err="1" smtClean="0"/>
              <a:t>Иммунограмма</a:t>
            </a:r>
            <a:r>
              <a:rPr lang="ru-RU" sz="2400" dirty="0" smtClean="0"/>
              <a:t> (количество циркулирующих иммунных комплексов  часто увеличено, уровень </a:t>
            </a:r>
            <a:r>
              <a:rPr lang="ru-RU" sz="2400" dirty="0" err="1" smtClean="0"/>
              <a:t>IgG</a:t>
            </a:r>
            <a:r>
              <a:rPr lang="ru-RU" sz="2400" dirty="0" smtClean="0"/>
              <a:t> повышен).</a:t>
            </a:r>
          </a:p>
          <a:p>
            <a:r>
              <a:rPr lang="ru-RU" sz="2400" dirty="0" smtClean="0"/>
              <a:t> При подозрении на системное заболевание соединительной ткани, при </a:t>
            </a:r>
            <a:r>
              <a:rPr lang="ru-RU" sz="2400" dirty="0" err="1" smtClean="0"/>
              <a:t>васкулите</a:t>
            </a:r>
            <a:r>
              <a:rPr lang="ru-RU" sz="2400" dirty="0" smtClean="0"/>
              <a:t>: LE-клетки, </a:t>
            </a:r>
            <a:r>
              <a:rPr lang="ru-RU" sz="2400" dirty="0" err="1" smtClean="0"/>
              <a:t>антинейтрофильные</a:t>
            </a:r>
            <a:r>
              <a:rPr lang="ru-RU" sz="2400" dirty="0" smtClean="0"/>
              <a:t> антитела, </a:t>
            </a:r>
            <a:r>
              <a:rPr lang="ru-RU" sz="2400" dirty="0" err="1" smtClean="0"/>
              <a:t>криоглобулины</a:t>
            </a:r>
            <a:r>
              <a:rPr lang="ru-RU" sz="2400" dirty="0" smtClean="0"/>
              <a:t> и 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0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визуализирующие методы исследования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ультразвуковые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 позволяет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 и их структуру, а многопозиционные исследования дают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оценить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чашечно-лоханочной системы и контуров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клинической практике ультразвуковое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эффективно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диагностики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поликистоза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опухолей почек,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гидронефроза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околопочечного скопления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жидкости,  наличия конкрементов в почках, мочеточниках и мочевом пузыре, увеличения предстательной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и других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415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визуализирующие методы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Обзорная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ренография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рентгенологический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малоинформативный,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низкочувствительный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  В ряде случаев позволяет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врожденное отсутствие почки, аномалии расположения почек, увеличение или уменьшение размера, конкременты.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Экскреторная (внутривенная) урография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внутривенного введения контрастного вещества удается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визуализировать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тени почек, их чашечно-лоханочную систему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мочевыводящие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пути. Метод дает возможность судить о размерах и расположении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функциональной способности.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Ретроградная пиелография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Контрастное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вводят при цистоскопии и катетеризации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Этот метод позволяет оценить степень, тип,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протя-женность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обтурации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мочеточника.Он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также в тех случаях,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удается выполнить экскреторную урографию из-за нарушенной функции почек или аллергии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рентгеноконтрастные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78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(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Увеличение или уменьшение количества выделяемой мочи.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Диурез</a:t>
            </a:r>
            <a:r>
              <a:rPr lang="ru-RU" dirty="0" smtClean="0">
                <a:latin typeface="Arial" panose="020B0604020202020204" pitchFamily="34" charset="0"/>
              </a:rPr>
              <a:t>- количество мочи, выделенной за определенный отрезок времени (сутки, день, ночь).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</a:rPr>
              <a:t>Водный баланс </a:t>
            </a:r>
            <a:r>
              <a:rPr lang="ru-RU" dirty="0" smtClean="0">
                <a:latin typeface="Arial" panose="020B0604020202020204" pitchFamily="34" charset="0"/>
              </a:rPr>
              <a:t>– соотношение количества потребленной  жидкости к выделенной за сутки (</a:t>
            </a:r>
            <a:r>
              <a:rPr lang="en-US" dirty="0" smtClean="0">
                <a:latin typeface="Arial" panose="020B0604020202020204" pitchFamily="34" charset="0"/>
              </a:rPr>
              <a:t>N </a:t>
            </a:r>
            <a:r>
              <a:rPr lang="ru-RU" dirty="0" smtClean="0">
                <a:latin typeface="Arial" panose="020B0604020202020204" pitchFamily="34" charset="0"/>
              </a:rPr>
              <a:t> 75%).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Диурез </a:t>
            </a:r>
            <a:r>
              <a:rPr lang="ru-RU" dirty="0">
                <a:latin typeface="Arial" panose="020B0604020202020204" pitchFamily="34" charset="0"/>
              </a:rPr>
              <a:t>может быть положительным (если </a:t>
            </a:r>
            <a:r>
              <a:rPr lang="ru-RU" dirty="0" smtClean="0">
                <a:latin typeface="Arial" panose="020B0604020202020204" pitchFamily="34" charset="0"/>
              </a:rPr>
              <a:t>пациент в </a:t>
            </a:r>
            <a:r>
              <a:rPr lang="ru-RU" dirty="0">
                <a:latin typeface="Arial" panose="020B0604020202020204" pitchFamily="34" charset="0"/>
              </a:rPr>
              <a:t>течение суток выделяет мочи больше, чем выпивает жидкости) и отрицательным (при обратном </a:t>
            </a:r>
            <a:r>
              <a:rPr lang="ru-RU" dirty="0" smtClean="0">
                <a:latin typeface="Arial" panose="020B0604020202020204" pitchFamily="34" charset="0"/>
              </a:rPr>
              <a:t>соотношении</a:t>
            </a:r>
            <a:r>
              <a:rPr lang="ru-RU" dirty="0">
                <a:latin typeface="Arial" panose="020B0604020202020204" pitchFamily="34" charset="0"/>
              </a:rPr>
              <a:t>).Положительный диурез наблюдается </a:t>
            </a:r>
            <a:r>
              <a:rPr lang="ru-RU" dirty="0" smtClean="0">
                <a:latin typeface="Arial" panose="020B0604020202020204" pitchFamily="34" charset="0"/>
              </a:rPr>
              <a:t>при схождении </a:t>
            </a:r>
            <a:r>
              <a:rPr lang="ru-RU" dirty="0">
                <a:latin typeface="Arial" panose="020B0604020202020204" pitchFamily="34" charset="0"/>
              </a:rPr>
              <a:t>отеков, приеме диуретиков и в ряде других случаев. Отрицательный диурез </a:t>
            </a:r>
            <a:r>
              <a:rPr lang="ru-RU" dirty="0" smtClean="0">
                <a:latin typeface="Arial" panose="020B0604020202020204" pitchFamily="34" charset="0"/>
              </a:rPr>
              <a:t>наблюдается </a:t>
            </a:r>
            <a:r>
              <a:rPr lang="ru-RU" dirty="0">
                <a:latin typeface="Arial" panose="020B0604020202020204" pitchFamily="34" charset="0"/>
              </a:rPr>
              <a:t>при задержке в организме жидкости (при отеках</a:t>
            </a:r>
            <a:r>
              <a:rPr lang="ru-RU" dirty="0" smtClean="0">
                <a:latin typeface="Arial" panose="020B0604020202020204" pitchFamily="34" charset="0"/>
              </a:rPr>
              <a:t>) и </a:t>
            </a:r>
            <a:r>
              <a:rPr lang="ru-RU" dirty="0">
                <a:latin typeface="Arial" panose="020B0604020202020204" pitchFamily="34" charset="0"/>
              </a:rPr>
              <a:t>при избыточном выделении ее через кожу и легкие(в жарком и сухом климате)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176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визуализирующие методы исследования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характере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почек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позволяет выяснить природу забрюшинного образования,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смещающего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мочевой тракт. Часто удается определить степени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опухоли за пределы почки. Так как компьютерная томография достаточно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дорогостоящий метод, а также связан с радиационным облучением пациента, он используется в наиболее сложных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чаще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опухолевых процессов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0671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визуализирующие методы исследования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Почечная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артериография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Проводится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путем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чрескожной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катетеризации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бедренной артерии 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с последующим продвижением катетера до почечной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артерии под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контролем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телеизображения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Вводится контрастное вещество. Метод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позволяет диагностировать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особенности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ангиоархитектоники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, новообразования почки. 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663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визуализирующие методы исследования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ядерно-магнитный резонанс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Магнитно-резонансная томография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получить непосредственные изображения в трех плоскостях: поперечной,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сагиттальной. Морфологическая картина воссоздается как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ткани. Тем самым удается получить дополнительные данные об опухоли почек, которые невозможно было диагностировать другими методами, обнаружить сосудистые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околопочечные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(аневризмы, артериовенозные свищи, тромбоз или новообразования).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кистозных поражениях почек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судить о характере кистозной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65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РАДИОИЗОТОПНАЯ РЕНОГРАФИЯ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Радиоизотопная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ренография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метод исследования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 с помощью радиоактивного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накапливается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мочевыделительной системы.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на свойстве расположенной в почечных канальцах эпителиальной ткани избирательно извлекать из крови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гиппуран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(радиоактивное вещество) и выводить его вместе с мочой из организма. </a:t>
            </a:r>
            <a:r>
              <a:rPr lang="ru-RU" sz="2400" dirty="0"/>
              <a:t>При компьютерной обработке кривых (</a:t>
            </a:r>
            <a:r>
              <a:rPr lang="ru-RU" sz="2400" b="1" dirty="0"/>
              <a:t>радиоизотопных </a:t>
            </a:r>
            <a:r>
              <a:rPr lang="ru-RU" sz="2400" b="1" dirty="0" err="1"/>
              <a:t>ренограмм</a:t>
            </a:r>
            <a:r>
              <a:rPr lang="ru-RU" sz="2400" dirty="0"/>
              <a:t>) можно количественно определить скорость </a:t>
            </a:r>
            <a:r>
              <a:rPr lang="ru-RU" sz="2400" dirty="0" err="1"/>
              <a:t>канальцевой</a:t>
            </a:r>
            <a:r>
              <a:rPr lang="ru-RU" sz="2400" dirty="0"/>
              <a:t> секреции, время прохождения изотопа через почки и скорость его экскреции.</a:t>
            </a:r>
          </a:p>
          <a:p>
            <a:r>
              <a:rPr lang="ru-RU" sz="2400" dirty="0"/>
              <a:t>Показанием к </a:t>
            </a:r>
            <a:r>
              <a:rPr lang="ru-RU" sz="2400" b="1" dirty="0"/>
              <a:t>применению радиоизотопной </a:t>
            </a:r>
            <a:r>
              <a:rPr lang="ru-RU" sz="2400" b="1" dirty="0" err="1"/>
              <a:t>ренографии</a:t>
            </a:r>
            <a:r>
              <a:rPr lang="ru-RU" sz="2400" dirty="0"/>
              <a:t> является необходимость оценки очистительной способности </a:t>
            </a:r>
            <a:r>
              <a:rPr lang="ru-RU" sz="2400" dirty="0" err="1"/>
              <a:t>канальцевого</a:t>
            </a:r>
            <a:r>
              <a:rPr lang="ru-RU" sz="2400" dirty="0"/>
              <a:t> аппарата почек и </a:t>
            </a:r>
            <a:r>
              <a:rPr lang="ru-RU" sz="2400" dirty="0" err="1"/>
              <a:t>уродинамики</a:t>
            </a:r>
            <a:r>
              <a:rPr lang="ru-RU" sz="2400" dirty="0"/>
              <a:t> верхних отделов мочевых путей.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658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Биопсия почки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гистологической диагностики различных вариантов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возможной диагностики другой патологии почек. Цель диагностики с помощью данного метода – определение лечебной тактики, выбор лекарственной терапии.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7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(симптомы)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Arial" panose="020B0604020202020204" pitchFamily="34" charset="0"/>
              </a:rPr>
              <a:t>Полиурия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—увеличение диуреза </a:t>
            </a:r>
            <a:r>
              <a:rPr lang="ru-RU" dirty="0" smtClean="0">
                <a:latin typeface="Arial" panose="020B0604020202020204" pitchFamily="34" charset="0"/>
              </a:rPr>
              <a:t>более </a:t>
            </a:r>
            <a:r>
              <a:rPr lang="ru-RU" dirty="0">
                <a:latin typeface="Arial" panose="020B0604020202020204" pitchFamily="34" charset="0"/>
              </a:rPr>
              <a:t>2 </a:t>
            </a:r>
            <a:r>
              <a:rPr lang="ru-RU" dirty="0" smtClean="0">
                <a:latin typeface="Arial" panose="020B0604020202020204" pitchFamily="34" charset="0"/>
              </a:rPr>
              <a:t>л мочи за сутки  (</a:t>
            </a:r>
            <a:r>
              <a:rPr lang="en-US" dirty="0" smtClean="0">
                <a:latin typeface="Arial" panose="020B0604020202020204" pitchFamily="34" charset="0"/>
              </a:rPr>
              <a:t>N</a:t>
            </a:r>
            <a:r>
              <a:rPr lang="ru-RU" dirty="0" smtClean="0">
                <a:latin typeface="Arial" panose="020B0604020202020204" pitchFamily="34" charset="0"/>
              </a:rPr>
              <a:t> 1,5л/</a:t>
            </a:r>
            <a:r>
              <a:rPr lang="ru-RU" dirty="0" err="1" smtClean="0">
                <a:latin typeface="Arial" panose="020B0604020202020204" pitchFamily="34" charset="0"/>
              </a:rPr>
              <a:t>сут</a:t>
            </a:r>
            <a:r>
              <a:rPr lang="ru-RU" dirty="0" smtClean="0">
                <a:latin typeface="Arial" panose="020B0604020202020204" pitchFamily="34" charset="0"/>
              </a:rPr>
              <a:t>.)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</a:rPr>
              <a:t>Причины</a:t>
            </a:r>
            <a:r>
              <a:rPr lang="en-US" b="1" dirty="0" smtClean="0">
                <a:latin typeface="Arial" panose="020B0604020202020204" pitchFamily="34" charset="0"/>
              </a:rPr>
              <a:t>:</a:t>
            </a:r>
            <a:endParaRPr lang="ru-RU" b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</a:rPr>
              <a:t>начальные стадии почечной недостаточности,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</a:rPr>
              <a:t>сахарный диабет (большое осмотическое давление мочи, вследствие </a:t>
            </a:r>
            <a:r>
              <a:rPr lang="ru-RU" dirty="0" err="1" smtClean="0">
                <a:latin typeface="Arial" panose="020B0604020202020204" pitchFamily="34" charset="0"/>
              </a:rPr>
              <a:t>глюкозурии</a:t>
            </a:r>
            <a:r>
              <a:rPr lang="ru-RU" dirty="0" smtClean="0">
                <a:latin typeface="Arial" panose="020B0604020202020204" pitchFamily="34" charset="0"/>
              </a:rPr>
              <a:t>),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</a:rPr>
              <a:t>несахарный диабет (дефицит антидиуретического гормона задней доли гипофиза)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</a:rPr>
              <a:t>особенности питьевого режима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</a:rPr>
              <a:t>прием мочегонных</a:t>
            </a:r>
          </a:p>
        </p:txBody>
      </p:sp>
    </p:spTree>
    <p:extLst>
      <p:ext uri="{BB962C8B-B14F-4D97-AF65-F5344CB8AC3E}">
        <p14:creationId xmlns:p14="http://schemas.microsoft.com/office/powerpoint/2010/main" val="1575352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5477</Words>
  <Application>Microsoft Office PowerPoint</Application>
  <PresentationFormat>Произвольный</PresentationFormat>
  <Paragraphs>391</Paragraphs>
  <Slides>84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5" baseType="lpstr">
      <vt:lpstr>Тема Office</vt:lpstr>
      <vt:lpstr>Методы исследования мочевыводящей системы</vt:lpstr>
      <vt:lpstr>Анатомия и физиология мочевыводящей системы</vt:lpstr>
      <vt:lpstr>Презентация PowerPoint</vt:lpstr>
      <vt:lpstr>Анатомия и физиология мочевыводящей системы</vt:lpstr>
      <vt:lpstr>Физиология мочевыводящей системы</vt:lpstr>
      <vt:lpstr>Жалобы при патологии мочевыделительной системы</vt:lpstr>
      <vt:lpstr>Жалобы при патологии мочевыделительной системы (продолжение)</vt:lpstr>
      <vt:lpstr>Жалобы при патологии мочевыделительной системы (продолжение)</vt:lpstr>
      <vt:lpstr>Жалобы при патологии мочевыделительной системы (симптомы) (продолжение)</vt:lpstr>
      <vt:lpstr>Жалобы при патологии мочевыделительной системы  (симптомы) (продолжение)</vt:lpstr>
      <vt:lpstr>Жалобы при патологии мочевыделительной системы  (симптомы)(продолжение)</vt:lpstr>
      <vt:lpstr>Жалобы при патологии мочевыделительной системы  (симптомы)(продолжение)</vt:lpstr>
      <vt:lpstr>Жалобы при патологии мочевыделительной системы  (симптомы)(продолжение)</vt:lpstr>
      <vt:lpstr>Жалобы при патологии мочевыделительной системы  (симптомы)(продолжение)</vt:lpstr>
      <vt:lpstr>Жалобы при патологии мочевыделительной системы  (симптомы)(продолжение)</vt:lpstr>
      <vt:lpstr>Жалобы при патологии мочевыделительной системы  (симптомы)(продолжение)</vt:lpstr>
      <vt:lpstr>Другие жалобы</vt:lpstr>
      <vt:lpstr>Анамнез заболевания (метод расспроса)</vt:lpstr>
      <vt:lpstr>Анамнез жизни</vt:lpstr>
      <vt:lpstr>Анамнез жизни</vt:lpstr>
      <vt:lpstr>Общий осмотр</vt:lpstr>
      <vt:lpstr>Общий осмотр</vt:lpstr>
      <vt:lpstr>Осмотр области почек</vt:lpstr>
      <vt:lpstr>Перкуссия</vt:lpstr>
      <vt:lpstr>Пальпация почек</vt:lpstr>
      <vt:lpstr>Методика пальпации почек лежа</vt:lpstr>
      <vt:lpstr>Результаты пальпации почек</vt:lpstr>
      <vt:lpstr>Методика пальпации почек стоя</vt:lpstr>
      <vt:lpstr>Пальпация мочевого пузыря</vt:lpstr>
      <vt:lpstr>Аускультация почечных артерий</vt:lpstr>
      <vt:lpstr>Автоматическая мочевая станция: автоматическая микроскопия осадка мочи+автоматический анализатор химических свойств мочи</vt:lpstr>
      <vt:lpstr>Анализатор  мочи (UriСКАН)- СКРИНИНГ</vt:lpstr>
      <vt:lpstr> методика сбора мочи для анализа</vt:lpstr>
      <vt:lpstr>методика сбора мочи для анализа</vt:lpstr>
      <vt:lpstr>Лабораторные методы исследования мочи</vt:lpstr>
      <vt:lpstr>ЛАБОРАТОРНЫЕ СИМПТОМЫ</vt:lpstr>
      <vt:lpstr>ЛАБОРАТОРНЫЕ СИМПТОМЫ</vt:lpstr>
      <vt:lpstr>ЛАБОРАТОРНЫЕ СИМПТОМЫ</vt:lpstr>
      <vt:lpstr>Лабораторные симптомы. Анализ мочи общий</vt:lpstr>
      <vt:lpstr>Презентация PowerPoint</vt:lpstr>
      <vt:lpstr>Протеинурия, альбуминурия</vt:lpstr>
      <vt:lpstr>Причины почечной протеинурии</vt:lpstr>
      <vt:lpstr>Причины  почечной протеинурии</vt:lpstr>
      <vt:lpstr>Лабораторные симптомы. Анализ мочи общий</vt:lpstr>
      <vt:lpstr>Лабораторные симптомы. Анализ мочи общий</vt:lpstr>
      <vt:lpstr>Лабораторные симптомы. Анализ мочи общий</vt:lpstr>
      <vt:lpstr>Лабораторные симптомы. Анализ мочи общий. Микроскопия осадка</vt:lpstr>
      <vt:lpstr>Лабораторные симптомы. Анализ мочи общий. Микроскопия осадка (организованные элементы)</vt:lpstr>
      <vt:lpstr>Лабораторные симптомы. Анализ мочи общий. Микроскопия осадка (организованные элементы)</vt:lpstr>
      <vt:lpstr>Лабораторные симптомы. Анализ мочи общий. Микроскопия осадка (организованные элементы)</vt:lpstr>
      <vt:lpstr>Лабораторные симптомы. Анализ мочи общий. Микроскопия осадка (организованные элементы)</vt:lpstr>
      <vt:lpstr>Лабораторные симптомы. Анализ мочи общий. Микроскопия неорганизованного осадка</vt:lpstr>
      <vt:lpstr>Лабораторные симптомы. Анализ мочи общий. Микроскопия неорганизованного осадка</vt:lpstr>
      <vt:lpstr>Лабораторные симптомы. Анализ мочи общий. Микроскопия неорганизованного осадка</vt:lpstr>
      <vt:lpstr>Значение общего анализа мочи</vt:lpstr>
      <vt:lpstr>Лабораторные симптомы. Количественные методы определения организованного мочевого осадка</vt:lpstr>
      <vt:lpstr>Лабораторные симптомы. Исследование микроальбуминурии</vt:lpstr>
      <vt:lpstr>БАКТЕРИОЛОГИЧЕСКОЕ И БАКТЕРИОСКОПИЧЕСКОЕ ИССЛЕДОВАНИЕ МОЧИ</vt:lpstr>
      <vt:lpstr>МЕТОДЫ ФУНКЦИОНАЛЬНОГО ИССЛЕДОВАНИЯ ПОЧЕК</vt:lpstr>
      <vt:lpstr>Проба  Зимницкого</vt:lpstr>
      <vt:lpstr>Проба  Зимницкого (продолжение)</vt:lpstr>
      <vt:lpstr>Проба  Зимницкого (продолжение)</vt:lpstr>
      <vt:lpstr>СОВРЕМЕННЫЕ МЕТОДЫ ФУНКЦИОНАЛЬНОГО ИССЛЕДОВАНИЯ ПОЧЕК</vt:lpstr>
      <vt:lpstr>Исследование мочевины и креатинина сыворотки</vt:lpstr>
      <vt:lpstr>Понятие скорости клубочковой фильтрации</vt:lpstr>
      <vt:lpstr>Понятие клиренса креатинина</vt:lpstr>
      <vt:lpstr>Скорость клубочковой (СКФ) фильтрации и клиренс креатинина</vt:lpstr>
      <vt:lpstr>Проба Реберга-Тареева</vt:lpstr>
      <vt:lpstr>Расчет клубочковой фильтрации в пробе Реберга- Тареева </vt:lpstr>
      <vt:lpstr>Расчет канальцевой реабсорбции в пробе Реберга-Тареева</vt:lpstr>
      <vt:lpstr>Проба Реберга-Тареева</vt:lpstr>
      <vt:lpstr>Расчетные методы оценки СКФ и клиренса креатинина</vt:lpstr>
      <vt:lpstr>Презентация PowerPoint</vt:lpstr>
      <vt:lpstr>Презентация PowerPoint</vt:lpstr>
      <vt:lpstr>Расчетные методы оценки СКФ</vt:lpstr>
      <vt:lpstr>Определение экскреции белка с мочой-как метод оценки функции почек</vt:lpstr>
      <vt:lpstr>Б/х исследование сыворотки крови </vt:lpstr>
      <vt:lpstr>Инструментальные визуализирующие методы исследования:ультразвуковые</vt:lpstr>
      <vt:lpstr>Инструментальные визуализирующие методы исследования:рентгенологические</vt:lpstr>
      <vt:lpstr>Инструментальные визуализирующие методы исследования:рентгенологические</vt:lpstr>
      <vt:lpstr>Инструментальные визуализирующие методы исследования:рентгенологические</vt:lpstr>
      <vt:lpstr>Инструментальные визуализирующие методы исследования:ядерно-магнитный резонанс</vt:lpstr>
      <vt:lpstr>РАДИОИЗОТОПНАЯ РЕНОГРАФИЯ</vt:lpstr>
      <vt:lpstr>Биопсия почки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Синдромы поражения почек</dc:title>
  <dc:creator>Elena</dc:creator>
  <cp:lastModifiedBy>ИвановоБур</cp:lastModifiedBy>
  <cp:revision>316</cp:revision>
  <dcterms:created xsi:type="dcterms:W3CDTF">2018-11-29T16:28:16Z</dcterms:created>
  <dcterms:modified xsi:type="dcterms:W3CDTF">2020-05-26T10:42:45Z</dcterms:modified>
</cp:coreProperties>
</file>